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17"/>
  </p:notesMasterIdLst>
  <p:sldIdLst>
    <p:sldId id="256" r:id="rId2"/>
    <p:sldId id="325" r:id="rId3"/>
    <p:sldId id="308" r:id="rId4"/>
    <p:sldId id="307" r:id="rId5"/>
    <p:sldId id="302" r:id="rId6"/>
    <p:sldId id="344" r:id="rId7"/>
    <p:sldId id="345" r:id="rId8"/>
    <p:sldId id="342" r:id="rId9"/>
    <p:sldId id="343" r:id="rId10"/>
    <p:sldId id="305" r:id="rId11"/>
    <p:sldId id="335" r:id="rId12"/>
    <p:sldId id="341" r:id="rId13"/>
    <p:sldId id="337" r:id="rId14"/>
    <p:sldId id="304" r:id="rId15"/>
    <p:sldId id="322" r:id="rId16"/>
  </p:sldIdLst>
  <p:sldSz cx="9144000" cy="6858000" type="screen4x3"/>
  <p:notesSz cx="7010400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CCFF"/>
    <a:srgbClr val="6699FF"/>
    <a:srgbClr val="33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1" autoAdjust="0"/>
    <p:restoredTop sz="96270" autoAdjust="0"/>
  </p:normalViewPr>
  <p:slideViewPr>
    <p:cSldViewPr>
      <p:cViewPr varScale="1">
        <p:scale>
          <a:sx n="65" d="100"/>
          <a:sy n="65" d="100"/>
        </p:scale>
        <p:origin x="-1292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392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AB7B206-6D2C-46E7-BD59-0105AE5B7D93}" type="datetimeFigureOut">
              <a:rPr lang="es-AR"/>
              <a:pPr>
                <a:defRPr/>
              </a:pPr>
              <a:t>9/12/2025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088" y="4414838"/>
            <a:ext cx="5610225" cy="4184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AD9A8A-A0BA-44B9-8EB8-8D206E3E0626}" type="slidenum">
              <a:rPr lang="es-AR" altLang="es-AR"/>
              <a:pPr>
                <a:defRPr/>
              </a:pPr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767168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5091EA-C7F8-4F60-8A48-BB6717AF5D21}" type="slidenum">
              <a:rPr lang="es-AR" altLang="es-AR" smtClean="0"/>
              <a:pPr/>
              <a:t>1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92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B41D4C-B57F-4B7A-A241-327C1765B696}" type="slidenum">
              <a:rPr lang="es-AR" altLang="es-AR" smtClean="0"/>
              <a:pPr/>
              <a:t>3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A630AE-288B-4F0E-AC68-BD2C85C4A340}" type="slidenum">
              <a:rPr lang="es-AR" altLang="es-AR" smtClean="0"/>
              <a:pPr/>
              <a:t>5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F92C2B-BE85-43E3-8ABA-416C93B148CE}" type="slidenum">
              <a:rPr lang="es-AR" altLang="es-AR" smtClean="0"/>
              <a:pPr/>
              <a:t>8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7C6D40-306A-4175-A691-724240C92A97}" type="slidenum">
              <a:rPr lang="es-AR" altLang="es-AR" smtClean="0"/>
              <a:pPr/>
              <a:t>9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2D962D-041F-4A24-B276-2CA556BC22C9}" type="slidenum">
              <a:rPr lang="es-AR" altLang="es-AR" smtClean="0"/>
              <a:pPr/>
              <a:t>10</a:t>
            </a:fld>
            <a:endParaRPr lang="es-AR" altLang="es-A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altLang="es-AR" smtClean="0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B76C73-FCE0-437F-A2EE-7BAD91A3DB7B}" type="slidenum">
              <a:rPr lang="es-AR" altLang="es-AR" smtClean="0"/>
              <a:pPr/>
              <a:t>14</a:t>
            </a:fld>
            <a:endParaRPr lang="es-AR" alt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pPr lvl="0"/>
            <a:r>
              <a:rPr lang="es-ES" altLang="es-AR" noProof="0" smtClean="0"/>
              <a:t>Haga clic para cambiar el estilo de título	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ES" altLang="es-AR" noProof="0" smtClean="0"/>
              <a:t>Haga clic para modificar el estilo de subtítulo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BF2B4-FB1D-4FB8-8921-A1FF8677C635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17037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9D820-B691-4196-86B8-CE4C3BCC1CBF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80892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820FD-23E3-45B7-8F74-C0E013C9F3F2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433855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BF1F1-F9BC-47AE-9FE9-FA870669C1B0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97365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4;p9"/>
          <p:cNvSpPr>
            <a:spLocks noChangeArrowheads="1"/>
          </p:cNvSpPr>
          <p:nvPr/>
        </p:nvSpPr>
        <p:spPr bwMode="auto">
          <a:xfrm flipH="1">
            <a:off x="0" y="0"/>
            <a:ext cx="9144000" cy="14843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/>
            </a:pPr>
            <a:endParaRPr lang="en-US" altLang="en-US" sz="1400" smtClean="0">
              <a:solidFill>
                <a:srgbClr val="000000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1672609" y="313509"/>
            <a:ext cx="5200297" cy="1170721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s-ES" smtClean="0"/>
              <a:t>Haga clic para modificar el estilo de título del patrón</a:t>
            </a:r>
            <a:endParaRPr dirty="0"/>
          </a:p>
        </p:txBody>
      </p:sp>
      <p:sp>
        <p:nvSpPr>
          <p:cNvPr id="36" name="Google Shape;36;p9"/>
          <p:cNvSpPr txBox="1">
            <a:spLocks noGrp="1"/>
          </p:cNvSpPr>
          <p:nvPr>
            <p:ph type="subTitle" idx="1"/>
          </p:nvPr>
        </p:nvSpPr>
        <p:spPr>
          <a:xfrm>
            <a:off x="1672608" y="1733089"/>
            <a:ext cx="4045200" cy="678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 b="1">
                <a:solidFill>
                  <a:srgbClr val="37BBED"/>
                </a:solidFill>
                <a:latin typeface="Calibri" charset="0"/>
                <a:ea typeface="Calibri" charset="0"/>
                <a:cs typeface="Calibri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s-ES" smtClean="0"/>
              <a:t>Haga clic para editar el estilo de subtítulo del patrón</a:t>
            </a: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2"/>
          </p:nvPr>
        </p:nvSpPr>
        <p:spPr>
          <a:xfrm>
            <a:off x="1672608" y="2590920"/>
            <a:ext cx="5584920" cy="362670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285750" lvl="0" indent="-171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BBED"/>
              </a:buClr>
              <a:buSzPts val="1800"/>
              <a:buFont typeface="Wingdings" charset="2"/>
              <a:buChar char="ü"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6" name="Google Shape;38;p9"/>
          <p:cNvSpPr txBox="1">
            <a:spLocks noGrp="1"/>
          </p:cNvSpPr>
          <p:nvPr>
            <p:ph type="sldNum" idx="10"/>
          </p:nvPr>
        </p:nvSpPr>
        <p:spPr>
          <a:xfrm>
            <a:off x="8472488" y="6218238"/>
            <a:ext cx="549275" cy="523875"/>
          </a:xfrm>
        </p:spPr>
        <p:txBody>
          <a:bodyPr spcFirstLastPara="1" lIns="91425" tIns="91425" rIns="91425" bIns="91425" anchor="ctr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9F01FE01-9262-4D04-82C7-2B336D97E1C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87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FA807-3970-4FDA-94FA-C260A3DABB90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17305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1E26D-EC13-433A-829E-4D30B616C579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21160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E419-7D99-42EF-B4ED-2698BEB00ABD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86438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BD7C2-DDB7-4F7D-B913-99B9F3E2F93E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52698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F694-E25D-43CA-B195-F43075F07E98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10974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B8AF9-BBAE-4B96-B9A0-F82084F1C79D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71357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F0400-1B82-4321-9CC7-D86A8CF68096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2167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10A43-352D-4695-A268-D04128F17FF6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87291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cambiar el estilo de título	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271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5D6D90F-A8C6-4F9F-B4BA-7E2FC6C91314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08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intranet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3263" y="188913"/>
            <a:ext cx="7772400" cy="2735262"/>
          </a:xfrm>
        </p:spPr>
        <p:txBody>
          <a:bodyPr/>
          <a:lstStyle/>
          <a:p>
            <a:pPr algn="ctr" eaLnBrk="1" hangingPunct="1"/>
            <a:r>
              <a:rPr lang="es-ES_tradnl" altLang="es-AR" sz="4000" smtClean="0">
                <a:solidFill>
                  <a:srgbClr val="000000"/>
                </a:solidFill>
                <a:effectLst/>
              </a:rPr>
              <a:t/>
            </a:r>
            <a:br>
              <a:rPr lang="es-ES_tradnl" altLang="es-AR" sz="4000" smtClean="0">
                <a:solidFill>
                  <a:srgbClr val="000000"/>
                </a:solidFill>
                <a:effectLst/>
              </a:rPr>
            </a:br>
            <a:endParaRPr lang="es-ES" altLang="es-AR" sz="4000" smtClean="0">
              <a:solidFill>
                <a:srgbClr val="000000"/>
              </a:solidFill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205038"/>
            <a:ext cx="8353425" cy="3240087"/>
          </a:xfrm>
        </p:spPr>
        <p:txBody>
          <a:bodyPr/>
          <a:lstStyle/>
          <a:p>
            <a:pPr>
              <a:defRPr/>
            </a:pPr>
            <a:endParaRPr lang="es-ES_tradnl" sz="2800" b="1" dirty="0" smtClean="0">
              <a:solidFill>
                <a:srgbClr val="000000"/>
              </a:solidFill>
              <a:effectLst/>
              <a:ea typeface="+mj-ea"/>
              <a:cs typeface="Aharoni" panose="02010803020104030203" pitchFamily="2" charset="-79"/>
            </a:endParaRPr>
          </a:p>
          <a:p>
            <a:pPr>
              <a:defRPr/>
            </a:pPr>
            <a:r>
              <a:rPr lang="es-ES_tradnl" sz="2800" b="1" dirty="0" smtClean="0">
                <a:solidFill>
                  <a:srgbClr val="000000"/>
                </a:solidFill>
                <a:effectLst/>
                <a:ea typeface="+mj-ea"/>
                <a:cs typeface="Aharoni" panose="02010803020104030203" pitchFamily="2" charset="-79"/>
              </a:rPr>
              <a:t>RED FEDERAL DE CONTROL PÚBLICO</a:t>
            </a:r>
          </a:p>
          <a:p>
            <a:pPr>
              <a:defRPr/>
            </a:pPr>
            <a:r>
              <a:rPr lang="es-ES_tradnl" altLang="es-AR" sz="2800" b="1" dirty="0" smtClean="0">
                <a:solidFill>
                  <a:srgbClr val="000000"/>
                </a:solidFill>
                <a:effectLst/>
                <a:ea typeface="+mj-ea"/>
                <a:cs typeface="Aharoni" panose="02010803020104030203" pitchFamily="2" charset="-79"/>
              </a:rPr>
              <a:t>Jornadas Técnicas de Planificación 2026</a:t>
            </a:r>
            <a:endParaRPr lang="es-ES" altLang="es-AR" sz="36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Aharoni" panose="02010803020104030203" pitchFamily="2" charset="-79"/>
            </a:endParaRPr>
          </a:p>
        </p:txBody>
      </p:sp>
      <p:pic>
        <p:nvPicPr>
          <p:cNvPr id="5124" name="5 Imagen" descr="Logo MTEyS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2400"/>
            <a:ext cx="309721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47175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5732463"/>
            <a:ext cx="9169400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C1EC1F1-C0D3-4F9E-A898-BFEF649F5F1A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5129" name="Imagen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792163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2349500"/>
            <a:ext cx="8229600" cy="4319588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ClrTx/>
              <a:buFontTx/>
              <a:buNone/>
              <a:defRPr/>
            </a:pPr>
            <a:r>
              <a:rPr lang="es-ES" altLang="es-AR" sz="180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El </a:t>
            </a:r>
            <a:r>
              <a:rPr lang="es-ES" altLang="es-AR" sz="1800" b="1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Componente </a:t>
            </a:r>
            <a:r>
              <a:rPr lang="es-ES" altLang="es-AR" sz="1800" b="1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de Formación Profesional Básica</a:t>
            </a:r>
            <a:r>
              <a:rPr lang="es-ES" altLang="es-AR" sz="180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s-ES" altLang="es-AR" sz="180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brinda asistencia técnica y económica a las entidades participantes para la realización de las siguientes actividades:  </a:t>
            </a:r>
            <a:endParaRPr lang="es-ES" altLang="es-AR" sz="1800" dirty="0" smtClean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ClrTx/>
              <a:buFontTx/>
              <a:buNone/>
              <a:defRPr/>
            </a:pPr>
            <a:endParaRPr lang="es-ES" altLang="es-AR" sz="1800" dirty="0" smtClean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457200" indent="-457200" algn="just">
              <a:spcBef>
                <a:spcPts val="600"/>
              </a:spcBef>
              <a:buClrTx/>
              <a:buFont typeface="+mj-lt"/>
              <a:buAutoNum type="arabicPeriod"/>
              <a:defRPr/>
            </a:pPr>
            <a:r>
              <a:rPr lang="es-ES" altLang="es-AR" sz="160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Diseño y ejecución de un Servicio de Orientación </a:t>
            </a:r>
            <a:r>
              <a:rPr lang="es-ES" altLang="es-AR" sz="160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L</a:t>
            </a:r>
            <a:r>
              <a:rPr lang="es-ES" altLang="es-AR" sz="1600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aboral (SOL) mediante la implementación de talleres de orientación laboral y seguimiento. Los materiales del SOL son suministrados por la Secretaria.</a:t>
            </a:r>
          </a:p>
          <a:p>
            <a:pPr marL="457200" indent="-457200" algn="just">
              <a:spcBef>
                <a:spcPts val="600"/>
              </a:spcBef>
              <a:buClrTx/>
              <a:buFont typeface="+mj-lt"/>
              <a:buAutoNum type="arabicPeriod"/>
              <a:defRPr/>
            </a:pPr>
            <a:endParaRPr lang="es-ES" altLang="es-AR" sz="1600" dirty="0" smtClean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457200" indent="-457200" algn="just">
              <a:spcBef>
                <a:spcPts val="600"/>
              </a:spcBef>
              <a:buClrTx/>
              <a:buFont typeface="+mj-lt"/>
              <a:buAutoNum type="arabicPeriod"/>
              <a:defRPr/>
            </a:pPr>
            <a:r>
              <a:rPr lang="es-ES" altLang="es-AR" sz="2500" b="1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Diseño y ejecución de cursos de Formación Profesional Básica según el enfoque de las competencias laborales.</a:t>
            </a:r>
            <a:endParaRPr lang="es-ES" altLang="es-AR" sz="2500" b="1" dirty="0" smtClean="0">
              <a:solidFill>
                <a:srgbClr val="000000"/>
              </a:solidFill>
              <a:effectLst/>
            </a:endParaRPr>
          </a:p>
          <a:p>
            <a:pPr marL="457200" indent="-457200" algn="just">
              <a:buClrTx/>
              <a:buFont typeface="+mj-lt"/>
              <a:buAutoNum type="arabicPeriod"/>
              <a:defRPr/>
            </a:pPr>
            <a:endParaRPr lang="es-ES" altLang="es-AR" sz="2200" dirty="0" smtClean="0">
              <a:solidFill>
                <a:srgbClr val="000000"/>
              </a:solidFill>
              <a:effectLst/>
            </a:endParaRPr>
          </a:p>
          <a:p>
            <a:pPr marL="457200" indent="-457200" algn="just">
              <a:buClrTx/>
              <a:buFont typeface="+mj-lt"/>
              <a:buAutoNum type="arabicPeriod"/>
              <a:defRPr/>
            </a:pPr>
            <a:endParaRPr lang="es-AR" altLang="es-AR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8656D-BDB0-4A68-A959-3AE56DE28ED2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19463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652463"/>
            <a:ext cx="21002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457200" y="1700213"/>
            <a:ext cx="8229600" cy="906462"/>
          </a:xfrm>
        </p:spPr>
        <p:txBody>
          <a:bodyPr/>
          <a:lstStyle/>
          <a:p>
            <a:pPr algn="ctr"/>
            <a:r>
              <a:rPr lang="es-ES" altLang="en-US" sz="2800" smtClean="0">
                <a:solidFill>
                  <a:srgbClr val="000000"/>
                </a:solidFill>
                <a:effectLst/>
              </a:rPr>
              <a:t>Cursos de Formación profesional - Características</a:t>
            </a:r>
            <a:endParaRPr lang="en-US" altLang="en-US" sz="2800" smtClean="0">
              <a:solidFill>
                <a:srgbClr val="000000"/>
              </a:solidFill>
              <a:effectLst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188" y="2505075"/>
            <a:ext cx="8229600" cy="4114800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alt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Basados en el enfoque de competencias laborales.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alt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V</a:t>
            </a:r>
            <a:r>
              <a:rPr lang="es-ES" alt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inculados a un sector de actividad y a un rol ocupacional</a:t>
            </a:r>
            <a:r>
              <a:rPr lang="es-ES" altLang="es-AR" sz="1800" dirty="0" smtClean="0">
                <a:solidFill>
                  <a:srgbClr val="000000"/>
                </a:solidFill>
                <a:effectLst/>
                <a:cs typeface="Calibri" pitchFamily="34" charset="0"/>
              </a:rPr>
              <a:t>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ES" altLang="es-AR" sz="1800" dirty="0" smtClean="0">
                <a:solidFill>
                  <a:srgbClr val="000000"/>
                </a:solidFill>
                <a:effectLst/>
                <a:cs typeface="Calibri" pitchFamily="34" charset="0"/>
              </a:rPr>
              <a:t>Modalidad presencial, semipresencial y virtual.</a:t>
            </a:r>
            <a:endParaRPr lang="es-AR" altLang="es-AR" sz="18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alt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La carga horaria no debe exceder las 240 horas en un plazo máximo de ejecución de 6 meses. 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alt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Cantidad de participantes: mínimo 10 – máximo 30 personas </a:t>
            </a:r>
            <a:r>
              <a:rPr 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en modalidad presencial o semipresencial; mínimo 20 – máximo 100 personas en modalidad virtual (Res. SE </a:t>
            </a:r>
            <a:r>
              <a:rPr lang="es-AR" sz="1800" dirty="0" smtClean="0">
                <a:solidFill>
                  <a:srgbClr val="000000"/>
                </a:solidFill>
                <a:effectLst/>
                <a:cs typeface="Calibri" pitchFamily="34" charset="0"/>
              </a:rPr>
              <a:t>Nº 208/20</a:t>
            </a:r>
            <a:r>
              <a:rPr 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).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Los cursos son totalmente gratuitos para </a:t>
            </a:r>
            <a:r>
              <a:rPr lang="es-AR" sz="1800" dirty="0" smtClean="0">
                <a:solidFill>
                  <a:srgbClr val="000000"/>
                </a:solidFill>
                <a:effectLst/>
                <a:cs typeface="Calibri" pitchFamily="34" charset="0"/>
              </a:rPr>
              <a:t>los </a:t>
            </a:r>
            <a:r>
              <a:rPr lang="es-AR" sz="1800" dirty="0">
                <a:solidFill>
                  <a:srgbClr val="000000"/>
                </a:solidFill>
                <a:effectLst/>
                <a:cs typeface="Calibri" pitchFamily="34" charset="0"/>
              </a:rPr>
              <a:t>participantes.</a:t>
            </a:r>
            <a:endParaRPr lang="es-AR" sz="1800" dirty="0">
              <a:solidFill>
                <a:srgbClr val="000000"/>
              </a:solidFill>
              <a:effectLst/>
            </a:endParaRP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CECC2-100B-4867-B57A-84F4820B97C7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650875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25264-EE7E-40AC-B6A1-0AB9AADE6512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360363"/>
            <a:ext cx="21002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1773238"/>
            <a:ext cx="8229600" cy="4256087"/>
          </a:xfrm>
        </p:spPr>
        <p:txBody>
          <a:bodyPr/>
          <a:lstStyle/>
          <a:p>
            <a:pPr eaLnBrk="1" fontAlgn="auto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s-ES" altLang="en-US" sz="2800" dirty="0" smtClean="0">
                <a:solidFill>
                  <a:srgbClr val="000000"/>
                </a:solidFill>
                <a:effectLst/>
              </a:rPr>
              <a:t/>
            </a:r>
            <a:br>
              <a:rPr lang="es-ES" altLang="en-US" sz="2800" dirty="0" smtClean="0">
                <a:solidFill>
                  <a:srgbClr val="000000"/>
                </a:solidFill>
                <a:effectLst/>
              </a:rPr>
            </a:br>
            <a:r>
              <a:rPr lang="es-ES" altLang="en-US" sz="2800" dirty="0">
                <a:solidFill>
                  <a:srgbClr val="000000"/>
                </a:solidFill>
                <a:effectLst/>
              </a:rPr>
              <a:t/>
            </a:r>
            <a:br>
              <a:rPr lang="es-ES" altLang="en-US" sz="2800" dirty="0">
                <a:solidFill>
                  <a:srgbClr val="000000"/>
                </a:solidFill>
                <a:effectLst/>
              </a:rPr>
            </a:br>
            <a:r>
              <a:rPr lang="es-ES" altLang="en-US" sz="2800" dirty="0" smtClean="0">
                <a:solidFill>
                  <a:srgbClr val="000000"/>
                </a:solidFill>
                <a:effectLst/>
              </a:rPr>
              <a:t>Cursos de Formación profesional – Participantes </a:t>
            </a:r>
            <a:r>
              <a:rPr lang="es-ES" sz="2800" b="1" u="sng" kern="1200" dirty="0" smtClean="0">
                <a:solidFill>
                  <a:srgbClr val="000000"/>
                </a:solidFill>
                <a:effectLst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s-ES" sz="1500" b="1" u="sng" kern="1200" dirty="0" smtClean="0">
                <a:solidFill>
                  <a:prstClr val="white">
                    <a:lumMod val="95000"/>
                  </a:prst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s-ES" sz="1500" b="1" u="sng" kern="1200" dirty="0" smtClean="0">
                <a:solidFill>
                  <a:prstClr val="white">
                    <a:lumMod val="95000"/>
                  </a:prst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s-ES" sz="1600" kern="1200" dirty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Organismos públicos nacionales, provinciales y municipales.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Provincias y Municipios.</a:t>
            </a:r>
            <a:r>
              <a:rPr lang="es-ES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ES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Asociaciones u organizaciones sin fines de lucro que tengan entre sus objetivos el desarrollo socio-laboral de trabajadores.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Cooperativas.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Entes públicos estatales y no estatales.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s-ES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Universidades Nacionales y Provinciales.</a:t>
            </a: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Instituciones educativas de gestión pública y privada.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Asociaciones representativas de trabajadores.</a:t>
            </a:r>
            <a:b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AR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s-ES" sz="1600" kern="1200" dirty="0" smtClean="0">
                <a:solidFill>
                  <a:srgbClr val="000000"/>
                </a:solidFill>
                <a:effectLst/>
                <a:ea typeface="Tahoma" panose="020B0604030504040204" pitchFamily="34" charset="0"/>
                <a:cs typeface="Tahoma" panose="020B0604030504040204" pitchFamily="34" charset="0"/>
              </a:rPr>
              <a:t>Cámaras empresarias y empresas, en forma individual o asociada.</a:t>
            </a:r>
            <a:r>
              <a:rPr lang="es-AR" sz="1200" kern="1200" dirty="0" smtClean="0">
                <a:solidFill>
                  <a:prstClr val="white"/>
                </a:solidFill>
                <a:effectLst/>
                <a:latin typeface="Calibri"/>
                <a:ea typeface="+mn-ea"/>
                <a:cs typeface="+mn-cs"/>
              </a:rPr>
              <a:t/>
            </a:r>
            <a:br>
              <a:rPr lang="es-AR" sz="1200" kern="1200" dirty="0" smtClean="0">
                <a:solidFill>
                  <a:prstClr val="white"/>
                </a:solidFill>
                <a:effectLst/>
                <a:latin typeface="Calibri"/>
                <a:ea typeface="+mn-ea"/>
                <a:cs typeface="+mn-cs"/>
              </a:rPr>
            </a:br>
            <a:endParaRPr lang="es-A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411163" y="1692275"/>
            <a:ext cx="7962900" cy="460375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s-AR" altLang="en-US" sz="2400" smtClean="0">
                <a:solidFill>
                  <a:srgbClr val="000000"/>
                </a:solidFill>
                <a:effectLst/>
              </a:rPr>
              <a:t>Asistencia técnico-financiera</a:t>
            </a:r>
          </a:p>
        </p:txBody>
      </p:sp>
      <p:sp>
        <p:nvSpPr>
          <p:cNvPr id="23555" name="2 Subtítulo"/>
          <p:cNvSpPr>
            <a:spLocks noGrp="1"/>
          </p:cNvSpPr>
          <p:nvPr>
            <p:ph type="subTitle" idx="1"/>
          </p:nvPr>
        </p:nvSpPr>
        <p:spPr>
          <a:xfrm>
            <a:off x="411163" y="2112963"/>
            <a:ext cx="8118475" cy="509587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s-AR" altLang="en-US" sz="1600" b="0" smtClean="0">
                <a:solidFill>
                  <a:srgbClr val="000000"/>
                </a:solidFill>
                <a:effectLst/>
                <a:latin typeface="Tahoma" panose="020B0604030504040204" pitchFamily="34" charset="0"/>
                <a:cs typeface="Calibri" panose="020F0502020204030204" pitchFamily="34" charset="0"/>
              </a:rPr>
              <a:t>Las Propuestas pueden contener los siguientes recursos financiables: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>
          <a:xfrm>
            <a:off x="262907" y="2622549"/>
            <a:ext cx="8414368" cy="3426123"/>
          </a:xfrm>
        </p:spPr>
        <p:txBody>
          <a:bodyPr numCol="2"/>
          <a:lstStyle/>
          <a:p>
            <a:pPr marL="114300" indent="0">
              <a:lnSpc>
                <a:spcPct val="150000"/>
              </a:lnSpc>
              <a:buSzPct val="164000"/>
              <a:buFont typeface="Wingdings" charset="2"/>
              <a:buNone/>
              <a:defRPr/>
            </a:pPr>
            <a:r>
              <a:rPr lang="es-ES" sz="1600" b="1" i="1" dirty="0">
                <a:solidFill>
                  <a:srgbClr val="000000"/>
                </a:solidFill>
                <a:effectLst/>
                <a:cs typeface="Calibri" pitchFamily="34" charset="0"/>
              </a:rPr>
              <a:t>Aporte Principal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  <a:cs typeface="Calibri" pitchFamily="34" charset="0"/>
              </a:rPr>
              <a:t>Honorarios </a:t>
            </a:r>
            <a:r>
              <a:rPr lang="es-ES" sz="1400" dirty="0" smtClean="0">
                <a:solidFill>
                  <a:srgbClr val="000000"/>
                </a:solidFill>
                <a:effectLst/>
                <a:cs typeface="Calibri" pitchFamily="34" charset="0"/>
              </a:rPr>
              <a:t>docente/tutores</a:t>
            </a:r>
            <a:endParaRPr lang="es-ES" sz="14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  <a:cs typeface="Calibri" pitchFamily="34" charset="0"/>
              </a:rPr>
              <a:t>Material didáctico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solidFill>
                  <a:srgbClr val="000000"/>
                </a:solidFill>
                <a:effectLst/>
                <a:cs typeface="Calibri" pitchFamily="34" charset="0"/>
              </a:rPr>
              <a:t>Insumos </a:t>
            </a:r>
            <a:endParaRPr lang="es-ES" sz="14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solidFill>
                  <a:srgbClr val="000000"/>
                </a:solidFill>
                <a:effectLst/>
                <a:cs typeface="Calibri" pitchFamily="34" charset="0"/>
              </a:rPr>
              <a:t>Herramientas (solo FP)</a:t>
            </a:r>
            <a:endParaRPr lang="es-ES" sz="14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  <a:cs typeface="Calibri" pitchFamily="34" charset="0"/>
              </a:rPr>
              <a:t>Elementos de Higiene y Seguridad 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  <a:cs typeface="Calibri" pitchFamily="34" charset="0"/>
              </a:rPr>
              <a:t>Alquiler de </a:t>
            </a:r>
            <a:r>
              <a:rPr lang="es-ES" sz="1400" dirty="0" smtClean="0">
                <a:solidFill>
                  <a:srgbClr val="000000"/>
                </a:solidFill>
                <a:effectLst/>
                <a:cs typeface="Calibri" pitchFamily="34" charset="0"/>
              </a:rPr>
              <a:t>Equipamiento (solo FP)</a:t>
            </a:r>
            <a:endParaRPr lang="es-ES" sz="14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  <a:cs typeface="Calibri" pitchFamily="34" charset="0"/>
              </a:rPr>
              <a:t>Refrigerio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solidFill>
                  <a:srgbClr val="000000"/>
                </a:solidFill>
                <a:effectLst/>
                <a:cs typeface="Calibri" pitchFamily="34" charset="0"/>
              </a:rPr>
              <a:t>Traslado </a:t>
            </a:r>
            <a:endParaRPr lang="es-ES" sz="1400" dirty="0">
              <a:solidFill>
                <a:srgbClr val="000000"/>
              </a:solidFill>
              <a:effectLst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AR" sz="1400" dirty="0">
                <a:solidFill>
                  <a:srgbClr val="000000"/>
                </a:solidFill>
                <a:effectLst/>
              </a:rPr>
              <a:t>Espacios de cuidado</a:t>
            </a:r>
          </a:p>
          <a:p>
            <a:pPr marL="114300" indent="0">
              <a:lnSpc>
                <a:spcPct val="150000"/>
              </a:lnSpc>
              <a:buSzPct val="164000"/>
              <a:buFont typeface="Wingdings" charset="2"/>
              <a:buNone/>
              <a:defRPr/>
            </a:pPr>
            <a:r>
              <a:rPr lang="es-ES" sz="1600" b="1" i="1" dirty="0" smtClean="0">
                <a:solidFill>
                  <a:srgbClr val="000000"/>
                </a:solidFill>
                <a:effectLst/>
                <a:cs typeface="Calibri" pitchFamily="34" charset="0"/>
              </a:rPr>
              <a:t>Aporte </a:t>
            </a:r>
            <a:r>
              <a:rPr lang="es-ES" sz="1600" b="1" i="1" dirty="0">
                <a:solidFill>
                  <a:srgbClr val="000000"/>
                </a:solidFill>
                <a:effectLst/>
                <a:cs typeface="Calibri" pitchFamily="34" charset="0"/>
              </a:rPr>
              <a:t>complementario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</a:rPr>
              <a:t>Unidad Técnica de </a:t>
            </a:r>
            <a:r>
              <a:rPr lang="es-ES" sz="1400" dirty="0" smtClean="0">
                <a:solidFill>
                  <a:srgbClr val="000000"/>
                </a:solidFill>
                <a:effectLst/>
              </a:rPr>
              <a:t>Gestión: </a:t>
            </a:r>
            <a:r>
              <a:rPr lang="es-ES" sz="1400" dirty="0">
                <a:solidFill>
                  <a:srgbClr val="000000"/>
                </a:solidFill>
                <a:effectLst/>
              </a:rPr>
              <a:t>hasta el 15</a:t>
            </a:r>
            <a:r>
              <a:rPr lang="es-ES" sz="1400" dirty="0" smtClean="0">
                <a:solidFill>
                  <a:srgbClr val="000000"/>
                </a:solidFill>
                <a:effectLst/>
              </a:rPr>
              <a:t>%, modalidad presencial/ </a:t>
            </a:r>
            <a:r>
              <a:rPr lang="es-ES" sz="1400" dirty="0">
                <a:solidFill>
                  <a:srgbClr val="000000"/>
                </a:solidFill>
                <a:effectLst/>
              </a:rPr>
              <a:t>30 % del aporte </a:t>
            </a:r>
            <a:r>
              <a:rPr lang="es-ES" sz="1400" dirty="0" smtClean="0">
                <a:solidFill>
                  <a:srgbClr val="000000"/>
                </a:solidFill>
                <a:effectLst/>
              </a:rPr>
              <a:t>principal, semipresencial. 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solidFill>
                  <a:srgbClr val="000000"/>
                </a:solidFill>
                <a:effectLst/>
              </a:rPr>
              <a:t>Difusión</a:t>
            </a:r>
            <a:r>
              <a:rPr lang="es-ES" sz="1400" dirty="0">
                <a:solidFill>
                  <a:srgbClr val="000000"/>
                </a:solidFill>
                <a:effectLst/>
              </a:rPr>
              <a:t>: hasta el 5% del aporte principal</a:t>
            </a:r>
          </a:p>
          <a:p>
            <a:pPr>
              <a:lnSpc>
                <a:spcPct val="150000"/>
              </a:lnSpc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rgbClr val="000000"/>
                </a:solidFill>
                <a:effectLst/>
              </a:rPr>
              <a:t>Equipamiento: hasta el 30% del aporte </a:t>
            </a:r>
            <a:r>
              <a:rPr lang="es-ES" sz="1400" dirty="0" smtClean="0">
                <a:solidFill>
                  <a:srgbClr val="000000"/>
                </a:solidFill>
                <a:effectLst/>
              </a:rPr>
              <a:t>principal (solamente para FP)</a:t>
            </a:r>
            <a:endParaRPr lang="es-ES" sz="1400" dirty="0">
              <a:solidFill>
                <a:srgbClr val="000000"/>
              </a:solidFill>
              <a:effectLst/>
            </a:endParaRPr>
          </a:p>
          <a:p>
            <a:pPr marL="114300" indent="0">
              <a:lnSpc>
                <a:spcPct val="150000"/>
              </a:lnSpc>
              <a:buSzPct val="164000"/>
              <a:buFont typeface="Wingdings" charset="2"/>
              <a:buNone/>
              <a:defRPr/>
            </a:pPr>
            <a:endParaRPr lang="es-AR" sz="1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fld id="{875A4EFA-C385-4129-9FFB-5536DDE40C3A}" type="slidenum">
              <a:rPr lang="es-AR" sz="14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pPr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AR" sz="14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558" name="2 Subtítulo"/>
          <p:cNvSpPr txBox="1">
            <a:spLocks/>
          </p:cNvSpPr>
          <p:nvPr/>
        </p:nvSpPr>
        <p:spPr bwMode="auto">
          <a:xfrm>
            <a:off x="220663" y="5891213"/>
            <a:ext cx="8497887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 marL="4572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914400" indent="-31750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371600" indent="-3175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828800" indent="-3175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86000" indent="-3175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43200" indent="-317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00400" indent="-317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657600" indent="-317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14800" indent="-317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000099"/>
              </a:buClr>
              <a:buSzPts val="2100"/>
              <a:buFontTx/>
              <a:buNone/>
            </a:pPr>
            <a:endParaRPr lang="es-ES" altLang="en-US" sz="1400" b="1">
              <a:solidFill>
                <a:srgbClr val="000000"/>
              </a:solidFill>
              <a:cs typeface="Calibri" panose="020F0502020204030204" pitchFamily="34" charset="0"/>
              <a:sym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>
                <a:srgbClr val="000099"/>
              </a:buClr>
              <a:buSzPts val="2100"/>
              <a:buFontTx/>
              <a:buNone/>
            </a:pPr>
            <a:r>
              <a:rPr lang="es-ES" altLang="en-US" sz="1400" b="1">
                <a:solidFill>
                  <a:srgbClr val="000000"/>
                </a:solidFill>
                <a:cs typeface="Calibri" panose="020F0502020204030204" pitchFamily="34" charset="0"/>
                <a:sym typeface="Arial" panose="020B0604020202020204" pitchFamily="34" charset="0"/>
              </a:rPr>
              <a:t>El plazo de ejecución de las propuestas tendrá un máximo de 12 meses</a:t>
            </a:r>
            <a:endParaRPr lang="es-AR" altLang="en-US" sz="1400" b="1">
              <a:solidFill>
                <a:srgbClr val="000000"/>
              </a:solidFill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715963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71675"/>
            <a:ext cx="8229600" cy="4445000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s-ES" altLang="es-AR" sz="2400" b="1" dirty="0" smtClean="0">
                <a:solidFill>
                  <a:srgbClr val="000000"/>
                </a:solidFill>
                <a:effectLst/>
              </a:rPr>
              <a:t>Objetivos</a:t>
            </a:r>
          </a:p>
          <a:p>
            <a:pPr marL="0" indent="0" algn="just">
              <a:buFontTx/>
              <a:buNone/>
              <a:defRPr/>
            </a:pPr>
            <a:endParaRPr lang="es-ES" altLang="es-AR" sz="2400" b="1" dirty="0" smtClean="0">
              <a:solidFill>
                <a:srgbClr val="000000"/>
              </a:solidFill>
              <a:effectLst/>
            </a:endParaRPr>
          </a:p>
          <a:p>
            <a:pPr algn="just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s-ES" altLang="es-AR" sz="1600" dirty="0" smtClean="0">
                <a:solidFill>
                  <a:srgbClr val="002060"/>
                </a:solidFill>
                <a:effectLst/>
              </a:rPr>
              <a:t>Verificar el diseño de cursos a través del análisis de :</a:t>
            </a:r>
          </a:p>
          <a:p>
            <a:pPr marL="1085850" lvl="2" indent="-285750" algn="just">
              <a:buClr>
                <a:srgbClr val="000000"/>
              </a:buClr>
              <a:buFont typeface="Courier New" panose="02070309020205020404" pitchFamily="49" charset="0"/>
              <a:buChar char="o"/>
              <a:defRPr/>
            </a:pPr>
            <a:r>
              <a:rPr lang="es-ES" altLang="es-AR" sz="1600" dirty="0" smtClean="0">
                <a:solidFill>
                  <a:srgbClr val="002060"/>
                </a:solidFill>
                <a:effectLst/>
              </a:rPr>
              <a:t>Población objetiva destinataria. </a:t>
            </a:r>
          </a:p>
          <a:p>
            <a:pPr marL="1085850" lvl="2" indent="-285750" algn="just">
              <a:buClr>
                <a:srgbClr val="000000"/>
              </a:buClr>
              <a:buFont typeface="Courier New" panose="02070309020205020404" pitchFamily="49" charset="0"/>
              <a:buChar char="o"/>
              <a:defRPr/>
            </a:pPr>
            <a:r>
              <a:rPr lang="es-ES" altLang="es-AR" sz="1600" dirty="0" smtClean="0">
                <a:solidFill>
                  <a:srgbClr val="002060"/>
                </a:solidFill>
                <a:effectLst/>
              </a:rPr>
              <a:t>Pertinencia en función a los requerimientos laborales.</a:t>
            </a:r>
          </a:p>
          <a:p>
            <a:pPr marL="1085850" lvl="2" indent="-285750" algn="just">
              <a:buClr>
                <a:srgbClr val="000000"/>
              </a:buClr>
              <a:buFont typeface="Courier New" panose="02070309020205020404" pitchFamily="49" charset="0"/>
              <a:buChar char="o"/>
              <a:defRPr/>
            </a:pPr>
            <a:r>
              <a:rPr lang="es-ES" altLang="es-AR" sz="1600" dirty="0" smtClean="0">
                <a:solidFill>
                  <a:srgbClr val="002060"/>
                </a:solidFill>
                <a:effectLst/>
              </a:rPr>
              <a:t>Capacidad formativa de los destinatarios de los fondos (equipamientos e insumos).</a:t>
            </a:r>
          </a:p>
          <a:p>
            <a:pPr marL="800100" lvl="2" indent="0" algn="just">
              <a:buClr>
                <a:srgbClr val="000000"/>
              </a:buClr>
              <a:buFontTx/>
              <a:buNone/>
              <a:defRPr/>
            </a:pPr>
            <a:endParaRPr lang="es-ES" altLang="es-AR" sz="1600" dirty="0" smtClean="0">
              <a:solidFill>
                <a:srgbClr val="002060"/>
              </a:solidFill>
              <a:effectLst/>
            </a:endParaRPr>
          </a:p>
          <a:p>
            <a:pPr algn="just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s-ES" altLang="es-AR" sz="1600" dirty="0" smtClean="0">
                <a:solidFill>
                  <a:srgbClr val="002060"/>
                </a:solidFill>
                <a:effectLst/>
              </a:rPr>
              <a:t>Existencia de análisis cualitativo y cuantitativo por parte de los municipios (empleabilidad real, capacidades adquiridas, deserción de la capacitación, etc.) .</a:t>
            </a:r>
          </a:p>
          <a:p>
            <a:pPr algn="just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lang="es-ES" altLang="es-AR" sz="1600" dirty="0" smtClean="0">
              <a:solidFill>
                <a:srgbClr val="002060"/>
              </a:solidFill>
              <a:effectLst/>
            </a:endParaRPr>
          </a:p>
          <a:p>
            <a:pPr algn="just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lang="es-ES" altLang="es-AR" sz="1600" dirty="0" smtClean="0">
              <a:solidFill>
                <a:srgbClr val="002060"/>
              </a:solidFill>
              <a:effectLst/>
            </a:endParaRPr>
          </a:p>
          <a:p>
            <a:pPr algn="just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lang="es-ES" altLang="es-AR" sz="2400" dirty="0" smtClean="0">
              <a:solidFill>
                <a:srgbClr val="002060"/>
              </a:solidFill>
              <a:effectLst/>
            </a:endParaRPr>
          </a:p>
          <a:p>
            <a:pPr marL="0" indent="0" algn="just">
              <a:spcBef>
                <a:spcPts val="0"/>
              </a:spcBef>
              <a:buFontTx/>
              <a:buNone/>
              <a:defRPr/>
            </a:pPr>
            <a:endParaRPr lang="es-AR" altLang="es-AR" sz="2400" dirty="0" smtClean="0">
              <a:solidFill>
                <a:srgbClr val="000000"/>
              </a:solidFill>
              <a:effectLst/>
            </a:endParaRP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9990DF-BA7D-4CBE-A072-0B829ADCCCFC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24583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652463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s-MX" dirty="0"/>
          </a:p>
        </p:txBody>
      </p:sp>
      <p:sp>
        <p:nvSpPr>
          <p:cNvPr id="26627" name="2 Marcador de contenido"/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3730625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endParaRPr lang="es-AR" altLang="es-AR" dirty="0" smtClean="0">
              <a:solidFill>
                <a:srgbClr val="000000"/>
              </a:solidFill>
              <a:effectLst/>
            </a:endParaRPr>
          </a:p>
          <a:p>
            <a:pPr marL="0" indent="0" algn="ctr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r>
              <a:rPr lang="es-AR" altLang="es-AR" sz="2400" b="1" spc="300" smtClean="0">
                <a:solidFill>
                  <a:srgbClr val="000000"/>
                </a:solidFill>
                <a:effectLst/>
              </a:rPr>
              <a:t>MUCHAS GRACIAS</a:t>
            </a:r>
          </a:p>
          <a:p>
            <a:pPr marL="0" indent="0" algn="ctr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endParaRPr lang="es-AR" altLang="es-AR" sz="2400" b="1" spc="300" dirty="0" smtClean="0">
              <a:solidFill>
                <a:srgbClr val="000000"/>
              </a:solidFill>
              <a:effectLst/>
            </a:endParaRPr>
          </a:p>
          <a:p>
            <a:pPr marL="0" indent="0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endParaRPr lang="es-AR" altLang="es-AR" dirty="0" smtClean="0">
              <a:solidFill>
                <a:srgbClr val="000099"/>
              </a:solidFill>
              <a:effectLst/>
            </a:endParaRPr>
          </a:p>
          <a:p>
            <a:pPr marL="0" indent="0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r>
              <a:rPr lang="es-ES" altLang="es-AR" sz="2000" dirty="0" smtClean="0">
                <a:solidFill>
                  <a:srgbClr val="000000"/>
                </a:solidFill>
                <a:effectLst/>
              </a:rPr>
              <a:t>Auditoría Sectorial de Trabajo, Empleo y Seguridad Social – Contactos:</a:t>
            </a:r>
            <a:endParaRPr lang="es-ES" altLang="es-AR" sz="2000" dirty="0">
              <a:solidFill>
                <a:srgbClr val="000000"/>
              </a:solidFill>
              <a:effectLst/>
            </a:endParaRPr>
          </a:p>
          <a:p>
            <a:pPr marL="0" indent="0">
              <a:spcBef>
                <a:spcPct val="0"/>
              </a:spcBef>
              <a:buClr>
                <a:srgbClr val="FFCC00"/>
              </a:buClr>
              <a:buFontTx/>
              <a:buNone/>
              <a:defRPr/>
            </a:pPr>
            <a:endParaRPr lang="es-ES" altLang="es-AR" sz="2000" dirty="0" smtClean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>
                <a:schemeClr val="bg2"/>
              </a:buClr>
              <a:buFont typeface="Wingdings" panose="05000000000000000000" pitchFamily="2" charset="2"/>
              <a:buChar char="v"/>
              <a:defRPr/>
            </a:pPr>
            <a:r>
              <a:rPr lang="es-ES" altLang="es-AR" sz="2000" dirty="0" smtClean="0">
                <a:solidFill>
                  <a:srgbClr val="000000"/>
                </a:solidFill>
                <a:effectLst/>
              </a:rPr>
              <a:t>María Cecilia Iglesias – </a:t>
            </a:r>
            <a:r>
              <a:rPr lang="es-ES" altLang="es-AR" sz="2000" dirty="0">
                <a:solidFill>
                  <a:srgbClr val="000000"/>
                </a:solidFill>
                <a:effectLst/>
              </a:rPr>
              <a:t>miglesias@trabajo.gob.ar</a:t>
            </a:r>
          </a:p>
          <a:p>
            <a:pPr>
              <a:spcBef>
                <a:spcPct val="0"/>
              </a:spcBef>
              <a:buClr>
                <a:schemeClr val="bg2"/>
              </a:buClr>
              <a:buFont typeface="Wingdings" panose="05000000000000000000" pitchFamily="2" charset="2"/>
              <a:buChar char="v"/>
              <a:defRPr/>
            </a:pPr>
            <a:r>
              <a:rPr lang="es-ES" altLang="es-AR" sz="2000" dirty="0" smtClean="0">
                <a:solidFill>
                  <a:srgbClr val="000000"/>
                </a:solidFill>
                <a:effectLst/>
              </a:rPr>
              <a:t>Marcela Alejandra Fernández – mafernandez@trabajo.gob.ar</a:t>
            </a:r>
          </a:p>
          <a:p>
            <a:pPr marL="0" indent="0">
              <a:spcBef>
                <a:spcPct val="0"/>
              </a:spcBef>
              <a:buClr>
                <a:schemeClr val="bg2"/>
              </a:buClr>
              <a:buNone/>
              <a:defRPr/>
            </a:pPr>
            <a:endParaRPr lang="es-ES" altLang="es-AR" sz="2000" dirty="0" smtClean="0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>
                <a:schemeClr val="bg2"/>
              </a:buClr>
              <a:buFont typeface="Wingdings" panose="05000000000000000000" pitchFamily="2" charset="2"/>
              <a:buChar char="v"/>
              <a:defRPr/>
            </a:pPr>
            <a:endParaRPr lang="es-ES" altLang="es-AR" sz="2000" dirty="0" smtClean="0">
              <a:solidFill>
                <a:srgbClr val="000000"/>
              </a:solidFill>
              <a:effectLst/>
            </a:endParaRP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3B4653-DAFE-458F-92E5-BB0892DD7B69}" type="slidenum">
              <a:rPr lang="es-ES" altLang="es-AR" smtClean="0"/>
              <a:pPr>
                <a:defRPr/>
              </a:pPr>
              <a:t>15</a:t>
            </a:fld>
            <a:endParaRPr lang="es-ES" altLang="es-AR"/>
          </a:p>
        </p:txBody>
      </p:sp>
      <p:pic>
        <p:nvPicPr>
          <p:cNvPr id="2663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2463"/>
            <a:ext cx="9144000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674688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endParaRPr lang="es-ES_tradnl" sz="2800" b="1" dirty="0" smtClean="0">
              <a:solidFill>
                <a:srgbClr val="000000"/>
              </a:solidFill>
              <a:effectLst/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FontTx/>
              <a:buNone/>
              <a:defRPr/>
            </a:pPr>
            <a:r>
              <a:rPr lang="es-ES_tradnl" sz="2800" b="1" dirty="0" smtClean="0">
                <a:solidFill>
                  <a:srgbClr val="000000"/>
                </a:solidFill>
                <a:effectLst/>
                <a:cs typeface="Aharoni" panose="02010803020104030203" pitchFamily="2" charset="-79"/>
              </a:rPr>
              <a:t>Auditoría del Plan de Formación Profesional y Continua</a:t>
            </a:r>
          </a:p>
          <a:p>
            <a:pPr marL="0" indent="0">
              <a:buFontTx/>
              <a:buNone/>
              <a:defRPr/>
            </a:pPr>
            <a:endParaRPr lang="es-ES_tradnl" altLang="es-AR" sz="2800" b="1" dirty="0" smtClean="0">
              <a:solidFill>
                <a:srgbClr val="000000"/>
              </a:solidFill>
              <a:effectLst/>
              <a:cs typeface="Aharoni" panose="02010803020104030203" pitchFamily="2" charset="-79"/>
            </a:endParaRPr>
          </a:p>
          <a:p>
            <a:pPr marL="0" indent="0">
              <a:buFontTx/>
              <a:buNone/>
              <a:defRPr/>
            </a:pPr>
            <a:r>
              <a:rPr lang="es-ES_tradnl" altLang="es-AR" sz="2800" b="1" dirty="0" smtClean="0">
                <a:solidFill>
                  <a:srgbClr val="000000"/>
                </a:solidFill>
                <a:effectLst/>
                <a:cs typeface="Aharoni" panose="02010803020104030203" pitchFamily="2" charset="-79"/>
              </a:rPr>
              <a:t>Línea de Formación Básica para el Empleo – Componente Formación Profesional Básica</a:t>
            </a:r>
            <a:endParaRPr lang="es-ES" altLang="es-AR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Aharoni" panose="02010803020104030203" pitchFamily="2" charset="-79"/>
            </a:endParaRPr>
          </a:p>
          <a:p>
            <a:pPr marL="0" indent="0">
              <a:buFontTx/>
              <a:buNone/>
              <a:defRPr/>
            </a:pPr>
            <a:endParaRPr lang="es-AR" dirty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DA24C-80B9-43FF-86F3-FC6B9C4F112A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7175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792163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4663" y="1971675"/>
            <a:ext cx="8229600" cy="3698875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endParaRPr lang="es-ES_tradnl" sz="2800" dirty="0" smtClean="0">
              <a:solidFill>
                <a:srgbClr val="000000"/>
              </a:solidFill>
              <a:effectLst/>
            </a:endParaRPr>
          </a:p>
          <a:p>
            <a:pPr marL="0" indent="0" algn="just">
              <a:buFontTx/>
              <a:buNone/>
              <a:defRPr/>
            </a:pPr>
            <a:r>
              <a:rPr lang="es-AR" sz="2400" dirty="0" smtClean="0">
                <a:solidFill>
                  <a:srgbClr val="000000"/>
                </a:solidFill>
                <a:effectLst/>
              </a:rPr>
              <a:t>El Plan de Formación Profesional y Continua tiene como objeto estructurar, sistematizar e impulsar programas, proyectos y acciones desarrollados en el ámbito de la STEYSS dirigidos a mejorar las competencias, habilidades y calificaciones de los trabajadores de nuestro país.</a:t>
            </a:r>
          </a:p>
          <a:p>
            <a:pPr marL="0" indent="0" algn="just">
              <a:buFontTx/>
              <a:buNone/>
              <a:defRPr/>
            </a:pPr>
            <a:endParaRPr lang="es-AR" sz="2400" b="1" dirty="0">
              <a:solidFill>
                <a:srgbClr val="000000"/>
              </a:solidFill>
              <a:effectLst/>
            </a:endParaRPr>
          </a:p>
          <a:p>
            <a:pPr marL="0" indent="0" algn="just">
              <a:buFontTx/>
              <a:buNone/>
              <a:defRPr/>
            </a:pPr>
            <a:endParaRPr lang="es-ES_tradnl" sz="2600" dirty="0" smtClean="0">
              <a:solidFill>
                <a:srgbClr val="000000"/>
              </a:solidFill>
              <a:effectLst/>
            </a:endParaRPr>
          </a:p>
          <a:p>
            <a:pPr marL="0" indent="0">
              <a:buFontTx/>
              <a:buNone/>
              <a:defRPr/>
            </a:pPr>
            <a:endParaRPr lang="es-AR" dirty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DF9FA-212B-49BB-8AC3-7553228893C6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8199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725488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23850" y="1989138"/>
            <a:ext cx="8229600" cy="3773487"/>
          </a:xfrm>
        </p:spPr>
        <p:txBody>
          <a:bodyPr/>
          <a:lstStyle/>
          <a:p>
            <a:pPr marL="0" indent="0" algn="just">
              <a:buClrTx/>
              <a:buFontTx/>
              <a:buNone/>
              <a:defRPr/>
            </a:pPr>
            <a:endParaRPr lang="es-ES" sz="1200" b="1" cap="small" dirty="0" smtClean="0">
              <a:solidFill>
                <a:srgbClr val="000000"/>
              </a:solidFill>
              <a:effectLst/>
              <a:cs typeface="Calibri" panose="020F0502020204030204" pitchFamily="34" charset="0"/>
            </a:endParaRPr>
          </a:p>
          <a:p>
            <a:pPr>
              <a:defRPr/>
            </a:pPr>
            <a:endParaRPr lang="es-ES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0825" y="2274888"/>
            <a:ext cx="8662988" cy="37798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Se implementa a través de las siguientes líneas de acción: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Formación Básica para el Empleo;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Formación Profesional con Organizaciones de la Sociedad Civil;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Formación Profesional Sectorial;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Formación basada en la Economía del conocimiento;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Formación para la Economía del Cuidado;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Normalización y Certificación de Competencias Laborales;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Calidad de la Formación Profesional;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AR" dirty="0">
                <a:solidFill>
                  <a:srgbClr val="000000"/>
                </a:solidFill>
                <a:latin typeface="+mn-lt"/>
              </a:rPr>
              <a:t>Régimen del Crédito Fiscal.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A84AE-5ED8-41AD-82BE-5F4B892ACD30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10247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98500"/>
            <a:ext cx="21002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71675"/>
            <a:ext cx="8229600" cy="4410075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s-ES" sz="2400" dirty="0" smtClean="0">
                <a:solidFill>
                  <a:srgbClr val="000000"/>
                </a:solidFill>
                <a:effectLst/>
              </a:rPr>
              <a:t>Línea de Formación Básica para el Empleo tiene por </a:t>
            </a:r>
          </a:p>
          <a:p>
            <a:pPr marL="0" indent="0" algn="just">
              <a:buFontTx/>
              <a:buNone/>
              <a:defRPr/>
            </a:pPr>
            <a:r>
              <a:rPr lang="es-ES" sz="2400" dirty="0" smtClean="0">
                <a:solidFill>
                  <a:srgbClr val="000000"/>
                </a:solidFill>
                <a:effectLst/>
              </a:rPr>
              <a:t>Objeto:</a:t>
            </a:r>
          </a:p>
          <a:p>
            <a:pPr marL="0" indent="0" algn="just">
              <a:buFontTx/>
              <a:buNone/>
              <a:defRPr/>
            </a:pPr>
            <a:endParaRPr lang="es-ES" sz="2400" dirty="0" smtClean="0">
              <a:solidFill>
                <a:srgbClr val="000000"/>
              </a:solidFill>
              <a:effectLst/>
            </a:endParaRPr>
          </a:p>
          <a:p>
            <a:pPr marL="45720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800" dirty="0">
                <a:solidFill>
                  <a:srgbClr val="000000"/>
                </a:solidFill>
                <a:effectLst/>
                <a:cs typeface="Arial" panose="020B0604020202020204" pitchFamily="34" charset="0"/>
                <a:sym typeface="Arial"/>
              </a:rPr>
              <a:t>Dotar a trabajadores/as de competencias laborales básicas para mejorar sus condiciones de empleabilidad y/o su calificación</a:t>
            </a:r>
            <a:r>
              <a:rPr lang="es-ES" sz="1800" dirty="0" smtClean="0">
                <a:solidFill>
                  <a:srgbClr val="000000">
                    <a:lumMod val="65000"/>
                    <a:lumOff val="35000"/>
                  </a:srgbClr>
                </a:solidFill>
                <a:effectLst/>
                <a:latin typeface="Arial"/>
                <a:cs typeface="Calibri" pitchFamily="34" charset="0"/>
                <a:sym typeface="Arial"/>
              </a:rPr>
              <a:t>;</a:t>
            </a:r>
          </a:p>
          <a:p>
            <a:pPr marL="285750" indent="-17145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BBED"/>
              </a:buClr>
              <a:buSzPct val="164000"/>
              <a:buFontTx/>
              <a:buNone/>
              <a:defRPr/>
            </a:pPr>
            <a:endParaRPr lang="es-ES" sz="1800" dirty="0" smtClean="0">
              <a:solidFill>
                <a:srgbClr val="000000">
                  <a:lumMod val="65000"/>
                  <a:lumOff val="35000"/>
                </a:srgbClr>
              </a:solidFill>
              <a:effectLst/>
              <a:latin typeface="Arial"/>
              <a:cs typeface="Calibri" pitchFamily="34" charset="0"/>
              <a:sym typeface="Arial"/>
            </a:endParaRPr>
          </a:p>
          <a:p>
            <a:pPr marL="45720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800" dirty="0">
                <a:solidFill>
                  <a:srgbClr val="000000"/>
                </a:solidFill>
                <a:effectLst/>
                <a:cs typeface="Arial" panose="020B0604020202020204" pitchFamily="34" charset="0"/>
                <a:sym typeface="Arial"/>
              </a:rPr>
              <a:t>Facilitar el acceso al mundo del trabajo de poblaciones con problemáticas de empleo;</a:t>
            </a:r>
          </a:p>
          <a:p>
            <a:pPr marL="114300" indent="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BBED"/>
              </a:buClr>
              <a:buSzPct val="164000"/>
              <a:buFontTx/>
              <a:buNone/>
              <a:defRPr/>
            </a:pPr>
            <a:endParaRPr lang="es-AR" sz="1800" dirty="0" smtClean="0">
              <a:solidFill>
                <a:srgbClr val="000000">
                  <a:lumMod val="65000"/>
                  <a:lumOff val="35000"/>
                </a:srgbClr>
              </a:solidFill>
              <a:effectLst/>
              <a:latin typeface="Arial"/>
              <a:cs typeface="Calibri" pitchFamily="34" charset="0"/>
              <a:sym typeface="Arial"/>
            </a:endParaRPr>
          </a:p>
          <a:p>
            <a:pPr marL="457200" algn="just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40000"/>
                  <a:lumOff val="60000"/>
                </a:schemeClr>
              </a:buClr>
              <a:buSzPct val="164000"/>
              <a:buFont typeface="Arial" panose="020B0604020202020204" pitchFamily="34" charset="0"/>
              <a:buChar char="•"/>
              <a:defRPr/>
            </a:pPr>
            <a:r>
              <a:rPr lang="es-ES" sz="1800" dirty="0">
                <a:solidFill>
                  <a:srgbClr val="000000"/>
                </a:solidFill>
                <a:effectLst/>
                <a:cs typeface="Arial" panose="020B0604020202020204" pitchFamily="34" charset="0"/>
                <a:sym typeface="Arial"/>
              </a:rPr>
              <a:t>Pensar la Formación Profesional como herramienta que contribuye a la inserción de los/as trabajadores/as en el mercado de trabajo formal y en su recalificación laboral para la mejora de la calidad de sus empleos. 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422DD-9229-4759-B560-320D9E078F72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11271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784225"/>
            <a:ext cx="21002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sz="quarter" idx="1"/>
          </p:nvPr>
        </p:nvSpPr>
        <p:spPr>
          <a:xfrm>
            <a:off x="323850" y="2420938"/>
            <a:ext cx="8362950" cy="4103687"/>
          </a:xfrm>
        </p:spPr>
        <p:txBody>
          <a:bodyPr/>
          <a:lstStyle/>
          <a:p>
            <a:pPr algn="just">
              <a:spcBef>
                <a:spcPts val="0"/>
              </a:spcBef>
              <a:defRPr/>
            </a:pPr>
            <a:r>
              <a:rPr lang="es-ES" sz="2400" dirty="0">
                <a:solidFill>
                  <a:srgbClr val="000000"/>
                </a:solidFill>
                <a:effectLst/>
              </a:rPr>
              <a:t>La </a:t>
            </a:r>
            <a:r>
              <a:rPr lang="es-ES" sz="2400" b="1" dirty="0">
                <a:solidFill>
                  <a:srgbClr val="000000"/>
                </a:solidFill>
                <a:effectLst/>
              </a:rPr>
              <a:t>Línea de Formación Básica para el Empleo</a:t>
            </a:r>
            <a:r>
              <a:rPr lang="es-ES" sz="2400" dirty="0">
                <a:solidFill>
                  <a:srgbClr val="000000"/>
                </a:solidFill>
                <a:effectLst/>
              </a:rPr>
              <a:t> se implementa a través del </a:t>
            </a:r>
            <a:r>
              <a:rPr lang="es-ES" sz="2400" b="1" dirty="0">
                <a:solidFill>
                  <a:srgbClr val="000000"/>
                </a:solidFill>
                <a:effectLst/>
              </a:rPr>
              <a:t>Componente de Formación Profesional Básica.</a:t>
            </a:r>
          </a:p>
          <a:p>
            <a:pPr algn="l">
              <a:defRPr/>
            </a:pPr>
            <a:endParaRPr lang="es-ES" sz="2400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sz="2400" dirty="0">
                <a:solidFill>
                  <a:srgbClr val="000000"/>
                </a:solidFill>
                <a:effectLst/>
              </a:rPr>
              <a:t>Servicio de Orientación </a:t>
            </a:r>
            <a:r>
              <a:rPr lang="es-AR" sz="2400" dirty="0" smtClean="0">
                <a:solidFill>
                  <a:srgbClr val="000000"/>
                </a:solidFill>
                <a:effectLst/>
              </a:rPr>
              <a:t>Laboral</a:t>
            </a:r>
          </a:p>
          <a:p>
            <a:pPr marL="342900" indent="-342900" algn="l"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s-AR" sz="2400" dirty="0" smtClean="0">
                <a:solidFill>
                  <a:srgbClr val="000000"/>
                </a:solidFill>
                <a:effectLst/>
              </a:rPr>
              <a:t>Formación Profesional Básica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s-AR" sz="2400" dirty="0">
              <a:solidFill>
                <a:srgbClr val="000000"/>
              </a:solidFill>
              <a:effectLst/>
            </a:endParaRPr>
          </a:p>
          <a:p>
            <a:pPr algn="just">
              <a:defRPr/>
            </a:pPr>
            <a:r>
              <a:rPr lang="es-AR" sz="2400" dirty="0" smtClean="0">
                <a:solidFill>
                  <a:srgbClr val="000000"/>
                </a:solidFill>
                <a:effectLst/>
              </a:rPr>
              <a:t>Las tareas de auditoría tendrán como objetivo el </a:t>
            </a:r>
            <a:r>
              <a:rPr lang="es-AR" sz="2400" b="1" dirty="0" smtClean="0">
                <a:solidFill>
                  <a:srgbClr val="000000"/>
                </a:solidFill>
                <a:effectLst/>
              </a:rPr>
              <a:t>Componente de Formación Profesional Básica.</a:t>
            </a:r>
            <a:endParaRPr lang="en-US" sz="24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E8E8E26-E773-4D0C-A725-E0B6FF97EE65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54050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33413"/>
            <a:ext cx="1820863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339" name="Marcador de contenido 2"/>
          <p:cNvSpPr>
            <a:spLocks noGrp="1"/>
          </p:cNvSpPr>
          <p:nvPr>
            <p:ph idx="1"/>
          </p:nvPr>
        </p:nvSpPr>
        <p:spPr>
          <a:xfrm>
            <a:off x="323850" y="2409825"/>
            <a:ext cx="8229600" cy="360997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s-AR" altLang="en-US" sz="2400" b="1" dirty="0" smtClean="0">
                <a:solidFill>
                  <a:srgbClr val="000000"/>
                </a:solidFill>
                <a:effectLst/>
              </a:rPr>
              <a:t>Alcance</a:t>
            </a:r>
          </a:p>
          <a:p>
            <a:pPr marL="0" indent="0" algn="ctr">
              <a:buFontTx/>
              <a:buNone/>
            </a:pPr>
            <a:endParaRPr lang="es-AR" altLang="en-US" sz="2400" b="1" dirty="0" smtClean="0">
              <a:solidFill>
                <a:srgbClr val="000000"/>
              </a:solidFill>
              <a:effectLst/>
            </a:endParaRPr>
          </a:p>
          <a:p>
            <a:pPr marL="0" indent="0" algn="just">
              <a:buFontTx/>
              <a:buNone/>
            </a:pPr>
            <a:r>
              <a:rPr lang="es-AR" altLang="en-US" sz="2400" dirty="0" smtClean="0">
                <a:solidFill>
                  <a:srgbClr val="000000"/>
                </a:solidFill>
                <a:effectLst/>
              </a:rPr>
              <a:t>Las tareas de auditoría se encuentran previstas para el segundo cuatrimestre de 2026. Se realizarán sobre la base de las transferencias realizadas durante el ejercicio 2025. </a:t>
            </a:r>
          </a:p>
          <a:p>
            <a:pPr marL="0" indent="0" algn="just">
              <a:buFontTx/>
              <a:buNone/>
            </a:pPr>
            <a:endParaRPr lang="es-AR" altLang="en-US" sz="2400" dirty="0">
              <a:solidFill>
                <a:srgbClr val="000000"/>
              </a:solidFill>
              <a:effectLst/>
            </a:endParaRPr>
          </a:p>
          <a:p>
            <a:pPr marL="0" indent="0" algn="just">
              <a:buFontTx/>
              <a:buNone/>
            </a:pPr>
            <a:r>
              <a:rPr lang="es-AR" altLang="en-US" sz="2000" b="1" dirty="0" smtClean="0">
                <a:solidFill>
                  <a:srgbClr val="000000"/>
                </a:solidFill>
                <a:effectLst/>
              </a:rPr>
              <a:t>Planificación: Mayo – Agosto/2026</a:t>
            </a:r>
          </a:p>
          <a:p>
            <a:pPr marL="0" indent="0">
              <a:buFontTx/>
              <a:buNone/>
            </a:pPr>
            <a:r>
              <a:rPr lang="es-AR" altLang="en-US" sz="2000" b="1" dirty="0" smtClean="0">
                <a:solidFill>
                  <a:srgbClr val="000000"/>
                </a:solidFill>
                <a:effectLst/>
              </a:rPr>
              <a:t>Presentación de Informes</a:t>
            </a:r>
            <a:r>
              <a:rPr lang="es-AR" altLang="en-US" sz="2000" b="1" dirty="0">
                <a:solidFill>
                  <a:srgbClr val="000000"/>
                </a:solidFill>
                <a:effectLst/>
              </a:rPr>
              <a:t>: </a:t>
            </a:r>
            <a:r>
              <a:rPr lang="es-AR" altLang="en-US" sz="2000" b="1" dirty="0" smtClean="0">
                <a:solidFill>
                  <a:srgbClr val="000000"/>
                </a:solidFill>
                <a:effectLst/>
              </a:rPr>
              <a:t>Septiembre – Octubre/2026</a:t>
            </a:r>
            <a:endParaRPr lang="en-US" altLang="en-US" sz="2000" b="1" dirty="0" smtClean="0">
              <a:solidFill>
                <a:srgbClr val="000000"/>
              </a:solidFill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DE7A9-3E1B-4B05-A607-CEABF7D0C0B8}" type="slidenum">
              <a:rPr lang="es-ES" altLang="es-AR" b="1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s-ES" altLang="es-AR" b="1" dirty="0">
              <a:solidFill>
                <a:srgbClr val="000000"/>
              </a:solidFill>
            </a:endParaRP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54050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33413"/>
            <a:ext cx="1820863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71675"/>
            <a:ext cx="8229600" cy="4410075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s-AR" sz="1800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TRANSFERENCIAS REALIZADAS PROGRAMA FORMACIÓN CONTÍNUA AÑO 2025 A PROVINCIAS Y/O </a:t>
            </a:r>
            <a:r>
              <a:rPr lang="es-AR" sz="1800" b="1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MUNICIPIOS</a:t>
            </a:r>
            <a:endParaRPr lang="es-AR" sz="1800" b="1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FontTx/>
              <a:buNone/>
              <a:defRPr/>
            </a:pPr>
            <a:endParaRPr lang="es-ES" sz="1800" dirty="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/>
            </a:endParaRPr>
          </a:p>
          <a:p>
            <a:pPr marL="0" indent="0" algn="just">
              <a:buFontTx/>
              <a:buNone/>
              <a:defRPr/>
            </a:pPr>
            <a:endParaRPr lang="es-ES" sz="1800" dirty="0">
              <a:solidFill>
                <a:srgbClr val="000000"/>
              </a:solidFill>
              <a:effectLst/>
              <a:cs typeface="Arial" panose="020B0604020202020204" pitchFamily="34" charset="0"/>
              <a:sym typeface="Arial"/>
            </a:endParaRPr>
          </a:p>
          <a:p>
            <a:pPr marL="0" indent="0" algn="just">
              <a:buFontTx/>
              <a:buNone/>
              <a:defRPr/>
            </a:pPr>
            <a:endParaRPr lang="es-ES" sz="1800" dirty="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/>
            </a:endParaRPr>
          </a:p>
          <a:p>
            <a:pPr marL="0" indent="0" algn="just">
              <a:buFontTx/>
              <a:buNone/>
              <a:defRPr/>
            </a:pPr>
            <a:endParaRPr lang="es-ES" sz="1800" dirty="0">
              <a:solidFill>
                <a:srgbClr val="000000"/>
              </a:solidFill>
              <a:effectLst/>
              <a:cs typeface="Arial" panose="020B0604020202020204" pitchFamily="34" charset="0"/>
              <a:sym typeface="Arial"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1767A-5A79-4836-99A5-AD9845322DA2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s-ES" altLang="es-AR">
              <a:solidFill>
                <a:srgbClr val="000000"/>
              </a:solidFill>
            </a:endParaRPr>
          </a:p>
        </p:txBody>
      </p:sp>
      <p:pic>
        <p:nvPicPr>
          <p:cNvPr id="15367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768350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8" name="Objeto 5"/>
          <p:cNvGraphicFramePr>
            <a:graphicFrameLocks noChangeAspect="1"/>
          </p:cNvGraphicFramePr>
          <p:nvPr/>
        </p:nvGraphicFramePr>
        <p:xfrm>
          <a:off x="517525" y="2700338"/>
          <a:ext cx="8108950" cy="354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Hoja de cálculo" r:id="rId7" imgW="8108997" imgH="3556089" progId="Excel.Sheet.12">
                  <p:embed/>
                </p:oleObj>
              </mc:Choice>
              <mc:Fallback>
                <p:oleObj name="Hoja de cálculo" r:id="rId7" imgW="8108997" imgH="3556089" progId="Excel.Sheet.12">
                  <p:embed/>
                  <p:pic>
                    <p:nvPicPr>
                      <p:cNvPr id="0" name="Obje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700338"/>
                        <a:ext cx="8108950" cy="354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altLang="es-AR" smtClean="0">
                <a:solidFill>
                  <a:schemeClr val="bg1"/>
                </a:solidFill>
                <a:effectLst/>
              </a:rPr>
              <a:t>Oficinas de Empleo Municipales (OEM)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457200" y="1971675"/>
            <a:ext cx="8229600" cy="441007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s-ES" altLang="es-AR" sz="1800" b="1" smtClean="0">
                <a:solidFill>
                  <a:srgbClr val="000000"/>
                </a:solidFill>
                <a:effectLst/>
                <a:cs typeface="Arial" panose="020B0604020202020204" pitchFamily="34" charset="0"/>
                <a:sym typeface="Arial" panose="020B0604020202020204" pitchFamily="34" charset="0"/>
              </a:rPr>
              <a:t>TRANSFERENCIAS REALIZADAS PROGRAMA FORMACIÓN CONTÍNUA AÑO 2025 A PROVINCIAS Y/O MUNICIPIOS</a:t>
            </a: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 algn="just">
              <a:buFontTx/>
              <a:buNone/>
            </a:pPr>
            <a:endParaRPr lang="es-ES" altLang="es-AR" sz="1800" smtClean="0">
              <a:solidFill>
                <a:srgbClr val="000000"/>
              </a:solidFill>
              <a:effectLst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0" t="15848" r="20819" b="53944"/>
          <a:stretch>
            <a:fillRect/>
          </a:stretch>
        </p:blipFill>
        <p:spPr bwMode="auto">
          <a:xfrm>
            <a:off x="-3175" y="-3175"/>
            <a:ext cx="91836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2" descr="G:\SGN 2017\Presentaciones Kohlhuber\Power Red Federal\0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923925"/>
            <a:ext cx="18208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CFEED-F6FF-4A4C-8C51-0060729F604A}" type="slidenum">
              <a:rPr lang="es-ES" altLang="es-AR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s-ES" altLang="es-AR" dirty="0">
              <a:solidFill>
                <a:srgbClr val="000000"/>
              </a:solidFill>
            </a:endParaRPr>
          </a:p>
        </p:txBody>
      </p:sp>
      <p:pic>
        <p:nvPicPr>
          <p:cNvPr id="17415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703263"/>
            <a:ext cx="210026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6" name="Gráfico 8"/>
          <p:cNvGraphicFramePr>
            <a:graphicFrameLocks/>
          </p:cNvGraphicFramePr>
          <p:nvPr/>
        </p:nvGraphicFramePr>
        <p:xfrm>
          <a:off x="2344738" y="2730500"/>
          <a:ext cx="4906962" cy="27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Gráfico" r:id="rId7" imgW="4913802" imgH="2773920" progId="Excel.Chart.8">
                  <p:embed/>
                </p:oleObj>
              </mc:Choice>
              <mc:Fallback>
                <p:oleObj name="Gráfico" r:id="rId7" imgW="4913802" imgH="2773920" progId="Excel.Chart.8">
                  <p:embed/>
                  <p:pic>
                    <p:nvPicPr>
                      <p:cNvPr id="0" name="Gráfico 8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8" y="2730500"/>
                        <a:ext cx="4906962" cy="276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éano">
  <a:themeElements>
    <a:clrScheme name="Océano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éan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A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A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éano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éano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3236</TotalTime>
  <Words>732</Words>
  <Application>Microsoft Office PowerPoint</Application>
  <PresentationFormat>Presentación en pantalla (4:3)</PresentationFormat>
  <Paragraphs>126</Paragraphs>
  <Slides>15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Océano</vt:lpstr>
      <vt:lpstr>Hoja de cálculo</vt:lpstr>
      <vt:lpstr>Gráfico</vt:lpstr>
      <vt:lpstr> </vt:lpstr>
      <vt:lpstr>Presentación de PowerPoint</vt:lpstr>
      <vt:lpstr>Oficinas de Empleo Municipales (OEM)</vt:lpstr>
      <vt:lpstr>Presentación de PowerPoint</vt:lpstr>
      <vt:lpstr>Oficinas de Empleo Municipales (OEM)</vt:lpstr>
      <vt:lpstr>Presentación de PowerPoint</vt:lpstr>
      <vt:lpstr>Presentación de PowerPoint</vt:lpstr>
      <vt:lpstr>Oficinas de Empleo Municipales (OEM)</vt:lpstr>
      <vt:lpstr>Oficinas de Empleo Municipales (OEM)</vt:lpstr>
      <vt:lpstr>Oficinas de Empleo Municipales (OEM)</vt:lpstr>
      <vt:lpstr>Cursos de Formación profesional - Características</vt:lpstr>
      <vt:lpstr>  Cursos de Formación profesional – Participantes   - Organismos públicos nacionales, provinciales y municipales. - Provincias y Municipios. - Asociaciones u organizaciones sin fines de lucro que tengan entre sus objetivos el desarrollo socio-laboral de trabajadores. - Cooperativas. - Entes públicos estatales y no estatales. - Universidades Nacionales y Provinciales. - Instituciones educativas de gestión pública y privada. - Asociaciones representativas de trabajadores. - Cámaras empresarias y empresas, en forma individual o asociada. </vt:lpstr>
      <vt:lpstr>Asistencia técnico-financiera</vt:lpstr>
      <vt:lpstr>Oficinas de Empleo Municipales (OEM)</vt:lpstr>
      <vt:lpstr>Presentación de PowerPoint</vt:lpstr>
    </vt:vector>
  </TitlesOfParts>
  <Company>MTSS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Ministerio de Trabajo, Empleo y Seguridad Social</dc:title>
  <dc:creator>MTSS</dc:creator>
  <cp:lastModifiedBy>Jorge Laprovitta</cp:lastModifiedBy>
  <cp:revision>245</cp:revision>
  <cp:lastPrinted>2025-11-25T12:51:34Z</cp:lastPrinted>
  <dcterms:created xsi:type="dcterms:W3CDTF">2011-11-10T20:09:12Z</dcterms:created>
  <dcterms:modified xsi:type="dcterms:W3CDTF">2025-12-09T14:32:31Z</dcterms:modified>
</cp:coreProperties>
</file>