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303" r:id="rId3"/>
    <p:sldId id="309" r:id="rId4"/>
    <p:sldId id="308" r:id="rId5"/>
    <p:sldId id="325" r:id="rId6"/>
    <p:sldId id="311" r:id="rId7"/>
    <p:sldId id="312" r:id="rId8"/>
    <p:sldId id="315" r:id="rId9"/>
    <p:sldId id="328" r:id="rId10"/>
    <p:sldId id="329" r:id="rId11"/>
    <p:sldId id="330" r:id="rId12"/>
    <p:sldId id="327" r:id="rId13"/>
    <p:sldId id="318" r:id="rId14"/>
    <p:sldId id="319" r:id="rId15"/>
    <p:sldId id="320" r:id="rId16"/>
    <p:sldId id="323" r:id="rId17"/>
    <p:sldId id="326" r:id="rId18"/>
  </p:sldIdLst>
  <p:sldSz cx="12192000" cy="6858000"/>
  <p:notesSz cx="12192000" cy="6858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na Boaretto" initials="MB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C30E"/>
    <a:srgbClr val="364C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24" y="-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2849D0A-446A-120A-C992-94A01FB47D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9075656-F24F-2CF4-A356-3AB4894EF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9D2630B-942A-DF9E-0B6D-A7A047659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4B6B114-A18E-B7E5-7832-9FE7CEF8C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C8CED8D8-DCBD-A5BA-A89C-D8F78A62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85648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78236AE-4043-B34C-D636-265CC20FC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50BD2B1B-EC66-E58E-0198-FB8836CCFE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6C19372-4080-4939-9120-F8C50E794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4B920388-ED55-0B3F-6B9E-378855C0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9157C886-2DEC-74F7-F3E8-6FEAA7919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247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ADBEC1FF-A4DA-2F27-98F4-E295B8574F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4A49A02E-05CD-15E0-0DF8-908819702C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FF573804-8EC3-0193-7973-ED1C250F2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457FC5B-7A72-BD73-22FD-03B78E322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8CE2ADDA-4186-F105-EB0B-FA59A9CD0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17571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09697" y="1585086"/>
            <a:ext cx="6372605" cy="2346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252525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888742" y="4420824"/>
            <a:ext cx="6414515" cy="11849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rgbClr val="40404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8503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F1B9DD6-8410-AEF3-6263-E309919D8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6E3D1569-A8FF-C8E3-4380-8F6A638F8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42E8BCA-9EB2-7467-6054-18629A130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E7F24842-FC0F-BBCF-085C-7200F5D2D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A3285451-E553-BE2C-9163-74130213E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21539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C36521B-90CB-E847-4024-90C858B57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3E4D5F2A-14CE-F5A1-70EA-05A0374DD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DC547FA-F229-AC12-AC84-E587F9012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F7D4228-856B-30B9-1BC2-FDF91D0DD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C2946D8-997C-F6FE-F78C-FA8653FBC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1434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2ED05EE-C821-3911-7870-6700EC596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18E4B40-A997-C597-CC97-68ED4692A1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1614BC82-C6E3-67EF-B432-07964CBDC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A58F06C2-22FC-41AA-68BD-785D516FE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FB38D9CD-EE30-EF95-F803-DFFE608FB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9C92BAFC-2B7D-0BF5-12D6-51E300983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3023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7B30AA8-8290-5AEF-8633-AE2B1899F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26C8792A-2D18-3B6D-6D23-BFFB797BB6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B17412E0-8D3A-D3D2-D756-40652E6FC0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0E990167-07D7-05B0-C4FD-4126E17DBB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EAD6839D-BC2D-29FC-2FAE-FF3AD2FCCE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DD333F54-314F-EE7C-7788-748BD2827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342390C7-2E35-B8BB-653F-4BD690243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553CC109-364C-A97E-2221-63EF56AA6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9239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8B730B1-53CC-AFAE-E5CD-A2E29411C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88CDE236-2938-A770-45AD-22D44539A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2CA41A0B-4597-18B7-604A-C28AF86ED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594A8603-8B8D-9115-A9CB-AAABE23FF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98521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1288AE18-25AC-F282-A97B-E3B71EFA5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346259C6-B34F-B41B-9E50-32037378E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53C7EBAB-48DE-C2D7-F4FF-6C62930DF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03034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3B2D795-DB2E-C739-E481-D5252FC2C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23F1935-7819-C8CB-36E8-93B4692EC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204D5CEE-623F-07AF-09B4-ED2B7D2F02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27F1C797-BBAB-CA0A-7ADA-19B9DB206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50EB8F7A-A47B-D11C-2DBA-AE9323106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C617EC05-C762-0F27-5784-B72ECCDAA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80953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4F869E6-9310-5AAF-53C1-379CD438E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9BA82439-36CA-407B-5B9E-F38CE0BC1A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85057672-4D0E-F336-8C30-CC23E7A14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C4D7A602-7477-901E-E5B7-1E2CEB86C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007B0005-EB46-CBD8-7EBB-D951ECFC6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F0E6D0F7-C22A-DA4D-727D-09CDD3B93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65346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6B4805C2-AABA-2FD2-FBF5-CBB6FC4AC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84B464C2-377E-6EA3-F004-5C5E76343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45553526-81C8-B92C-2CBB-53318E4513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9560C48-28F0-6E98-EA05-DDA16CF1D6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390AF05-E606-792E-71FD-BDFA7F3B53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76428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carlos.bejarano@infraestructura.gob.ar" TargetMode="External"/><Relationship Id="rId2" Type="http://schemas.openxmlformats.org/officeDocument/2006/relationships/hyperlink" Target="mailto:pacampana@infraestructura.gob.a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cuda@infraestructura.gob.a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ubTitle" idx="4"/>
          </p:nvPr>
        </p:nvSpPr>
        <p:spPr>
          <a:xfrm>
            <a:off x="2888741" y="4420824"/>
            <a:ext cx="9150567" cy="1122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495" marR="5080" indent="-7620">
              <a:lnSpc>
                <a:spcPct val="115199"/>
              </a:lnSpc>
              <a:spcBef>
                <a:spcPts val="100"/>
              </a:spcBef>
            </a:pPr>
            <a:r>
              <a:rPr lang="es-ES" sz="3300" spc="-340" dirty="0">
                <a:solidFill>
                  <a:srgbClr val="585858"/>
                </a:solidFill>
              </a:rPr>
              <a:t>SECRETARIA</a:t>
            </a:r>
            <a:r>
              <a:rPr sz="3300" spc="-229" dirty="0">
                <a:solidFill>
                  <a:srgbClr val="585858"/>
                </a:solidFill>
              </a:rPr>
              <a:t> </a:t>
            </a:r>
            <a:r>
              <a:rPr sz="3300" spc="-225" dirty="0">
                <a:solidFill>
                  <a:srgbClr val="585858"/>
                </a:solidFill>
              </a:rPr>
              <a:t>DE</a:t>
            </a:r>
            <a:r>
              <a:rPr sz="3300" spc="-229" dirty="0">
                <a:solidFill>
                  <a:srgbClr val="585858"/>
                </a:solidFill>
              </a:rPr>
              <a:t> </a:t>
            </a:r>
            <a:r>
              <a:rPr sz="3300" spc="-170" dirty="0">
                <a:solidFill>
                  <a:srgbClr val="585858"/>
                </a:solidFill>
              </a:rPr>
              <a:t>OBRAS</a:t>
            </a:r>
            <a:r>
              <a:rPr sz="3300" spc="-245" dirty="0">
                <a:solidFill>
                  <a:srgbClr val="585858"/>
                </a:solidFill>
              </a:rPr>
              <a:t> </a:t>
            </a:r>
            <a:r>
              <a:rPr sz="3300" spc="-195" dirty="0">
                <a:solidFill>
                  <a:srgbClr val="585858"/>
                </a:solidFill>
              </a:rPr>
              <a:t>PUBLICAS </a:t>
            </a:r>
            <a:r>
              <a:rPr sz="3300" spc="-165" dirty="0">
                <a:solidFill>
                  <a:srgbClr val="585858"/>
                </a:solidFill>
              </a:rPr>
              <a:t>UNIDAD</a:t>
            </a:r>
            <a:r>
              <a:rPr sz="3300" spc="-235" dirty="0">
                <a:solidFill>
                  <a:srgbClr val="585858"/>
                </a:solidFill>
              </a:rPr>
              <a:t> </a:t>
            </a:r>
            <a:r>
              <a:rPr sz="3300" spc="-220" dirty="0">
                <a:solidFill>
                  <a:srgbClr val="585858"/>
                </a:solidFill>
              </a:rPr>
              <a:t>DE</a:t>
            </a:r>
            <a:r>
              <a:rPr sz="3300" spc="-235" dirty="0">
                <a:solidFill>
                  <a:srgbClr val="585858"/>
                </a:solidFill>
              </a:rPr>
              <a:t> </a:t>
            </a:r>
            <a:r>
              <a:rPr sz="3300" spc="-215" dirty="0">
                <a:solidFill>
                  <a:srgbClr val="585858"/>
                </a:solidFill>
              </a:rPr>
              <a:t>AUDITORIA</a:t>
            </a:r>
            <a:r>
              <a:rPr sz="3300" spc="-229" dirty="0">
                <a:solidFill>
                  <a:srgbClr val="585858"/>
                </a:solidFill>
              </a:rPr>
              <a:t> </a:t>
            </a:r>
            <a:r>
              <a:rPr sz="3300" spc="-270" dirty="0">
                <a:solidFill>
                  <a:srgbClr val="585858"/>
                </a:solidFill>
              </a:rPr>
              <a:t>INTERNA</a:t>
            </a:r>
            <a:endParaRPr sz="33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BCD79176-7D08-368B-717A-9618D3CC2794}"/>
              </a:ext>
            </a:extLst>
          </p:cNvPr>
          <p:cNvSpPr/>
          <p:nvPr/>
        </p:nvSpPr>
        <p:spPr>
          <a:xfrm>
            <a:off x="-3430" y="1102901"/>
            <a:ext cx="12195430" cy="1437615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1 Título">
            <a:extLst>
              <a:ext uri="{FF2B5EF4-FFF2-40B4-BE49-F238E27FC236}">
                <a16:creationId xmlns:a16="http://schemas.microsoft.com/office/drawing/2014/main" xmlns="" id="{A6B433D4-929F-7F36-DE99-923CF389B1D8}"/>
              </a:ext>
            </a:extLst>
          </p:cNvPr>
          <p:cNvSpPr txBox="1">
            <a:spLocks/>
          </p:cNvSpPr>
          <p:nvPr/>
        </p:nvSpPr>
        <p:spPr>
          <a:xfrm>
            <a:off x="495030" y="2767106"/>
            <a:ext cx="2880017" cy="3071906"/>
          </a:xfrm>
          <a:prstGeom prst="rect">
            <a:avLst/>
          </a:prstGeom>
        </p:spPr>
        <p:txBody>
          <a:bodyPr vert="horz" wrap="square" lIns="0" tIns="0" rIns="0" bIns="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i="0" kern="1200">
                <a:solidFill>
                  <a:srgbClr val="252525"/>
                </a:solidFill>
                <a:latin typeface="Verdana"/>
                <a:ea typeface="+mj-ea"/>
                <a:cs typeface="Verdana"/>
              </a:defRPr>
            </a:lvl1pPr>
          </a:lstStyle>
          <a:p>
            <a:pPr>
              <a:spcBef>
                <a:spcPts val="0"/>
              </a:spcBef>
            </a:pPr>
            <a:r>
              <a:rPr lang="es-AR" sz="3500" b="1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es-AR" sz="3500" b="1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s-AR" sz="3500" b="1" u="sng">
                <a:solidFill>
                  <a:srgbClr val="FFFFFF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/>
            </a:r>
            <a:br>
              <a:rPr lang="es-AR" sz="3500" b="1" u="sng">
                <a:solidFill>
                  <a:srgbClr val="FFFFFF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</a:br>
            <a:endParaRPr lang="es-AR" sz="3500" u="sng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85B2CF80-FDD7-F5E2-FD1B-105442EB021C}"/>
              </a:ext>
            </a:extLst>
          </p:cNvPr>
          <p:cNvSpPr txBox="1"/>
          <p:nvPr/>
        </p:nvSpPr>
        <p:spPr>
          <a:xfrm flipH="1" flipV="1">
            <a:off x="5124069" y="196156"/>
            <a:ext cx="113247" cy="125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8017EB26-8FCD-469E-E765-895C53FE5751}"/>
              </a:ext>
            </a:extLst>
          </p:cNvPr>
          <p:cNvSpPr/>
          <p:nvPr/>
        </p:nvSpPr>
        <p:spPr>
          <a:xfrm>
            <a:off x="3428" y="2651909"/>
            <a:ext cx="12188572" cy="784989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080C7EA5-C320-189B-C833-5F2E18F306BF}"/>
              </a:ext>
            </a:extLst>
          </p:cNvPr>
          <p:cNvSpPr/>
          <p:nvPr/>
        </p:nvSpPr>
        <p:spPr>
          <a:xfrm>
            <a:off x="-4" y="168651"/>
            <a:ext cx="12188572" cy="10283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E8312843-44C4-7CFB-5154-9846949772E4}"/>
              </a:ext>
            </a:extLst>
          </p:cNvPr>
          <p:cNvSpPr/>
          <p:nvPr/>
        </p:nvSpPr>
        <p:spPr>
          <a:xfrm>
            <a:off x="-5" y="883309"/>
            <a:ext cx="12188572" cy="91997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D29F1CC4-86FD-9196-5A10-DB50C83518ED}"/>
              </a:ext>
            </a:extLst>
          </p:cNvPr>
          <p:cNvSpPr/>
          <p:nvPr/>
        </p:nvSpPr>
        <p:spPr>
          <a:xfrm>
            <a:off x="-6" y="6757520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xmlns="" id="{5031B00A-72C7-E061-5C49-97F6F3A98E45}"/>
              </a:ext>
            </a:extLst>
          </p:cNvPr>
          <p:cNvSpPr/>
          <p:nvPr/>
        </p:nvSpPr>
        <p:spPr>
          <a:xfrm>
            <a:off x="-7" y="41524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xmlns="" id="{1A27A9D2-F515-0030-1569-8B40718FE082}"/>
              </a:ext>
            </a:extLst>
          </p:cNvPr>
          <p:cNvSpPr/>
          <p:nvPr/>
        </p:nvSpPr>
        <p:spPr>
          <a:xfrm>
            <a:off x="-2" y="2244662"/>
            <a:ext cx="12188572" cy="52212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4A6A4A42-0685-0DE7-F14A-B71BF3DFB72F}"/>
              </a:ext>
            </a:extLst>
          </p:cNvPr>
          <p:cNvSpPr/>
          <p:nvPr/>
        </p:nvSpPr>
        <p:spPr>
          <a:xfrm>
            <a:off x="-8" y="5594515"/>
            <a:ext cx="12188572" cy="91997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xmlns="" id="{AB92B880-0BDA-37C8-4594-DAD194B28CBD}"/>
              </a:ext>
            </a:extLst>
          </p:cNvPr>
          <p:cNvGrpSpPr/>
          <p:nvPr/>
        </p:nvGrpSpPr>
        <p:grpSpPr>
          <a:xfrm>
            <a:off x="-6865" y="5740072"/>
            <a:ext cx="12198866" cy="961796"/>
            <a:chOff x="-3047998" y="5771032"/>
            <a:chExt cx="12198866" cy="961796"/>
          </a:xfrm>
        </p:grpSpPr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xmlns="" id="{64E0FB63-F2C0-C1F1-65B8-39B26297BE14}"/>
                </a:ext>
              </a:extLst>
            </p:cNvPr>
            <p:cNvSpPr/>
            <p:nvPr/>
          </p:nvSpPr>
          <p:spPr>
            <a:xfrm>
              <a:off x="-3047998" y="5901558"/>
              <a:ext cx="12195429" cy="743587"/>
            </a:xfrm>
            <a:prstGeom prst="rect">
              <a:avLst/>
            </a:prstGeom>
            <a:solidFill>
              <a:srgbClr val="1D284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>
                <a:noFill/>
              </a:endParaRPr>
            </a:p>
          </p:txBody>
        </p:sp>
        <p:pic>
          <p:nvPicPr>
            <p:cNvPr id="18" name="Gráfico 17">
              <a:extLst>
                <a:ext uri="{FF2B5EF4-FFF2-40B4-BE49-F238E27FC236}">
                  <a16:creationId xmlns:a16="http://schemas.microsoft.com/office/drawing/2014/main" xmlns="" id="{82BD35CE-F36D-240A-B10A-C027A637FE35}"/>
                </a:ext>
              </a:extLst>
            </p:cNvPr>
            <p:cNvPicPr>
              <a:picLocks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rcRect l="1209" t="3710" r="2372" b="933"/>
            <a:stretch/>
          </p:blipFill>
          <p:spPr>
            <a:xfrm>
              <a:off x="5701014" y="5949352"/>
              <a:ext cx="648000" cy="648000"/>
            </a:xfrm>
            <a:prstGeom prst="rect">
              <a:avLst/>
            </a:prstGeom>
          </p:spPr>
        </p:pic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xmlns="" id="{285C7024-4B83-BE96-50D7-B549D6CB12A5}"/>
                </a:ext>
              </a:extLst>
            </p:cNvPr>
            <p:cNvSpPr txBox="1"/>
            <p:nvPr/>
          </p:nvSpPr>
          <p:spPr>
            <a:xfrm>
              <a:off x="6349014" y="5977956"/>
              <a:ext cx="27594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Ministerio de Economía</a:t>
              </a: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xmlns="" id="{4E399FEC-03D5-2283-1E02-1C33E2C45EBB}"/>
                </a:ext>
              </a:extLst>
            </p:cNvPr>
            <p:cNvSpPr txBox="1"/>
            <p:nvPr/>
          </p:nvSpPr>
          <p:spPr>
            <a:xfrm>
              <a:off x="6349014" y="6196391"/>
              <a:ext cx="249480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Secretaría de Obras Publicas</a:t>
              </a:r>
            </a:p>
          </p:txBody>
        </p:sp>
        <p:grpSp>
          <p:nvGrpSpPr>
            <p:cNvPr id="21" name="Grupo 20">
              <a:extLst>
                <a:ext uri="{FF2B5EF4-FFF2-40B4-BE49-F238E27FC236}">
                  <a16:creationId xmlns:a16="http://schemas.microsoft.com/office/drawing/2014/main" xmlns="" id="{E0A3538F-D6C8-1365-2745-4E7BBB5B069A}"/>
                </a:ext>
              </a:extLst>
            </p:cNvPr>
            <p:cNvGrpSpPr/>
            <p:nvPr/>
          </p:nvGrpSpPr>
          <p:grpSpPr>
            <a:xfrm>
              <a:off x="4854915" y="5959491"/>
              <a:ext cx="630000" cy="630003"/>
              <a:chOff x="5048843" y="5931461"/>
              <a:chExt cx="745282" cy="745286"/>
            </a:xfrm>
          </p:grpSpPr>
          <p:pic>
            <p:nvPicPr>
              <p:cNvPr id="27" name="Imagen 26">
                <a:extLst>
                  <a:ext uri="{FF2B5EF4-FFF2-40B4-BE49-F238E27FC236}">
                    <a16:creationId xmlns:a16="http://schemas.microsoft.com/office/drawing/2014/main" xmlns="" id="{D4A0F5A8-CFF2-E9F6-5DE1-C2BB22EBF45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ackgroundRemoval t="4395" b="95801" l="3125" r="95215">
                            <a14:foregroundMark x1="9082" y1="66699" x2="9082" y2="66699"/>
                            <a14:foregroundMark x1="12305" y1="70313" x2="12305" y2="70313"/>
                            <a14:foregroundMark x1="11914" y1="65723" x2="11914" y2="65723"/>
                            <a14:foregroundMark x1="11426" y1="55664" x2="12305" y2="62598"/>
                            <a14:foregroundMark x1="11426" y1="38770" x2="13281" y2="68066"/>
                            <a14:foregroundMark x1="8203" y1="34668" x2="8691" y2="75879"/>
                            <a14:foregroundMark x1="3342" y1="41177" x2="4143" y2="61930"/>
                            <a14:foregroundMark x1="9022" y1="24509" x2="16895" y2="51563"/>
                            <a14:foregroundMark x1="13281" y1="22266" x2="14160" y2="38770"/>
                            <a14:foregroundMark x1="21973" y1="17676" x2="16406" y2="35059"/>
                            <a14:foregroundMark x1="26074" y1="14453" x2="20117" y2="32813"/>
                            <a14:foregroundMark x1="31543" y1="7617" x2="32031" y2="20020"/>
                            <a14:foregroundMark x1="32910" y1="13574" x2="66309" y2="11719"/>
                            <a14:foregroundMark x1="63184" y1="7617" x2="33887" y2="7129"/>
                            <a14:foregroundMark x1="58105" y1="4395" x2="34766" y2="4883"/>
                            <a14:foregroundMark x1="10938" y1="62109" x2="55371" y2="92285"/>
                            <a14:foregroundMark x1="12305" y1="62598" x2="71875" y2="82227"/>
                            <a14:foregroundMark x1="8691" y1="62988" x2="69141" y2="87695"/>
                            <a14:foregroundMark x1="10938" y1="59375" x2="27930" y2="90918"/>
                            <a14:foregroundMark x1="10449" y1="62988" x2="22363" y2="83203"/>
                            <a14:foregroundMark x1="11914" y1="68066" x2="15039" y2="76270"/>
                            <a14:foregroundMark x1="30176" y1="90039" x2="30176" y2="90039"/>
                            <a14:foregroundMark x1="32520" y1="89551" x2="92285" y2="61914"/>
                            <a14:foregroundMark x1="92285" y1="61914" x2="62207" y2="11719"/>
                            <a14:foregroundMark x1="70508" y1="14941" x2="75293" y2="85254"/>
                            <a14:foregroundMark x1="75293" y1="85254" x2="70508" y2="88672"/>
                            <a14:foregroundMark x1="90137" y1="71680" x2="79590" y2="82227"/>
                            <a14:foregroundMark x1="88770" y1="67578" x2="53027" y2="91895"/>
                            <a14:foregroundMark x1="70508" y1="90527" x2="42578" y2="95996"/>
                            <a14:foregroundMark x1="91113" y1="34180" x2="91504" y2="68945"/>
                            <a14:foregroundMark x1="79590" y1="19531" x2="89648" y2="72656"/>
                            <a14:foregroundMark x1="87402" y1="30078" x2="91504" y2="68066"/>
                            <a14:foregroundMark x1="91113" y1="39648" x2="92480" y2="62988"/>
                            <a14:foregroundMark x1="91992" y1="36914" x2="95215" y2="56641"/>
                            <a14:foregroundMark x1="87402" y1="27734" x2="85547" y2="24121"/>
                            <a14:foregroundMark x1="82324" y1="28223" x2="80566" y2="15430"/>
                            <a14:foregroundMark x1="73242" y1="17188" x2="75488" y2="15820"/>
                            <a14:foregroundMark x1="75977" y1="16797" x2="73242" y2="11719"/>
                            <a14:foregroundMark x1="79199" y1="64844" x2="80078" y2="73535"/>
                            <a14:foregroundMark x1="75488" y1="60254" x2="66309" y2="73047"/>
                            <a14:foregroundMark x1="49414" y1="25488" x2="53027" y2="61133"/>
                            <a14:foregroundMark x1="54004" y1="26855" x2="57617" y2="76758"/>
                            <a14:foregroundMark x1="58105" y1="68945" x2="65430" y2="68066"/>
                            <a14:foregroundMark x1="54883" y1="61133" x2="70020" y2="62598"/>
                            <a14:foregroundMark x1="72266" y1="72168" x2="25586" y2="73047"/>
                            <a14:foregroundMark x1="70898" y1="64355" x2="24219" y2="72168"/>
                            <a14:foregroundMark x1="55859" y1="64355" x2="29688" y2="66699"/>
                            <a14:foregroundMark x1="56250" y1="62988" x2="18750" y2="59375"/>
                            <a14:foregroundMark x1="33887" y1="62109" x2="26953" y2="63477"/>
                            <a14:backgroundMark x1="93359" y1="91406" x2="93359" y2="91406"/>
                            <a14:backgroundMark x1="96582" y1="80859" x2="96582" y2="80859"/>
                            <a14:backgroundMark x1="8691" y1="18652" x2="8691" y2="20898"/>
                            <a14:backgroundMark x1="10059" y1="20410" x2="8203" y2="20898"/>
                            <a14:backgroundMark x1="6836" y1="22266" x2="8691" y2="22266"/>
                            <a14:backgroundMark x1="4102" y1="68066" x2="6348" y2="77246"/>
                            <a14:backgroundMark x1="2246" y1="61133" x2="4102" y2="68945"/>
                            <a14:backgroundMark x1="10938" y1="19531" x2="4980" y2="26855"/>
                            <a14:backgroundMark x1="2734" y1="31445" x2="1758" y2="41016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048843" y="5931461"/>
                <a:ext cx="745282" cy="745282"/>
              </a:xfrm>
              <a:prstGeom prst="ellipse">
                <a:avLst/>
              </a:prstGeom>
            </p:spPr>
          </p:pic>
          <p:sp>
            <p:nvSpPr>
              <p:cNvPr id="28" name="Elipse 27">
                <a:extLst>
                  <a:ext uri="{FF2B5EF4-FFF2-40B4-BE49-F238E27FC236}">
                    <a16:creationId xmlns:a16="http://schemas.microsoft.com/office/drawing/2014/main" xmlns="" id="{98A06F30-AB05-ACFA-9353-25EF484B64B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051640" y="5938746"/>
                <a:ext cx="739693" cy="738001"/>
              </a:xfrm>
              <a:prstGeom prst="ellipse">
                <a:avLst/>
              </a:prstGeom>
              <a:noFill/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 dirty="0"/>
              </a:p>
            </p:txBody>
          </p:sp>
        </p:grpSp>
        <p:sp>
          <p:nvSpPr>
            <p:cNvPr id="22" name="Rectángulo 21">
              <a:extLst>
                <a:ext uri="{FF2B5EF4-FFF2-40B4-BE49-F238E27FC236}">
                  <a16:creationId xmlns:a16="http://schemas.microsoft.com/office/drawing/2014/main" xmlns="" id="{4A8E908D-946C-99FF-0406-F7FC484C35BF}"/>
                </a:ext>
              </a:extLst>
            </p:cNvPr>
            <p:cNvSpPr/>
            <p:nvPr/>
          </p:nvSpPr>
          <p:spPr>
            <a:xfrm>
              <a:off x="-3041133" y="5771032"/>
              <a:ext cx="12192000" cy="62355"/>
            </a:xfrm>
            <a:prstGeom prst="rect">
              <a:avLst/>
            </a:prstGeom>
            <a:solidFill>
              <a:srgbClr val="FDC5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es-AR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xmlns="" id="{88D75DCE-B0D7-21D6-1EBA-5306E325B229}"/>
                </a:ext>
              </a:extLst>
            </p:cNvPr>
            <p:cNvSpPr/>
            <p:nvPr/>
          </p:nvSpPr>
          <p:spPr>
            <a:xfrm flipV="1">
              <a:off x="-3041132" y="6674588"/>
              <a:ext cx="12192000" cy="58240"/>
            </a:xfrm>
            <a:prstGeom prst="rect">
              <a:avLst/>
            </a:prstGeom>
            <a:solidFill>
              <a:srgbClr val="1D28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es-AR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xmlns="" id="{353F16F7-AA21-31D1-1587-7CAE7CC1B97C}"/>
                </a:ext>
              </a:extLst>
            </p:cNvPr>
            <p:cNvSpPr txBox="1"/>
            <p:nvPr/>
          </p:nvSpPr>
          <p:spPr>
            <a:xfrm>
              <a:off x="2462913" y="5974671"/>
              <a:ext cx="23530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A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Sindicatura General 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xmlns="" id="{722C3A13-555D-8242-E17A-B9959A9F1B06}"/>
                </a:ext>
              </a:extLst>
            </p:cNvPr>
            <p:cNvSpPr txBox="1"/>
            <p:nvPr/>
          </p:nvSpPr>
          <p:spPr>
            <a:xfrm>
              <a:off x="2826905" y="6165304"/>
              <a:ext cx="20099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s-ES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 la Nación</a:t>
              </a:r>
              <a:endPara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Rectángulo 25">
              <a:extLst>
                <a:ext uri="{FF2B5EF4-FFF2-40B4-BE49-F238E27FC236}">
                  <a16:creationId xmlns:a16="http://schemas.microsoft.com/office/drawing/2014/main" xmlns="" id="{5C03D11E-4A94-81E8-30E4-2AA620243B87}"/>
                </a:ext>
              </a:extLst>
            </p:cNvPr>
            <p:cNvSpPr/>
            <p:nvPr/>
          </p:nvSpPr>
          <p:spPr>
            <a:xfrm flipH="1">
              <a:off x="5596562" y="6003054"/>
              <a:ext cx="25200" cy="5658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29" name="Rectángulo 28">
            <a:extLst>
              <a:ext uri="{FF2B5EF4-FFF2-40B4-BE49-F238E27FC236}">
                <a16:creationId xmlns:a16="http://schemas.microsoft.com/office/drawing/2014/main" xmlns="" id="{641F37F8-556A-8C73-916B-4B9137752604}"/>
              </a:ext>
            </a:extLst>
          </p:cNvPr>
          <p:cNvSpPr/>
          <p:nvPr/>
        </p:nvSpPr>
        <p:spPr>
          <a:xfrm>
            <a:off x="1" y="3573124"/>
            <a:ext cx="12188572" cy="1957542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xmlns="" id="{F1565E6F-C093-C62B-52E8-6900E6AEC44B}"/>
              </a:ext>
            </a:extLst>
          </p:cNvPr>
          <p:cNvSpPr/>
          <p:nvPr/>
        </p:nvSpPr>
        <p:spPr>
          <a:xfrm>
            <a:off x="1" y="3752807"/>
            <a:ext cx="12188572" cy="45808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xmlns="" id="{47E3C131-85E6-5724-ABF5-63AEABC8D1ED}"/>
              </a:ext>
            </a:extLst>
          </p:cNvPr>
          <p:cNvSpPr/>
          <p:nvPr/>
        </p:nvSpPr>
        <p:spPr>
          <a:xfrm>
            <a:off x="185" y="439162"/>
            <a:ext cx="12188572" cy="388155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xmlns="" id="{9356D952-FAF3-8009-48A1-A7214DA3FF18}"/>
              </a:ext>
            </a:extLst>
          </p:cNvPr>
          <p:cNvSpPr/>
          <p:nvPr/>
        </p:nvSpPr>
        <p:spPr>
          <a:xfrm>
            <a:off x="1" y="349360"/>
            <a:ext cx="12188572" cy="52212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xmlns="" id="{FB68E744-2ACE-1537-A49C-080AE6E39759}"/>
              </a:ext>
            </a:extLst>
          </p:cNvPr>
          <p:cNvSpPr/>
          <p:nvPr/>
        </p:nvSpPr>
        <p:spPr>
          <a:xfrm>
            <a:off x="871972" y="1348414"/>
            <a:ext cx="10270249" cy="709153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3600" b="1" dirty="0">
                <a:effectLst/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RED FEDERAL DEL CONTROL PUBLICO </a:t>
            </a:r>
            <a:endParaRPr lang="es-AR" sz="36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xmlns="" id="{F18D6CFC-E341-386C-1A80-5BCA3DA1BAD2}"/>
              </a:ext>
            </a:extLst>
          </p:cNvPr>
          <p:cNvSpPr/>
          <p:nvPr/>
        </p:nvSpPr>
        <p:spPr>
          <a:xfrm>
            <a:off x="1921751" y="4286730"/>
            <a:ext cx="9775219" cy="709153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AUDITORÍA INTERNA </a:t>
            </a:r>
            <a:endParaRPr lang="es-AR" sz="24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2" name="Grupo 51">
            <a:extLst>
              <a:ext uri="{FF2B5EF4-FFF2-40B4-BE49-F238E27FC236}">
                <a16:creationId xmlns:a16="http://schemas.microsoft.com/office/drawing/2014/main" xmlns="" id="{36A7CAD9-8A30-0219-5004-4F1939914EBE}"/>
              </a:ext>
            </a:extLst>
          </p:cNvPr>
          <p:cNvGrpSpPr/>
          <p:nvPr/>
        </p:nvGrpSpPr>
        <p:grpSpPr>
          <a:xfrm>
            <a:off x="417682" y="5928084"/>
            <a:ext cx="2867108" cy="646331"/>
            <a:chOff x="605432" y="5927758"/>
            <a:chExt cx="2867108" cy="646331"/>
          </a:xfrm>
        </p:grpSpPr>
        <p:pic>
          <p:nvPicPr>
            <p:cNvPr id="42" name="Gráfico 41">
              <a:extLst>
                <a:ext uri="{FF2B5EF4-FFF2-40B4-BE49-F238E27FC236}">
                  <a16:creationId xmlns:a16="http://schemas.microsoft.com/office/drawing/2014/main" xmlns="" id="{12622C6D-F2F8-418F-4BAB-37300C5313F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p:blipFill>
          <p:spPr>
            <a:xfrm>
              <a:off x="605432" y="5986109"/>
              <a:ext cx="529628" cy="529628"/>
            </a:xfrm>
            <a:prstGeom prst="rect">
              <a:avLst/>
            </a:prstGeom>
          </p:spPr>
        </p:pic>
        <p:sp>
          <p:nvSpPr>
            <p:cNvPr id="49" name="CuadroTexto 48">
              <a:extLst>
                <a:ext uri="{FF2B5EF4-FFF2-40B4-BE49-F238E27FC236}">
                  <a16:creationId xmlns:a16="http://schemas.microsoft.com/office/drawing/2014/main" xmlns="" id="{457A9FE9-D6D5-7F1E-3D92-E70427C526B2}"/>
                </a:ext>
              </a:extLst>
            </p:cNvPr>
            <p:cNvSpPr txBox="1"/>
            <p:nvPr/>
          </p:nvSpPr>
          <p:spPr>
            <a:xfrm>
              <a:off x="1136242" y="5927758"/>
              <a:ext cx="12300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3600" b="1" dirty="0">
                  <a:solidFill>
                    <a:schemeClr val="bg1"/>
                  </a:solidFill>
                </a:rPr>
                <a:t>RED</a:t>
              </a:r>
            </a:p>
          </p:txBody>
        </p:sp>
        <p:sp>
          <p:nvSpPr>
            <p:cNvPr id="50" name="CuadroTexto 49">
              <a:extLst>
                <a:ext uri="{FF2B5EF4-FFF2-40B4-BE49-F238E27FC236}">
                  <a16:creationId xmlns:a16="http://schemas.microsoft.com/office/drawing/2014/main" xmlns="" id="{F8B5DEC5-186D-5828-87FA-CF78ED701C25}"/>
                </a:ext>
              </a:extLst>
            </p:cNvPr>
            <p:cNvSpPr txBox="1"/>
            <p:nvPr/>
          </p:nvSpPr>
          <p:spPr>
            <a:xfrm>
              <a:off x="1951929" y="6000690"/>
              <a:ext cx="115661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2000" b="1" dirty="0">
                  <a:solidFill>
                    <a:schemeClr val="bg1"/>
                  </a:solidFill>
                </a:rPr>
                <a:t>FEDERAL</a:t>
              </a:r>
            </a:p>
          </p:txBody>
        </p:sp>
        <p:sp>
          <p:nvSpPr>
            <p:cNvPr id="51" name="CuadroTexto 50">
              <a:extLst>
                <a:ext uri="{FF2B5EF4-FFF2-40B4-BE49-F238E27FC236}">
                  <a16:creationId xmlns:a16="http://schemas.microsoft.com/office/drawing/2014/main" xmlns="" id="{377F76C0-031F-4147-1192-6CDD653F00D8}"/>
                </a:ext>
              </a:extLst>
            </p:cNvPr>
            <p:cNvSpPr txBox="1"/>
            <p:nvPr/>
          </p:nvSpPr>
          <p:spPr>
            <a:xfrm>
              <a:off x="1952894" y="6223493"/>
              <a:ext cx="151964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sz="1100" dirty="0">
                  <a:solidFill>
                    <a:schemeClr val="bg1"/>
                  </a:solidFill>
                </a:rPr>
                <a:t>DE CONTROL PUBLICO</a:t>
              </a:r>
            </a:p>
          </p:txBody>
        </p:sp>
      </p:grpSp>
      <p:sp>
        <p:nvSpPr>
          <p:cNvPr id="53" name="Rectángulo 52">
            <a:extLst>
              <a:ext uri="{FF2B5EF4-FFF2-40B4-BE49-F238E27FC236}">
                <a16:creationId xmlns:a16="http://schemas.microsoft.com/office/drawing/2014/main" xmlns="" id="{2FBC5017-2206-1783-1FFA-C864CB502903}"/>
              </a:ext>
            </a:extLst>
          </p:cNvPr>
          <p:cNvSpPr/>
          <p:nvPr/>
        </p:nvSpPr>
        <p:spPr>
          <a:xfrm flipV="1">
            <a:off x="1714" y="6639242"/>
            <a:ext cx="12192000" cy="58240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6E01F8FB-0B0A-3750-2C3A-EBC85E7CA4EB}"/>
              </a:ext>
            </a:extLst>
          </p:cNvPr>
          <p:cNvSpPr/>
          <p:nvPr/>
        </p:nvSpPr>
        <p:spPr>
          <a:xfrm>
            <a:off x="-6" y="6757520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0F5C9C90-5F65-A7D1-9293-3328FC48BBC5}"/>
              </a:ext>
            </a:extLst>
          </p:cNvPr>
          <p:cNvSpPr/>
          <p:nvPr/>
        </p:nvSpPr>
        <p:spPr>
          <a:xfrm>
            <a:off x="-7" y="41524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EAAEB5EF-A4E6-955A-92FB-E62EFCA4E355}"/>
              </a:ext>
            </a:extLst>
          </p:cNvPr>
          <p:cNvSpPr/>
          <p:nvPr/>
        </p:nvSpPr>
        <p:spPr>
          <a:xfrm flipV="1">
            <a:off x="1714" y="6639242"/>
            <a:ext cx="12192000" cy="58240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E63C8F2B-5C93-031E-38F9-F31C664B38E7}"/>
              </a:ext>
            </a:extLst>
          </p:cNvPr>
          <p:cNvSpPr/>
          <p:nvPr/>
        </p:nvSpPr>
        <p:spPr>
          <a:xfrm>
            <a:off x="-4" y="168651"/>
            <a:ext cx="12188572" cy="10283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0931E9D3-5188-4BDF-B1B6-6B81311D0923}"/>
              </a:ext>
            </a:extLst>
          </p:cNvPr>
          <p:cNvSpPr/>
          <p:nvPr/>
        </p:nvSpPr>
        <p:spPr>
          <a:xfrm>
            <a:off x="185" y="439162"/>
            <a:ext cx="12188572" cy="49319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effectLst/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CONT</a:t>
            </a:r>
            <a:r>
              <a:rPr lang="es-ES" sz="2400" b="1" dirty="0"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ENIDO DEL EXPEDIENTE</a:t>
            </a:r>
            <a:endParaRPr lang="es-AR" sz="24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2 Marcador de contenido">
            <a:extLst>
              <a:ext uri="{FF2B5EF4-FFF2-40B4-BE49-F238E27FC236}">
                <a16:creationId xmlns:a16="http://schemas.microsoft.com/office/drawing/2014/main" xmlns="" id="{603E772F-AC45-4E70-BF3D-61FD86290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82698"/>
            <a:ext cx="9450521" cy="51779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</a:t>
            </a:r>
            <a:r>
              <a:rPr lang="es-MX" sz="2400" u="sng" dirty="0">
                <a:latin typeface="Encode Sans" panose="02000000000000000000"/>
              </a:rPr>
              <a:t>Expedientes de las Obras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Convenio Específico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Informes de Prefactibilidad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Contrato de Obra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Acta de Inicio de Obra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Ampliación de Plazo (documento)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Plan de inversión y curvas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Certificados de obras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Informes Técnicos y otros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</a:t>
            </a:r>
            <a:r>
              <a:rPr lang="es-MX" sz="2400" u="sng" dirty="0">
                <a:latin typeface="Encode Sans" panose="02000000000000000000"/>
              </a:rPr>
              <a:t>Expedientes de pago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Solicitud de pago</a:t>
            </a:r>
          </a:p>
        </p:txBody>
      </p:sp>
    </p:spTree>
    <p:extLst>
      <p:ext uri="{BB962C8B-B14F-4D97-AF65-F5344CB8AC3E}">
        <p14:creationId xmlns:p14="http://schemas.microsoft.com/office/powerpoint/2010/main" val="1002249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6E01F8FB-0B0A-3750-2C3A-EBC85E7CA4EB}"/>
              </a:ext>
            </a:extLst>
          </p:cNvPr>
          <p:cNvSpPr/>
          <p:nvPr/>
        </p:nvSpPr>
        <p:spPr>
          <a:xfrm>
            <a:off x="-6" y="6757520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0F5C9C90-5F65-A7D1-9293-3328FC48BBC5}"/>
              </a:ext>
            </a:extLst>
          </p:cNvPr>
          <p:cNvSpPr/>
          <p:nvPr/>
        </p:nvSpPr>
        <p:spPr>
          <a:xfrm>
            <a:off x="-7" y="41524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EAAEB5EF-A4E6-955A-92FB-E62EFCA4E355}"/>
              </a:ext>
            </a:extLst>
          </p:cNvPr>
          <p:cNvSpPr/>
          <p:nvPr/>
        </p:nvSpPr>
        <p:spPr>
          <a:xfrm flipV="1">
            <a:off x="1714" y="6639242"/>
            <a:ext cx="12192000" cy="58240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E63C8F2B-5C93-031E-38F9-F31C664B38E7}"/>
              </a:ext>
            </a:extLst>
          </p:cNvPr>
          <p:cNvSpPr/>
          <p:nvPr/>
        </p:nvSpPr>
        <p:spPr>
          <a:xfrm>
            <a:off x="-4" y="168651"/>
            <a:ext cx="12188572" cy="10283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0931E9D3-5188-4BDF-B1B6-6B81311D0923}"/>
              </a:ext>
            </a:extLst>
          </p:cNvPr>
          <p:cNvSpPr/>
          <p:nvPr/>
        </p:nvSpPr>
        <p:spPr>
          <a:xfrm>
            <a:off x="185" y="439162"/>
            <a:ext cx="12188572" cy="49319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effectLst/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CONT</a:t>
            </a:r>
            <a:r>
              <a:rPr lang="es-ES" sz="2400" b="1" dirty="0"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ENIDO DEL EXPEDIENTE</a:t>
            </a:r>
            <a:endParaRPr lang="es-AR" sz="24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2 Marcador de contenido">
            <a:extLst>
              <a:ext uri="{FF2B5EF4-FFF2-40B4-BE49-F238E27FC236}">
                <a16:creationId xmlns:a16="http://schemas.microsoft.com/office/drawing/2014/main" xmlns="" id="{603E772F-AC45-4E70-BF3D-61FD86290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82698"/>
            <a:ext cx="9450521" cy="51779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Certificado que se está pagando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Intervención de autoridad de Ejecución de Obra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Autorización de pago Autoridad competente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Factura (verificando período de pago con certificado)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Fecha de factura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Comprobante compromiso/devengado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Orden de pago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Comprobante de transferencia de pago, verificando monto       base del certificado y descuentos correspondientes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Fecha de pago efectivo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Diferencia de días entre factura y pago</a:t>
            </a:r>
          </a:p>
          <a:p>
            <a:pPr>
              <a:buFont typeface="Wingdings" panose="05000000000000000000" pitchFamily="2" charset="2"/>
              <a:buChar char="q"/>
            </a:pPr>
            <a:endParaRPr lang="es-MX" dirty="0">
              <a:latin typeface="Encode Sans" panose="0200000000000000000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s-MX" dirty="0">
              <a:latin typeface="Encode Sans" panose="020000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469164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ubTitle" idx="4"/>
          </p:nvPr>
        </p:nvSpPr>
        <p:spPr>
          <a:xfrm>
            <a:off x="2888741" y="4420824"/>
            <a:ext cx="9150567" cy="1122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495" marR="5080" indent="-7620">
              <a:lnSpc>
                <a:spcPct val="115199"/>
              </a:lnSpc>
              <a:spcBef>
                <a:spcPts val="100"/>
              </a:spcBef>
            </a:pPr>
            <a:r>
              <a:rPr lang="es-ES" sz="3300" spc="-340" dirty="0">
                <a:solidFill>
                  <a:srgbClr val="585858"/>
                </a:solidFill>
              </a:rPr>
              <a:t>SECRETARIA</a:t>
            </a:r>
            <a:r>
              <a:rPr sz="3300" spc="-229" dirty="0">
                <a:solidFill>
                  <a:srgbClr val="585858"/>
                </a:solidFill>
              </a:rPr>
              <a:t> </a:t>
            </a:r>
            <a:r>
              <a:rPr sz="3300" spc="-225" dirty="0">
                <a:solidFill>
                  <a:srgbClr val="585858"/>
                </a:solidFill>
              </a:rPr>
              <a:t>DE</a:t>
            </a:r>
            <a:r>
              <a:rPr sz="3300" spc="-229" dirty="0">
                <a:solidFill>
                  <a:srgbClr val="585858"/>
                </a:solidFill>
              </a:rPr>
              <a:t> </a:t>
            </a:r>
            <a:r>
              <a:rPr sz="3300" spc="-170" dirty="0">
                <a:solidFill>
                  <a:srgbClr val="585858"/>
                </a:solidFill>
              </a:rPr>
              <a:t>OBRAS</a:t>
            </a:r>
            <a:r>
              <a:rPr sz="3300" spc="-245" dirty="0">
                <a:solidFill>
                  <a:srgbClr val="585858"/>
                </a:solidFill>
              </a:rPr>
              <a:t> </a:t>
            </a:r>
            <a:r>
              <a:rPr sz="3300" spc="-195" dirty="0">
                <a:solidFill>
                  <a:srgbClr val="585858"/>
                </a:solidFill>
              </a:rPr>
              <a:t>PUBLICAS </a:t>
            </a:r>
            <a:r>
              <a:rPr sz="3300" spc="-165" dirty="0">
                <a:solidFill>
                  <a:srgbClr val="585858"/>
                </a:solidFill>
              </a:rPr>
              <a:t>UNIDAD</a:t>
            </a:r>
            <a:r>
              <a:rPr sz="3300" spc="-235" dirty="0">
                <a:solidFill>
                  <a:srgbClr val="585858"/>
                </a:solidFill>
              </a:rPr>
              <a:t> </a:t>
            </a:r>
            <a:r>
              <a:rPr sz="3300" spc="-220" dirty="0">
                <a:solidFill>
                  <a:srgbClr val="585858"/>
                </a:solidFill>
              </a:rPr>
              <a:t>DE</a:t>
            </a:r>
            <a:r>
              <a:rPr sz="3300" spc="-235" dirty="0">
                <a:solidFill>
                  <a:srgbClr val="585858"/>
                </a:solidFill>
              </a:rPr>
              <a:t> </a:t>
            </a:r>
            <a:r>
              <a:rPr sz="3300" spc="-215" dirty="0">
                <a:solidFill>
                  <a:srgbClr val="585858"/>
                </a:solidFill>
              </a:rPr>
              <a:t>AUDITORIA</a:t>
            </a:r>
            <a:r>
              <a:rPr sz="3300" spc="-229" dirty="0">
                <a:solidFill>
                  <a:srgbClr val="585858"/>
                </a:solidFill>
              </a:rPr>
              <a:t> </a:t>
            </a:r>
            <a:r>
              <a:rPr sz="3300" spc="-270" dirty="0">
                <a:solidFill>
                  <a:srgbClr val="585858"/>
                </a:solidFill>
              </a:rPr>
              <a:t>INTERNA</a:t>
            </a:r>
            <a:endParaRPr sz="33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BCD79176-7D08-368B-717A-9618D3CC2794}"/>
              </a:ext>
            </a:extLst>
          </p:cNvPr>
          <p:cNvSpPr/>
          <p:nvPr/>
        </p:nvSpPr>
        <p:spPr>
          <a:xfrm>
            <a:off x="-3430" y="1102901"/>
            <a:ext cx="12195430" cy="1437615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1 Título">
            <a:extLst>
              <a:ext uri="{FF2B5EF4-FFF2-40B4-BE49-F238E27FC236}">
                <a16:creationId xmlns:a16="http://schemas.microsoft.com/office/drawing/2014/main" xmlns="" id="{A6B433D4-929F-7F36-DE99-923CF389B1D8}"/>
              </a:ext>
            </a:extLst>
          </p:cNvPr>
          <p:cNvSpPr txBox="1">
            <a:spLocks/>
          </p:cNvSpPr>
          <p:nvPr/>
        </p:nvSpPr>
        <p:spPr>
          <a:xfrm>
            <a:off x="495030" y="2767106"/>
            <a:ext cx="2880017" cy="3071906"/>
          </a:xfrm>
          <a:prstGeom prst="rect">
            <a:avLst/>
          </a:prstGeom>
        </p:spPr>
        <p:txBody>
          <a:bodyPr vert="horz" wrap="square" lIns="0" tIns="0" rIns="0" bIns="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i="0" kern="1200">
                <a:solidFill>
                  <a:srgbClr val="252525"/>
                </a:solidFill>
                <a:latin typeface="Verdana"/>
                <a:ea typeface="+mj-ea"/>
                <a:cs typeface="Verdana"/>
              </a:defRPr>
            </a:lvl1pPr>
          </a:lstStyle>
          <a:p>
            <a:pPr>
              <a:spcBef>
                <a:spcPts val="0"/>
              </a:spcBef>
            </a:pPr>
            <a:r>
              <a:rPr lang="es-AR" sz="3500" b="1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es-AR" sz="3500" b="1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s-AR" sz="3500" b="1" u="sng">
                <a:solidFill>
                  <a:srgbClr val="FFFFFF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/>
            </a:r>
            <a:br>
              <a:rPr lang="es-AR" sz="3500" b="1" u="sng">
                <a:solidFill>
                  <a:srgbClr val="FFFFFF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</a:br>
            <a:endParaRPr lang="es-AR" sz="3500" u="sng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85B2CF80-FDD7-F5E2-FD1B-105442EB021C}"/>
              </a:ext>
            </a:extLst>
          </p:cNvPr>
          <p:cNvSpPr txBox="1"/>
          <p:nvPr/>
        </p:nvSpPr>
        <p:spPr>
          <a:xfrm flipH="1" flipV="1">
            <a:off x="5124069" y="196156"/>
            <a:ext cx="113247" cy="125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8017EB26-8FCD-469E-E765-895C53FE5751}"/>
              </a:ext>
            </a:extLst>
          </p:cNvPr>
          <p:cNvSpPr/>
          <p:nvPr/>
        </p:nvSpPr>
        <p:spPr>
          <a:xfrm>
            <a:off x="3428" y="2651909"/>
            <a:ext cx="12188572" cy="784989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080C7EA5-C320-189B-C833-5F2E18F306BF}"/>
              </a:ext>
            </a:extLst>
          </p:cNvPr>
          <p:cNvSpPr/>
          <p:nvPr/>
        </p:nvSpPr>
        <p:spPr>
          <a:xfrm>
            <a:off x="-4" y="168651"/>
            <a:ext cx="12188572" cy="10283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E8312843-44C4-7CFB-5154-9846949772E4}"/>
              </a:ext>
            </a:extLst>
          </p:cNvPr>
          <p:cNvSpPr/>
          <p:nvPr/>
        </p:nvSpPr>
        <p:spPr>
          <a:xfrm>
            <a:off x="-5" y="883309"/>
            <a:ext cx="12188572" cy="91997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D29F1CC4-86FD-9196-5A10-DB50C83518ED}"/>
              </a:ext>
            </a:extLst>
          </p:cNvPr>
          <p:cNvSpPr/>
          <p:nvPr/>
        </p:nvSpPr>
        <p:spPr>
          <a:xfrm>
            <a:off x="-6" y="6757520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xmlns="" id="{5031B00A-72C7-E061-5C49-97F6F3A98E45}"/>
              </a:ext>
            </a:extLst>
          </p:cNvPr>
          <p:cNvSpPr/>
          <p:nvPr/>
        </p:nvSpPr>
        <p:spPr>
          <a:xfrm>
            <a:off x="-7" y="41524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4A6A4A42-0685-0DE7-F14A-B71BF3DFB72F}"/>
              </a:ext>
            </a:extLst>
          </p:cNvPr>
          <p:cNvSpPr/>
          <p:nvPr/>
        </p:nvSpPr>
        <p:spPr>
          <a:xfrm>
            <a:off x="-8" y="5594515"/>
            <a:ext cx="12188572" cy="91997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xmlns="" id="{641F37F8-556A-8C73-916B-4B9137752604}"/>
              </a:ext>
            </a:extLst>
          </p:cNvPr>
          <p:cNvSpPr/>
          <p:nvPr/>
        </p:nvSpPr>
        <p:spPr>
          <a:xfrm>
            <a:off x="1" y="3573124"/>
            <a:ext cx="12188572" cy="1957542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xmlns="" id="{47E3C131-85E6-5724-ABF5-63AEABC8D1ED}"/>
              </a:ext>
            </a:extLst>
          </p:cNvPr>
          <p:cNvSpPr/>
          <p:nvPr/>
        </p:nvSpPr>
        <p:spPr>
          <a:xfrm>
            <a:off x="185" y="439162"/>
            <a:ext cx="12188572" cy="388155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xmlns="" id="{9356D952-FAF3-8009-48A1-A7214DA3FF18}"/>
              </a:ext>
            </a:extLst>
          </p:cNvPr>
          <p:cNvSpPr/>
          <p:nvPr/>
        </p:nvSpPr>
        <p:spPr>
          <a:xfrm>
            <a:off x="1" y="349360"/>
            <a:ext cx="12188572" cy="52212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xmlns="" id="{FB68E744-2ACE-1537-A49C-080AE6E39759}"/>
              </a:ext>
            </a:extLst>
          </p:cNvPr>
          <p:cNvSpPr/>
          <p:nvPr/>
        </p:nvSpPr>
        <p:spPr>
          <a:xfrm>
            <a:off x="962589" y="2667000"/>
            <a:ext cx="10270249" cy="709153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3600" b="1" dirty="0">
                <a:effectLst/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PROGRAMA DE TRABAJO</a:t>
            </a:r>
            <a:endParaRPr lang="es-AR" sz="36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xmlns="" id="{F18D6CFC-E341-386C-1A80-5BCA3DA1BAD2}"/>
              </a:ext>
            </a:extLst>
          </p:cNvPr>
          <p:cNvSpPr/>
          <p:nvPr/>
        </p:nvSpPr>
        <p:spPr>
          <a:xfrm>
            <a:off x="1777627" y="4145721"/>
            <a:ext cx="9728574" cy="709153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ES" sz="2800" b="1" dirty="0"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PROGRAMA 82</a:t>
            </a:r>
            <a:endParaRPr lang="es-AR" sz="28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xmlns="" id="{2FBC5017-2206-1783-1FFA-C864CB502903}"/>
              </a:ext>
            </a:extLst>
          </p:cNvPr>
          <p:cNvSpPr/>
          <p:nvPr/>
        </p:nvSpPr>
        <p:spPr>
          <a:xfrm flipV="1">
            <a:off x="1714" y="6639242"/>
            <a:ext cx="12192000" cy="58240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xmlns="" id="{91C50552-EA27-4DD0-AFA0-46BEF62CC12E}"/>
              </a:ext>
            </a:extLst>
          </p:cNvPr>
          <p:cNvSpPr/>
          <p:nvPr/>
        </p:nvSpPr>
        <p:spPr>
          <a:xfrm>
            <a:off x="3428" y="5755099"/>
            <a:ext cx="12188572" cy="784989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128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6E01F8FB-0B0A-3750-2C3A-EBC85E7CA4EB}"/>
              </a:ext>
            </a:extLst>
          </p:cNvPr>
          <p:cNvSpPr/>
          <p:nvPr/>
        </p:nvSpPr>
        <p:spPr>
          <a:xfrm>
            <a:off x="-6" y="6757520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0F5C9C90-5F65-A7D1-9293-3328FC48BBC5}"/>
              </a:ext>
            </a:extLst>
          </p:cNvPr>
          <p:cNvSpPr/>
          <p:nvPr/>
        </p:nvSpPr>
        <p:spPr>
          <a:xfrm>
            <a:off x="-7" y="41524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EAAEB5EF-A4E6-955A-92FB-E62EFCA4E355}"/>
              </a:ext>
            </a:extLst>
          </p:cNvPr>
          <p:cNvSpPr/>
          <p:nvPr/>
        </p:nvSpPr>
        <p:spPr>
          <a:xfrm flipV="1">
            <a:off x="1714" y="6639242"/>
            <a:ext cx="12192000" cy="58240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E63C8F2B-5C93-031E-38F9-F31C664B38E7}"/>
              </a:ext>
            </a:extLst>
          </p:cNvPr>
          <p:cNvSpPr/>
          <p:nvPr/>
        </p:nvSpPr>
        <p:spPr>
          <a:xfrm>
            <a:off x="-4" y="168651"/>
            <a:ext cx="12188572" cy="10283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0931E9D3-5188-4BDF-B1B6-6B81311D0923}"/>
              </a:ext>
            </a:extLst>
          </p:cNvPr>
          <p:cNvSpPr/>
          <p:nvPr/>
        </p:nvSpPr>
        <p:spPr>
          <a:xfrm>
            <a:off x="185" y="439162"/>
            <a:ext cx="12188572" cy="49319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PROGRAMA DE TRABAJO</a:t>
            </a:r>
            <a:endParaRPr lang="es-AR" sz="24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2 Marcador de contenido">
            <a:extLst>
              <a:ext uri="{FF2B5EF4-FFF2-40B4-BE49-F238E27FC236}">
                <a16:creationId xmlns:a16="http://schemas.microsoft.com/office/drawing/2014/main" xmlns="" id="{603E772F-AC45-4E70-BF3D-61FD86290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238000"/>
            <a:ext cx="10439400" cy="545948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s-MX" sz="4400" b="1" dirty="0">
                <a:highlight>
                  <a:srgbClr val="F9C30E"/>
                </a:highlight>
                <a:latin typeface="Encode Sans" panose="02000000000000000000"/>
              </a:rPr>
              <a:t>PROCEDIMIENTOS A APLICAR:</a:t>
            </a:r>
          </a:p>
          <a:p>
            <a:pPr marL="0" indent="0">
              <a:buNone/>
            </a:pPr>
            <a:endParaRPr lang="es-MX" sz="900" b="1" dirty="0">
              <a:latin typeface="Encode Sans" panose="02000000000000000000"/>
            </a:endParaRPr>
          </a:p>
          <a:p>
            <a:pPr marL="0" indent="0">
              <a:buNone/>
            </a:pPr>
            <a:r>
              <a:rPr lang="es-MX" sz="4400" b="1" dirty="0">
                <a:highlight>
                  <a:srgbClr val="F9C30E"/>
                </a:highlight>
                <a:latin typeface="Encode Sans" panose="02000000000000000000"/>
              </a:rPr>
              <a:t>1. </a:t>
            </a:r>
            <a:r>
              <a:rPr lang="es-MX" sz="4400" b="1" dirty="0">
                <a:latin typeface="Encode Sans" panose="02000000000000000000"/>
              </a:rPr>
              <a:t> Análisis de la normativa vigente.</a:t>
            </a:r>
          </a:p>
          <a:p>
            <a:pPr marL="0" indent="0">
              <a:buNone/>
            </a:pPr>
            <a:endParaRPr lang="es-MX" sz="1300" b="1" dirty="0">
              <a:latin typeface="Encode Sans" panose="0200000000000000000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MX" sz="4400" b="1" dirty="0">
                <a:highlight>
                  <a:srgbClr val="F9C30E"/>
                </a:highlight>
                <a:latin typeface="Encode Sans" panose="02000000000000000000"/>
              </a:rPr>
              <a:t>2.</a:t>
            </a:r>
            <a:r>
              <a:rPr lang="es-MX" sz="4400" b="1" dirty="0">
                <a:latin typeface="Encode Sans" panose="02000000000000000000"/>
              </a:rPr>
              <a:t> Análisis de las cláusulas del Convenio </a:t>
            </a:r>
            <a:r>
              <a:rPr lang="es-MX" sz="4400" dirty="0">
                <a:latin typeface="Encode Sans" panose="02000000000000000000"/>
              </a:rPr>
              <a:t>suscripto entre la Secretaría de Obras Públicas y la Unidad Ejecutora, el cual, debe contemplar los siguientes aspectos: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MX" sz="4400" dirty="0">
                <a:latin typeface="Encode Sans" panose="02000000000000000000"/>
              </a:rPr>
              <a:t>a. El modo de gestión del proyecto.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MX" sz="4400" dirty="0">
                <a:latin typeface="Encode Sans" panose="02000000000000000000"/>
              </a:rPr>
              <a:t>b. Los montos a financiar por cada parte.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MX" sz="4400" dirty="0">
                <a:latin typeface="Encode Sans" panose="02000000000000000000"/>
              </a:rPr>
              <a:t>c. El plan de trabajo, anticipo y cronograma de desembolsos.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MX" sz="4400" dirty="0">
                <a:latin typeface="Encode Sans" panose="02000000000000000000"/>
              </a:rPr>
              <a:t>d. La metodología a ser utilizada para mantener la ecuación económica y financiera del convenio particular.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MX" sz="4400" dirty="0">
                <a:latin typeface="Encode Sans" panose="02000000000000000000"/>
              </a:rPr>
              <a:t>e. Aspectos particulares para la acreditación de pagos y rendición de cuentas.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MX" sz="4400" dirty="0">
                <a:latin typeface="Encode Sans" panose="02000000000000000000"/>
              </a:rPr>
              <a:t>f. Proyecto ejecutivo. Pliego de Licitación. </a:t>
            </a:r>
          </a:p>
          <a:p>
            <a:pPr marL="0" indent="0">
              <a:buNone/>
            </a:pPr>
            <a:endParaRPr lang="es-MX" dirty="0">
              <a:latin typeface="Encode Sans" panose="02000000000000000000"/>
            </a:endParaRPr>
          </a:p>
          <a:p>
            <a:pPr marL="0" indent="0">
              <a:buNone/>
            </a:pPr>
            <a:endParaRPr lang="es-MX" dirty="0">
              <a:latin typeface="Encode Sans" panose="020000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75527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6E01F8FB-0B0A-3750-2C3A-EBC85E7CA4EB}"/>
              </a:ext>
            </a:extLst>
          </p:cNvPr>
          <p:cNvSpPr/>
          <p:nvPr/>
        </p:nvSpPr>
        <p:spPr>
          <a:xfrm>
            <a:off x="-6" y="6757520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0F5C9C90-5F65-A7D1-9293-3328FC48BBC5}"/>
              </a:ext>
            </a:extLst>
          </p:cNvPr>
          <p:cNvSpPr/>
          <p:nvPr/>
        </p:nvSpPr>
        <p:spPr>
          <a:xfrm>
            <a:off x="-7" y="41524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EAAEB5EF-A4E6-955A-92FB-E62EFCA4E355}"/>
              </a:ext>
            </a:extLst>
          </p:cNvPr>
          <p:cNvSpPr/>
          <p:nvPr/>
        </p:nvSpPr>
        <p:spPr>
          <a:xfrm flipV="1">
            <a:off x="1714" y="6639242"/>
            <a:ext cx="12192000" cy="58240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E63C8F2B-5C93-031E-38F9-F31C664B38E7}"/>
              </a:ext>
            </a:extLst>
          </p:cNvPr>
          <p:cNvSpPr/>
          <p:nvPr/>
        </p:nvSpPr>
        <p:spPr>
          <a:xfrm>
            <a:off x="-4" y="168651"/>
            <a:ext cx="12188572" cy="10283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0931E9D3-5188-4BDF-B1B6-6B81311D0923}"/>
              </a:ext>
            </a:extLst>
          </p:cNvPr>
          <p:cNvSpPr/>
          <p:nvPr/>
        </p:nvSpPr>
        <p:spPr>
          <a:xfrm>
            <a:off x="185" y="439162"/>
            <a:ext cx="12188572" cy="49319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PROGRAMA DE TRABAJO</a:t>
            </a:r>
            <a:endParaRPr lang="es-AR" sz="24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2 Marcador de contenido">
            <a:extLst>
              <a:ext uri="{FF2B5EF4-FFF2-40B4-BE49-F238E27FC236}">
                <a16:creationId xmlns:a16="http://schemas.microsoft.com/office/drawing/2014/main" xmlns="" id="{603E772F-AC45-4E70-BF3D-61FD86290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82698"/>
            <a:ext cx="9906000" cy="5177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400" b="1" dirty="0">
                <a:highlight>
                  <a:srgbClr val="F9C30E"/>
                </a:highlight>
                <a:latin typeface="Encode Sans" panose="02000000000000000000"/>
              </a:rPr>
              <a:t>3.</a:t>
            </a:r>
            <a:r>
              <a:rPr lang="es-MX" sz="2400" b="1" dirty="0">
                <a:latin typeface="Encode Sans" panose="02000000000000000000"/>
              </a:rPr>
              <a:t> Análisis de la Licitación  y adjudicación  de Obra</a:t>
            </a:r>
          </a:p>
          <a:p>
            <a:pPr marL="0" indent="0">
              <a:buNone/>
            </a:pPr>
            <a:r>
              <a:rPr lang="es-MX" sz="2400" dirty="0">
                <a:latin typeface="Encode Sans" panose="02000000000000000000"/>
              </a:rPr>
              <a:t>Análisis del contrato de obra suscripto entre el Ente Ejecutor y la Empresa Contratista verificando los datos más relevantes: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sz="2400" dirty="0">
                <a:latin typeface="Encode Sans" panose="02000000000000000000"/>
              </a:rPr>
              <a:t>a. Fecha del contrato.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sz="2400" dirty="0">
                <a:latin typeface="Encode Sans" panose="02000000000000000000"/>
              </a:rPr>
              <a:t>b. Objeto del Contrato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sz="2400" dirty="0">
                <a:latin typeface="Encode Sans" panose="02000000000000000000"/>
              </a:rPr>
              <a:t>c. Monto total del contrato, discriminando los diferentes rubros de construcción.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sz="2400" dirty="0">
                <a:latin typeface="Encode Sans" panose="02000000000000000000"/>
              </a:rPr>
              <a:t>d. Plazos de ejecución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sz="2400" dirty="0">
                <a:latin typeface="Encode Sans" panose="02000000000000000000"/>
              </a:rPr>
              <a:t>e. Licitación de referencia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sz="2400" dirty="0">
                <a:latin typeface="Encode Sans" panose="02000000000000000000"/>
              </a:rPr>
              <a:t>f. Garantía del contrato</a:t>
            </a:r>
          </a:p>
          <a:p>
            <a:pPr marL="0" indent="0">
              <a:buNone/>
            </a:pPr>
            <a:endParaRPr lang="es-MX" dirty="0">
              <a:latin typeface="Encode Sans" panose="020000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16753056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6E01F8FB-0B0A-3750-2C3A-EBC85E7CA4EB}"/>
              </a:ext>
            </a:extLst>
          </p:cNvPr>
          <p:cNvSpPr/>
          <p:nvPr/>
        </p:nvSpPr>
        <p:spPr>
          <a:xfrm>
            <a:off x="-6" y="6757520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0F5C9C90-5F65-A7D1-9293-3328FC48BBC5}"/>
              </a:ext>
            </a:extLst>
          </p:cNvPr>
          <p:cNvSpPr/>
          <p:nvPr/>
        </p:nvSpPr>
        <p:spPr>
          <a:xfrm>
            <a:off x="-7" y="41524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EAAEB5EF-A4E6-955A-92FB-E62EFCA4E355}"/>
              </a:ext>
            </a:extLst>
          </p:cNvPr>
          <p:cNvSpPr/>
          <p:nvPr/>
        </p:nvSpPr>
        <p:spPr>
          <a:xfrm flipV="1">
            <a:off x="1714" y="6639242"/>
            <a:ext cx="12192000" cy="58240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E63C8F2B-5C93-031E-38F9-F31C664B38E7}"/>
              </a:ext>
            </a:extLst>
          </p:cNvPr>
          <p:cNvSpPr/>
          <p:nvPr/>
        </p:nvSpPr>
        <p:spPr>
          <a:xfrm>
            <a:off x="-4" y="168651"/>
            <a:ext cx="12188572" cy="10283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0931E9D3-5188-4BDF-B1B6-6B81311D0923}"/>
              </a:ext>
            </a:extLst>
          </p:cNvPr>
          <p:cNvSpPr/>
          <p:nvPr/>
        </p:nvSpPr>
        <p:spPr>
          <a:xfrm>
            <a:off x="185" y="439162"/>
            <a:ext cx="12188572" cy="49319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PROGRAMA DE TRABAJO</a:t>
            </a:r>
            <a:endParaRPr lang="es-AR" sz="24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2 Marcador de contenido">
            <a:extLst>
              <a:ext uri="{FF2B5EF4-FFF2-40B4-BE49-F238E27FC236}">
                <a16:creationId xmlns:a16="http://schemas.microsoft.com/office/drawing/2014/main" xmlns="" id="{603E772F-AC45-4E70-BF3D-61FD86290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82698"/>
            <a:ext cx="9906000" cy="5177900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s-MX" sz="2600" b="1" dirty="0">
                <a:highlight>
                  <a:srgbClr val="F9C30E"/>
                </a:highlight>
                <a:latin typeface="Encode Sans" panose="02000000000000000000"/>
              </a:rPr>
              <a:t>4.</a:t>
            </a:r>
            <a:r>
              <a:rPr lang="es-MX" sz="2600" b="1" dirty="0">
                <a:latin typeface="Encode Sans" panose="02000000000000000000"/>
              </a:rPr>
              <a:t> Análisis de la documentación integrante del Proyecto </a:t>
            </a:r>
            <a:r>
              <a:rPr lang="es-MX" sz="2600" dirty="0">
                <a:latin typeface="Encode Sans" panose="02000000000000000000"/>
              </a:rPr>
              <a:t>de la Obra presentado por la Unidad Ejecutora (Legajo Técnico, Plan de Trabajo y Curva de Inversión).</a:t>
            </a:r>
          </a:p>
          <a:p>
            <a:pPr marL="0" indent="0">
              <a:lnSpc>
                <a:spcPct val="100000"/>
              </a:lnSpc>
              <a:buNone/>
            </a:pPr>
            <a:endParaRPr lang="es-MX" sz="400" dirty="0">
              <a:latin typeface="Encode Sans" panose="0200000000000000000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s-MX" sz="2600" b="1" dirty="0">
                <a:highlight>
                  <a:srgbClr val="F9C30E"/>
                </a:highlight>
                <a:latin typeface="Encode Sans" panose="02000000000000000000"/>
              </a:rPr>
              <a:t>5. </a:t>
            </a:r>
            <a:r>
              <a:rPr lang="es-MX" sz="2600" b="1" dirty="0">
                <a:latin typeface="Encode Sans" panose="02000000000000000000"/>
              </a:rPr>
              <a:t>Análisis de la documentación de la ejecución de la obra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MX" sz="2600" dirty="0">
                <a:latin typeface="Encode Sans" panose="02000000000000000000"/>
              </a:rPr>
              <a:t>Verificación del Anticipo Financiero conforme al contrato de obra.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MX" sz="2600" dirty="0">
                <a:latin typeface="Encode Sans" panose="02000000000000000000"/>
              </a:rPr>
              <a:t>Verificación de la presentación del Acta de inicio y Cartel de Obra.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MX" sz="2600" dirty="0">
                <a:latin typeface="Encode Sans" panose="02000000000000000000"/>
              </a:rPr>
              <a:t>Mediciones de Obra / Certificados.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MX" sz="2600" dirty="0">
                <a:latin typeface="Encode Sans" panose="02000000000000000000"/>
              </a:rPr>
              <a:t>Extensión de plazos.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MX" sz="2600" dirty="0">
                <a:latin typeface="Encode Sans" panose="02000000000000000000"/>
              </a:rPr>
              <a:t>Verificación de la emisión del Acta de Recepción Provisoria / Definitiva. En este último cas verificar si cuenta con observación administrativa y su subsanación.</a:t>
            </a:r>
          </a:p>
          <a:p>
            <a:pPr>
              <a:buFont typeface="Wingdings" panose="05000000000000000000" pitchFamily="2" charset="2"/>
              <a:buChar char="§"/>
            </a:pPr>
            <a:endParaRPr lang="es-MX" b="1" dirty="0">
              <a:latin typeface="Encode Sans" panose="0200000000000000000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s-MX" dirty="0">
              <a:latin typeface="Encode Sans" panose="0200000000000000000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s-MX" dirty="0">
              <a:latin typeface="Encode Sans" panose="020000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34880050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6E01F8FB-0B0A-3750-2C3A-EBC85E7CA4EB}"/>
              </a:ext>
            </a:extLst>
          </p:cNvPr>
          <p:cNvSpPr/>
          <p:nvPr/>
        </p:nvSpPr>
        <p:spPr>
          <a:xfrm>
            <a:off x="-6" y="6757520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0F5C9C90-5F65-A7D1-9293-3328FC48BBC5}"/>
              </a:ext>
            </a:extLst>
          </p:cNvPr>
          <p:cNvSpPr/>
          <p:nvPr/>
        </p:nvSpPr>
        <p:spPr>
          <a:xfrm>
            <a:off x="-7" y="41524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EAAEB5EF-A4E6-955A-92FB-E62EFCA4E355}"/>
              </a:ext>
            </a:extLst>
          </p:cNvPr>
          <p:cNvSpPr/>
          <p:nvPr/>
        </p:nvSpPr>
        <p:spPr>
          <a:xfrm flipV="1">
            <a:off x="1714" y="6639242"/>
            <a:ext cx="12192000" cy="58240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E63C8F2B-5C93-031E-38F9-F31C664B38E7}"/>
              </a:ext>
            </a:extLst>
          </p:cNvPr>
          <p:cNvSpPr/>
          <p:nvPr/>
        </p:nvSpPr>
        <p:spPr>
          <a:xfrm>
            <a:off x="-4" y="168651"/>
            <a:ext cx="12188572" cy="10283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0931E9D3-5188-4BDF-B1B6-6B81311D0923}"/>
              </a:ext>
            </a:extLst>
          </p:cNvPr>
          <p:cNvSpPr/>
          <p:nvPr/>
        </p:nvSpPr>
        <p:spPr>
          <a:xfrm>
            <a:off x="185" y="439162"/>
            <a:ext cx="12188572" cy="49319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PROGRAMA DE TRABAJO</a:t>
            </a:r>
            <a:endParaRPr lang="es-AR" sz="24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2 Marcador de contenido">
            <a:extLst>
              <a:ext uri="{FF2B5EF4-FFF2-40B4-BE49-F238E27FC236}">
                <a16:creationId xmlns:a16="http://schemas.microsoft.com/office/drawing/2014/main" xmlns="" id="{603E772F-AC45-4E70-BF3D-61FD86290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82698"/>
            <a:ext cx="9906000" cy="5177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400" b="1" dirty="0">
                <a:highlight>
                  <a:srgbClr val="F9C30E"/>
                </a:highlight>
                <a:latin typeface="Encode Sans" panose="02000000000000000000"/>
              </a:rPr>
              <a:t>6.</a:t>
            </a:r>
            <a:r>
              <a:rPr lang="es-MX" sz="2400" b="1" dirty="0">
                <a:latin typeface="Encode Sans" panose="02000000000000000000"/>
              </a:rPr>
              <a:t> Inspección física de la obra</a:t>
            </a:r>
          </a:p>
          <a:p>
            <a:pPr marL="0" indent="0">
              <a:buNone/>
            </a:pPr>
            <a:r>
              <a:rPr lang="es-MX" sz="2400" dirty="0">
                <a:latin typeface="Encode Sans" panose="02000000000000000000"/>
              </a:rPr>
              <a:t>Verificación in situ, a fin de constatar el grado de avance y su ritmo de ejecución física.</a:t>
            </a:r>
          </a:p>
          <a:p>
            <a:pPr marL="0" indent="0">
              <a:buNone/>
            </a:pPr>
            <a:endParaRPr lang="es-MX" sz="1000" dirty="0">
              <a:latin typeface="Encode Sans" panose="02000000000000000000"/>
            </a:endParaRPr>
          </a:p>
          <a:p>
            <a:pPr marL="0" indent="0" algn="just">
              <a:buNone/>
            </a:pPr>
            <a:r>
              <a:rPr lang="es-MX" sz="2400" b="1" dirty="0">
                <a:highlight>
                  <a:srgbClr val="F9C30E"/>
                </a:highlight>
                <a:latin typeface="Encode Sans" panose="02000000000000000000"/>
              </a:rPr>
              <a:t>7.</a:t>
            </a:r>
            <a:r>
              <a:rPr lang="es-MX" sz="2400" b="1" dirty="0">
                <a:latin typeface="Encode Sans" panose="02000000000000000000"/>
              </a:rPr>
              <a:t> </a:t>
            </a:r>
            <a:r>
              <a:rPr lang="es-AR" sz="2400" b="1" dirty="0">
                <a:latin typeface="Encode Sans" panose="02000000000000000000"/>
              </a:rPr>
              <a:t>Revisión del circuito de Rendición de Cuentas sobre certificados de obra</a:t>
            </a:r>
            <a:r>
              <a:rPr lang="es-AR" sz="2400" dirty="0">
                <a:latin typeface="Encode Sans" panose="02000000000000000000"/>
              </a:rPr>
              <a:t>, verificando además, el plazo transcurrido entre fecha factura autorizada y pago efectivo.</a:t>
            </a:r>
          </a:p>
          <a:p>
            <a:pPr marL="0" indent="0" algn="just">
              <a:buNone/>
            </a:pPr>
            <a:endParaRPr lang="es-AR" sz="1000" dirty="0">
              <a:latin typeface="Encode Sans" panose="02000000000000000000"/>
            </a:endParaRPr>
          </a:p>
          <a:p>
            <a:pPr marL="0" indent="0" algn="just">
              <a:buNone/>
            </a:pPr>
            <a:r>
              <a:rPr lang="es-MX" sz="2400" b="1" dirty="0">
                <a:highlight>
                  <a:srgbClr val="F9C30E"/>
                </a:highlight>
                <a:latin typeface="Encode Sans" panose="02000000000000000000"/>
              </a:rPr>
              <a:t>8.</a:t>
            </a:r>
            <a:r>
              <a:rPr lang="es-MX" sz="2400" b="1" dirty="0">
                <a:latin typeface="Encode Sans" panose="02000000000000000000"/>
              </a:rPr>
              <a:t> </a:t>
            </a:r>
            <a:r>
              <a:rPr lang="es-AR" sz="2400" b="1" dirty="0">
                <a:latin typeface="Encode Sans" panose="02000000000000000000"/>
              </a:rPr>
              <a:t>Recopilación y análisis de la información sobre Redeterminaciones de Precios</a:t>
            </a:r>
            <a:r>
              <a:rPr lang="es-AR" sz="2400" b="1" dirty="0"/>
              <a:t>. </a:t>
            </a:r>
            <a:endParaRPr lang="es-MX" sz="2400" b="1" dirty="0">
              <a:latin typeface="Encode Sans" panose="02000000000000000000"/>
            </a:endParaRPr>
          </a:p>
          <a:p>
            <a:pPr marL="0" indent="0">
              <a:buNone/>
            </a:pPr>
            <a:endParaRPr lang="es-MX" dirty="0">
              <a:latin typeface="Encode Sans" panose="020000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1268219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6E01F8FB-0B0A-3750-2C3A-EBC85E7CA4EB}"/>
              </a:ext>
            </a:extLst>
          </p:cNvPr>
          <p:cNvSpPr/>
          <p:nvPr/>
        </p:nvSpPr>
        <p:spPr>
          <a:xfrm>
            <a:off x="-6" y="6757520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0F5C9C90-5F65-A7D1-9293-3328FC48BBC5}"/>
              </a:ext>
            </a:extLst>
          </p:cNvPr>
          <p:cNvSpPr/>
          <p:nvPr/>
        </p:nvSpPr>
        <p:spPr>
          <a:xfrm>
            <a:off x="-7" y="41524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EAAEB5EF-A4E6-955A-92FB-E62EFCA4E355}"/>
              </a:ext>
            </a:extLst>
          </p:cNvPr>
          <p:cNvSpPr/>
          <p:nvPr/>
        </p:nvSpPr>
        <p:spPr>
          <a:xfrm flipV="1">
            <a:off x="1714" y="6639242"/>
            <a:ext cx="12192000" cy="58240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E63C8F2B-5C93-031E-38F9-F31C664B38E7}"/>
              </a:ext>
            </a:extLst>
          </p:cNvPr>
          <p:cNvSpPr/>
          <p:nvPr/>
        </p:nvSpPr>
        <p:spPr>
          <a:xfrm>
            <a:off x="-4" y="168651"/>
            <a:ext cx="12188572" cy="10283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0931E9D3-5188-4BDF-B1B6-6B81311D0923}"/>
              </a:ext>
            </a:extLst>
          </p:cNvPr>
          <p:cNvSpPr/>
          <p:nvPr/>
        </p:nvSpPr>
        <p:spPr>
          <a:xfrm>
            <a:off x="185" y="439162"/>
            <a:ext cx="12188572" cy="49319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EQUIPO DE TRABAJO</a:t>
            </a:r>
            <a:endParaRPr lang="es-AR" sz="24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2 Marcador de contenido">
            <a:extLst>
              <a:ext uri="{FF2B5EF4-FFF2-40B4-BE49-F238E27FC236}">
                <a16:creationId xmlns:a16="http://schemas.microsoft.com/office/drawing/2014/main" xmlns="" id="{603E772F-AC45-4E70-BF3D-61FD86290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82698"/>
            <a:ext cx="9906000" cy="517790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spcBef>
                <a:spcPts val="600"/>
              </a:spcBef>
              <a:buNone/>
            </a:pPr>
            <a:r>
              <a:rPr lang="es-MX" sz="3200" dirty="0">
                <a:latin typeface="Encode Sans" panose="02000000000000000000"/>
              </a:rPr>
              <a:t>    </a:t>
            </a:r>
            <a:r>
              <a:rPr lang="es-MX" sz="3200" b="1" dirty="0">
                <a:latin typeface="Encode Sans" panose="02000000000000000000"/>
              </a:rPr>
              <a:t>Fabian </a:t>
            </a:r>
            <a:r>
              <a:rPr lang="es-MX" sz="3200" b="1" dirty="0" err="1">
                <a:latin typeface="Encode Sans" panose="02000000000000000000"/>
              </a:rPr>
              <a:t>Jayat</a:t>
            </a:r>
            <a:r>
              <a:rPr lang="es-MX" sz="3200" b="1" dirty="0">
                <a:latin typeface="Encode Sans" panose="02000000000000000000"/>
              </a:rPr>
              <a:t> 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</a:pPr>
            <a:r>
              <a:rPr lang="es-MX" dirty="0">
                <a:latin typeface="Encode Sans" panose="02000000000000000000"/>
              </a:rPr>
              <a:t>     </a:t>
            </a:r>
            <a:r>
              <a:rPr lang="es-MX" sz="2400" dirty="0">
                <a:latin typeface="Encode Sans" panose="02000000000000000000"/>
              </a:rPr>
              <a:t>Auditor Interno – UAI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</a:pPr>
            <a:r>
              <a:rPr lang="es-MX" sz="2400" dirty="0">
                <a:latin typeface="Encode Sans" panose="02000000000000000000"/>
              </a:rPr>
              <a:t>     Secretaría de Obras Publicas  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</a:pPr>
            <a:endParaRPr lang="es-MX" sz="1100" dirty="0">
              <a:latin typeface="Encode Sans" panose="02000000000000000000"/>
            </a:endParaRPr>
          </a:p>
          <a:p>
            <a:pPr marL="0" indent="0">
              <a:buNone/>
            </a:pPr>
            <a:r>
              <a:rPr lang="es-MX" b="1" dirty="0">
                <a:highlight>
                  <a:srgbClr val="F9C30E"/>
                </a:highlight>
                <a:latin typeface="Encode Sans" panose="02000000000000000000"/>
              </a:rPr>
              <a:t>Equipo apoyo Red Federal</a:t>
            </a:r>
          </a:p>
          <a:p>
            <a:pPr marL="0" indent="0">
              <a:buNone/>
            </a:pPr>
            <a:endParaRPr lang="es-MX" sz="1050" dirty="0">
              <a:latin typeface="Encode Sans" panose="02000000000000000000"/>
            </a:endParaRPr>
          </a:p>
          <a:p>
            <a:pPr marL="0" indent="0">
              <a:lnSpc>
                <a:spcPct val="60000"/>
              </a:lnSpc>
              <a:spcBef>
                <a:spcPts val="500"/>
              </a:spcBef>
              <a:buNone/>
            </a:pPr>
            <a:r>
              <a:rPr lang="es-MX" sz="2400" dirty="0">
                <a:latin typeface="Encode Sans" panose="02000000000000000000"/>
              </a:rPr>
              <a:t>    </a:t>
            </a:r>
            <a:r>
              <a:rPr lang="es-MX" sz="2400" b="1" dirty="0">
                <a:latin typeface="Encode Sans" panose="02000000000000000000"/>
              </a:rPr>
              <a:t> Patricia Campana </a:t>
            </a:r>
            <a:r>
              <a:rPr lang="es-MX" sz="2000" dirty="0">
                <a:latin typeface="Encode Sans" panose="02000000000000000000"/>
              </a:rPr>
              <a:t>- </a:t>
            </a:r>
            <a:r>
              <a:rPr lang="es-MX" sz="2000" dirty="0">
                <a:latin typeface="Encode Sans" panose="02000000000000000000"/>
                <a:hlinkClick r:id="rId2"/>
              </a:rPr>
              <a:t>pacampana@infraestructura.gob.ar</a:t>
            </a:r>
            <a:endParaRPr lang="es-MX" sz="2000" dirty="0">
              <a:latin typeface="Encode Sans" panose="02000000000000000000"/>
            </a:endParaRPr>
          </a:p>
          <a:p>
            <a:pPr marL="0" indent="0">
              <a:lnSpc>
                <a:spcPct val="60000"/>
              </a:lnSpc>
              <a:spcBef>
                <a:spcPts val="500"/>
              </a:spcBef>
              <a:buNone/>
            </a:pPr>
            <a:r>
              <a:rPr lang="es-MX" sz="2000" dirty="0">
                <a:latin typeface="Encode Sans" panose="02000000000000000000"/>
              </a:rPr>
              <a:t>      Auditora Adjunta </a:t>
            </a:r>
          </a:p>
          <a:p>
            <a:pPr marL="0" indent="0">
              <a:lnSpc>
                <a:spcPct val="60000"/>
              </a:lnSpc>
              <a:spcBef>
                <a:spcPts val="500"/>
              </a:spcBef>
              <a:buNone/>
            </a:pPr>
            <a:endParaRPr lang="es-MX" sz="2400" dirty="0">
              <a:latin typeface="Encode Sans" panose="02000000000000000000"/>
            </a:endParaRPr>
          </a:p>
          <a:p>
            <a:pPr marL="0" indent="0">
              <a:lnSpc>
                <a:spcPct val="60000"/>
              </a:lnSpc>
              <a:spcBef>
                <a:spcPts val="500"/>
              </a:spcBef>
              <a:buNone/>
            </a:pPr>
            <a:r>
              <a:rPr lang="es-MX" sz="2400" b="1" dirty="0">
                <a:latin typeface="Encode Sans" panose="02000000000000000000"/>
              </a:rPr>
              <a:t>     Andrés Bejarano </a:t>
            </a:r>
            <a:r>
              <a:rPr lang="es-MX" sz="2000" dirty="0">
                <a:latin typeface="Encode Sans" panose="02000000000000000000"/>
              </a:rPr>
              <a:t>– </a:t>
            </a:r>
            <a:r>
              <a:rPr lang="es-MX" sz="2000" dirty="0">
                <a:latin typeface="Encode Sans" panose="02000000000000000000"/>
                <a:hlinkClick r:id="rId3"/>
              </a:rPr>
              <a:t>carlos.bejarano@infraestructura.gob.ar</a:t>
            </a:r>
            <a:endParaRPr lang="es-MX" sz="2000" dirty="0">
              <a:latin typeface="Encode Sans" panose="02000000000000000000"/>
            </a:endParaRPr>
          </a:p>
          <a:p>
            <a:pPr marL="0" indent="0">
              <a:lnSpc>
                <a:spcPct val="60000"/>
              </a:lnSpc>
              <a:spcBef>
                <a:spcPts val="500"/>
              </a:spcBef>
              <a:buNone/>
            </a:pPr>
            <a:r>
              <a:rPr lang="es-MX" sz="2000" dirty="0">
                <a:latin typeface="Encode Sans" panose="02000000000000000000"/>
              </a:rPr>
              <a:t>     Arquitecto Área Técnica</a:t>
            </a:r>
          </a:p>
          <a:p>
            <a:pPr marL="0" indent="0">
              <a:lnSpc>
                <a:spcPct val="60000"/>
              </a:lnSpc>
              <a:spcBef>
                <a:spcPts val="500"/>
              </a:spcBef>
              <a:buNone/>
            </a:pPr>
            <a:endParaRPr lang="es-MX" sz="1800" dirty="0">
              <a:latin typeface="Encode Sans" panose="02000000000000000000"/>
            </a:endParaRPr>
          </a:p>
          <a:p>
            <a:pPr marL="0" indent="0">
              <a:lnSpc>
                <a:spcPct val="60000"/>
              </a:lnSpc>
              <a:spcBef>
                <a:spcPts val="500"/>
              </a:spcBef>
              <a:buNone/>
            </a:pPr>
            <a:r>
              <a:rPr lang="es-MX" sz="2000" dirty="0">
                <a:latin typeface="Encode Sans" panose="02000000000000000000"/>
              </a:rPr>
              <a:t>     </a:t>
            </a:r>
            <a:r>
              <a:rPr lang="es-MX" sz="2400" b="1" dirty="0">
                <a:latin typeface="Encode Sans" panose="02000000000000000000"/>
              </a:rPr>
              <a:t>Andrea </a:t>
            </a:r>
            <a:r>
              <a:rPr lang="es-MX" sz="2400" b="1" dirty="0" err="1">
                <a:latin typeface="Encode Sans" panose="02000000000000000000"/>
              </a:rPr>
              <a:t>Cuda</a:t>
            </a:r>
            <a:r>
              <a:rPr lang="es-MX" sz="2400" b="1" dirty="0">
                <a:latin typeface="Encode Sans" panose="02000000000000000000"/>
              </a:rPr>
              <a:t> </a:t>
            </a:r>
            <a:r>
              <a:rPr lang="es-MX" sz="2000" dirty="0">
                <a:latin typeface="Encode Sans" panose="02000000000000000000"/>
              </a:rPr>
              <a:t>- </a:t>
            </a:r>
            <a:r>
              <a:rPr lang="es-MX" sz="2000" dirty="0">
                <a:latin typeface="Encode Sans" panose="02000000000000000000"/>
                <a:hlinkClick r:id="rId4"/>
              </a:rPr>
              <a:t>acuda@infraestructura.gob.ar</a:t>
            </a:r>
            <a:endParaRPr lang="es-MX" sz="2000" dirty="0">
              <a:latin typeface="Encode Sans" panose="02000000000000000000"/>
            </a:endParaRPr>
          </a:p>
          <a:p>
            <a:pPr marL="0" indent="0">
              <a:lnSpc>
                <a:spcPct val="60000"/>
              </a:lnSpc>
              <a:spcBef>
                <a:spcPts val="500"/>
              </a:spcBef>
              <a:buNone/>
            </a:pPr>
            <a:r>
              <a:rPr lang="es-MX" sz="2000" dirty="0">
                <a:latin typeface="Encode Sans" panose="02000000000000000000"/>
              </a:rPr>
              <a:t>     Área Administrativa </a:t>
            </a:r>
            <a:endParaRPr lang="es-MX" sz="1800" dirty="0">
              <a:latin typeface="Encode Sans" panose="020000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3441928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22278" y="1524000"/>
            <a:ext cx="9450521" cy="4038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ES" sz="2400" b="1" dirty="0">
                <a:highlight>
                  <a:srgbClr val="F9C30E"/>
                </a:highlight>
                <a:latin typeface="Encode Sans" panose="02000000000000000000" pitchFamily="2" charset="0"/>
              </a:rPr>
              <a:t>PROGRAMA 82: </a:t>
            </a:r>
            <a:r>
              <a:rPr lang="es-ES" sz="2400" dirty="0">
                <a:latin typeface="Encode Sans" panose="02000000000000000000" pitchFamily="2" charset="0"/>
              </a:rPr>
              <a:t>“Desarrollo de la Infraestructura Hidráulica” </a:t>
            </a:r>
          </a:p>
          <a:p>
            <a:pPr>
              <a:buFont typeface="Wingdings" panose="05000000000000000000" pitchFamily="2" charset="2"/>
              <a:buChar char="q"/>
            </a:pPr>
            <a:endParaRPr lang="es-ES" sz="2400" dirty="0">
              <a:latin typeface="Encode Sans" panose="02000000000000000000" pitchFamily="2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s-ES" sz="2400" b="1" dirty="0">
                <a:highlight>
                  <a:srgbClr val="F9C30E"/>
                </a:highlight>
                <a:latin typeface="Encode Sans" panose="02000000000000000000" pitchFamily="2" charset="0"/>
              </a:rPr>
              <a:t>SUBPROGRAMA 03: </a:t>
            </a:r>
            <a:r>
              <a:rPr lang="es-ES" sz="2400" dirty="0">
                <a:latin typeface="Encode Sans" panose="02000000000000000000" pitchFamily="2" charset="0"/>
              </a:rPr>
              <a:t>“Apoyo para la expansión de la Infraestructura para agua y saneamiento”</a:t>
            </a:r>
          </a:p>
          <a:p>
            <a:pPr>
              <a:buFont typeface="Wingdings" panose="05000000000000000000" pitchFamily="2" charset="2"/>
              <a:buChar char="q"/>
            </a:pPr>
            <a:endParaRPr lang="es-ES" sz="2400" dirty="0">
              <a:latin typeface="Encode Sans" panose="02000000000000000000" pitchFamily="2" charset="0"/>
              <a:cs typeface="Calibri"/>
            </a:endParaRPr>
          </a:p>
          <a:p>
            <a:pPr marL="0" indent="0">
              <a:buNone/>
            </a:pPr>
            <a:r>
              <a:rPr lang="es-ES" sz="2400" dirty="0">
                <a:latin typeface="Encode Sans" panose="02000000000000000000" pitchFamily="2" charset="0"/>
                <a:cs typeface="Calibri"/>
              </a:rPr>
              <a:t>A través de este Subprograma se realiza el apoyo para la expansión de la infraestructura para agua y saneamiento.</a:t>
            </a:r>
            <a:endParaRPr lang="es-ES" sz="2400" dirty="0">
              <a:latin typeface="Encode Sans" panose="02000000000000000000" pitchFamily="2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s-MX" sz="2400" dirty="0">
              <a:latin typeface="Encode Sans" panose="02000000000000000000" pitchFamily="2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 pitchFamily="2" charset="0"/>
              </a:rPr>
              <a:t> </a:t>
            </a:r>
            <a:r>
              <a:rPr lang="es-MX" sz="2400" b="1" dirty="0">
                <a:highlight>
                  <a:srgbClr val="F9C30E"/>
                </a:highlight>
                <a:latin typeface="Encode Sans" panose="02000000000000000000" pitchFamily="2" charset="0"/>
              </a:rPr>
              <a:t>Unidad Ejecutora: </a:t>
            </a:r>
            <a:r>
              <a:rPr lang="es-MX" sz="2400" dirty="0">
                <a:latin typeface="Encode Sans" panose="02000000000000000000" pitchFamily="2" charset="0"/>
              </a:rPr>
              <a:t>Secretaría de Obras Públicas</a:t>
            </a:r>
          </a:p>
          <a:p>
            <a:pPr>
              <a:buFont typeface="Wingdings" panose="05000000000000000000" pitchFamily="2" charset="2"/>
              <a:buChar char="q"/>
            </a:pPr>
            <a:endParaRPr lang="es-MX" dirty="0">
              <a:latin typeface="Encode Sans" panose="02000000000000000000"/>
            </a:endParaRPr>
          </a:p>
          <a:p>
            <a:endParaRPr lang="es-MX" dirty="0">
              <a:latin typeface="Encode Sans" panose="02000000000000000000"/>
            </a:endParaRPr>
          </a:p>
          <a:p>
            <a:endParaRPr lang="es-AR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6E01F8FB-0B0A-3750-2C3A-EBC85E7CA4EB}"/>
              </a:ext>
            </a:extLst>
          </p:cNvPr>
          <p:cNvSpPr/>
          <p:nvPr/>
        </p:nvSpPr>
        <p:spPr>
          <a:xfrm>
            <a:off x="-6" y="6757520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0F5C9C90-5F65-A7D1-9293-3328FC48BBC5}"/>
              </a:ext>
            </a:extLst>
          </p:cNvPr>
          <p:cNvSpPr/>
          <p:nvPr/>
        </p:nvSpPr>
        <p:spPr>
          <a:xfrm>
            <a:off x="-7" y="41524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EAAEB5EF-A4E6-955A-92FB-E62EFCA4E355}"/>
              </a:ext>
            </a:extLst>
          </p:cNvPr>
          <p:cNvSpPr/>
          <p:nvPr/>
        </p:nvSpPr>
        <p:spPr>
          <a:xfrm flipV="1">
            <a:off x="1714" y="6639242"/>
            <a:ext cx="12192000" cy="58240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E63C8F2B-5C93-031E-38F9-F31C664B38E7}"/>
              </a:ext>
            </a:extLst>
          </p:cNvPr>
          <p:cNvSpPr/>
          <p:nvPr/>
        </p:nvSpPr>
        <p:spPr>
          <a:xfrm>
            <a:off x="-4" y="168651"/>
            <a:ext cx="12188572" cy="10283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0931E9D3-5188-4BDF-B1B6-6B81311D0923}"/>
              </a:ext>
            </a:extLst>
          </p:cNvPr>
          <p:cNvSpPr/>
          <p:nvPr/>
        </p:nvSpPr>
        <p:spPr>
          <a:xfrm>
            <a:off x="185" y="439162"/>
            <a:ext cx="12188572" cy="49319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PROGRAMA A AUDITAR </a:t>
            </a:r>
            <a:endParaRPr lang="es-AR" sz="24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489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6E01F8FB-0B0A-3750-2C3A-EBC85E7CA4EB}"/>
              </a:ext>
            </a:extLst>
          </p:cNvPr>
          <p:cNvSpPr/>
          <p:nvPr/>
        </p:nvSpPr>
        <p:spPr>
          <a:xfrm>
            <a:off x="-6" y="6757520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0F5C9C90-5F65-A7D1-9293-3328FC48BBC5}"/>
              </a:ext>
            </a:extLst>
          </p:cNvPr>
          <p:cNvSpPr/>
          <p:nvPr/>
        </p:nvSpPr>
        <p:spPr>
          <a:xfrm>
            <a:off x="-7" y="41524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EAAEB5EF-A4E6-955A-92FB-E62EFCA4E355}"/>
              </a:ext>
            </a:extLst>
          </p:cNvPr>
          <p:cNvSpPr/>
          <p:nvPr/>
        </p:nvSpPr>
        <p:spPr>
          <a:xfrm flipV="1">
            <a:off x="1714" y="6639242"/>
            <a:ext cx="12192000" cy="58240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E63C8F2B-5C93-031E-38F9-F31C664B38E7}"/>
              </a:ext>
            </a:extLst>
          </p:cNvPr>
          <p:cNvSpPr/>
          <p:nvPr/>
        </p:nvSpPr>
        <p:spPr>
          <a:xfrm>
            <a:off x="-4" y="168651"/>
            <a:ext cx="12188572" cy="10283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0931E9D3-5188-4BDF-B1B6-6B81311D0923}"/>
              </a:ext>
            </a:extLst>
          </p:cNvPr>
          <p:cNvSpPr/>
          <p:nvPr/>
        </p:nvSpPr>
        <p:spPr>
          <a:xfrm>
            <a:off x="0" y="344951"/>
            <a:ext cx="12188572" cy="49319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000" b="1" dirty="0"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PRESUPUESTO POR PROGRAMA EN MILLONES DE PESOS PARA EJERCICIO 2026 </a:t>
            </a:r>
            <a:endParaRPr lang="es-AR" sz="20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3027220"/>
              </p:ext>
            </p:extLst>
          </p:nvPr>
        </p:nvGraphicFramePr>
        <p:xfrm>
          <a:off x="702931" y="898187"/>
          <a:ext cx="10896599" cy="45709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0046">
                  <a:extLst>
                    <a:ext uri="{9D8B030D-6E8A-4147-A177-3AD203B41FA5}">
                      <a16:colId xmlns:a16="http://schemas.microsoft.com/office/drawing/2014/main" xmlns="" val="1857025237"/>
                    </a:ext>
                  </a:extLst>
                </a:gridCol>
                <a:gridCol w="4997180">
                  <a:extLst>
                    <a:ext uri="{9D8B030D-6E8A-4147-A177-3AD203B41FA5}">
                      <a16:colId xmlns:a16="http://schemas.microsoft.com/office/drawing/2014/main" xmlns="" val="1262826507"/>
                    </a:ext>
                  </a:extLst>
                </a:gridCol>
                <a:gridCol w="2615184">
                  <a:extLst>
                    <a:ext uri="{9D8B030D-6E8A-4147-A177-3AD203B41FA5}">
                      <a16:colId xmlns:a16="http://schemas.microsoft.com/office/drawing/2014/main" xmlns="" val="1557156309"/>
                    </a:ext>
                  </a:extLst>
                </a:gridCol>
                <a:gridCol w="2214189">
                  <a:extLst>
                    <a:ext uri="{9D8B030D-6E8A-4147-A177-3AD203B41FA5}">
                      <a16:colId xmlns:a16="http://schemas.microsoft.com/office/drawing/2014/main" xmlns="" val="925565624"/>
                    </a:ext>
                  </a:extLst>
                </a:gridCol>
              </a:tblGrid>
              <a:tr h="235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CÓDIGO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DENOMINACIÓN</a:t>
                      </a:r>
                      <a:endParaRPr lang="es-AR" sz="1600" dirty="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UNIDAD EJECUTORA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CRÉDITO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354707705"/>
                  </a:ext>
                </a:extLst>
              </a:tr>
              <a:tr h="4701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15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Actividades Comunes a los Programas de la Secretaría de Obras Públicas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Secretaría de Obras Públicas 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7.931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922896442"/>
                  </a:ext>
                </a:extLst>
              </a:tr>
              <a:tr h="4701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44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Desarrollo Sustentable de la Cuenca Matanza - Riachuelo</a:t>
                      </a:r>
                      <a:endParaRPr lang="es-AR" sz="1600" dirty="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Secretaría de Obras Públicas 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3.911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2517447752"/>
                  </a:ext>
                </a:extLst>
              </a:tr>
              <a:tr h="6841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49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Consolidación Urbana, Mejoramiento de Barrios y Puesta en Valor de Centralidades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Secretaría de Obras Públicas 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16.082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593254856"/>
                  </a:ext>
                </a:extLst>
              </a:tr>
              <a:tr h="3759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51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Apoyo para el Desarrollo de Obra Pública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Secretaría de Obras Públicas 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10.471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673656572"/>
                  </a:ext>
                </a:extLst>
              </a:tr>
              <a:tr h="4701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69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Fortalecimiento de la Infraestructura para el Transporte y la Movilidad Sostenible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Secretaría de Obras Públicas 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36.800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2783326522"/>
                  </a:ext>
                </a:extLst>
              </a:tr>
              <a:tr h="4701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72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Fortalecimiento de la Infraestructura Social, del Cuidado y Sanitaria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Secretaría de Obras Públicas 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9.281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519932872"/>
                  </a:ext>
                </a:extLst>
              </a:tr>
              <a:tr h="4701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 b="1" dirty="0">
                          <a:effectLst/>
                        </a:rPr>
                        <a:t>82</a:t>
                      </a:r>
                      <a:endParaRPr lang="es-AR" sz="1600" b="1" dirty="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 b="1" dirty="0">
                          <a:effectLst/>
                        </a:rPr>
                        <a:t>Desarrollo de la Infraestructura Hidráulica</a:t>
                      </a:r>
                      <a:endParaRPr lang="es-AR" sz="1600" b="1" dirty="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>
                    <a:solidFill>
                      <a:srgbClr val="F9C30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 b="1" dirty="0">
                          <a:effectLst/>
                        </a:rPr>
                        <a:t>Secretaría de Obras Públicas </a:t>
                      </a:r>
                      <a:endParaRPr lang="es-AR" sz="1600" b="1" dirty="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>
                    <a:solidFill>
                      <a:srgbClr val="F9C30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 b="1" dirty="0">
                          <a:effectLst/>
                        </a:rPr>
                        <a:t>168.693</a:t>
                      </a:r>
                      <a:endParaRPr lang="es-AR" sz="1600" b="1" dirty="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>
                    <a:solidFill>
                      <a:srgbClr val="F9C30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7724001"/>
                  </a:ext>
                </a:extLst>
              </a:tr>
              <a:tr h="3759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83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Integración Socio Urbana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Secretaría de Obras Públicas 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7.242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563585753"/>
                  </a:ext>
                </a:extLst>
              </a:tr>
              <a:tr h="235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92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Erogaciones Figurativas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 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334.536</a:t>
                      </a:r>
                      <a:endParaRPr lang="es-AR" sz="160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383632567"/>
                  </a:ext>
                </a:extLst>
              </a:tr>
              <a:tr h="235069">
                <a:tc>
                  <a:txBody>
                    <a:bodyPr/>
                    <a:lstStyle/>
                    <a:p>
                      <a:endParaRPr lang="es-AR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 b="1" dirty="0">
                          <a:effectLst/>
                        </a:rPr>
                        <a:t>TOTAL PROGRAMAS </a:t>
                      </a:r>
                      <a:endParaRPr lang="es-AR" sz="1600" b="1" dirty="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AR" sz="1600" b="1" dirty="0">
                          <a:effectLst/>
                        </a:rPr>
                        <a:t>594.947</a:t>
                      </a:r>
                      <a:endParaRPr lang="es-AR" sz="1600" b="1" dirty="0">
                        <a:effectLst/>
                        <a:latin typeface="Arial MT"/>
                        <a:ea typeface="Arial MT"/>
                        <a:cs typeface="Arial MT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2073841798"/>
                  </a:ext>
                </a:extLst>
              </a:tr>
            </a:tbl>
          </a:graphicData>
        </a:graphic>
      </p:graphicFrame>
      <p:sp>
        <p:nvSpPr>
          <p:cNvPr id="4" name="Rectángulo 3"/>
          <p:cNvSpPr/>
          <p:nvPr/>
        </p:nvSpPr>
        <p:spPr>
          <a:xfrm>
            <a:off x="380853" y="5555285"/>
            <a:ext cx="114268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>
                <a:latin typeface="Encode Sans" panose="02000000000000000000" pitchFamily="2" charset="0"/>
                <a:ea typeface="Arial MT"/>
              </a:rPr>
              <a:t>Dicha exposición excluye los montos de las Unidades Ejecutoras de Secretaría de Transporte, Instituto del Agua, Subsecretaría de Transporte Aéreo, Ministerio Economía en lo atinente a “Asistencia Financiera”, como así también las Actividades Centrales y Comunes a las Unidades Ejecutoras, en virtud de que los montos se informan segregados por Unidad Ejecutora</a:t>
            </a:r>
            <a:endParaRPr lang="es-AR" sz="1600" dirty="0">
              <a:latin typeface="Encod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582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5800" y="1262711"/>
            <a:ext cx="10515600" cy="5586806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es-MX" dirty="0">
              <a:highlight>
                <a:srgbClr val="FFFF00"/>
              </a:highlight>
              <a:latin typeface="Encode Sans" panose="0200000000000000000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s-AR" sz="7400" dirty="0">
                <a:effectLst/>
                <a:latin typeface="Encode Sans" panose="020000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Mediante este programa se busca </a:t>
            </a:r>
            <a:r>
              <a:rPr lang="es-AR" sz="7400" b="1" dirty="0">
                <a:effectLst/>
                <a:latin typeface="Encode Sans" panose="020000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disminuir las asimetrías entre las provincias</a:t>
            </a:r>
            <a:r>
              <a:rPr lang="es-AR" sz="7400" dirty="0">
                <a:effectLst/>
                <a:latin typeface="Encode Sans" panose="020000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, para lo cual se definen acciones a desarrollar tendientes a mejorar la </a:t>
            </a:r>
            <a:r>
              <a:rPr lang="es-AR" sz="7400" b="1" dirty="0">
                <a:effectLst/>
                <a:latin typeface="Encode Sans" panose="020000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competitividad y capacidad emprendedora del sector productivo regional</a:t>
            </a:r>
            <a:r>
              <a:rPr lang="es-AR" sz="7400" dirty="0">
                <a:effectLst/>
                <a:latin typeface="Encode Sans" panose="020000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, mejorar la </a:t>
            </a:r>
            <a:r>
              <a:rPr lang="es-AR" sz="7400" b="1" dirty="0">
                <a:effectLst/>
                <a:latin typeface="Encode Sans" panose="020000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coordinación institucional entre las provincias con el sector privado</a:t>
            </a:r>
            <a:r>
              <a:rPr lang="es-AR" sz="7400" dirty="0">
                <a:effectLst/>
                <a:latin typeface="Encode Sans" panose="020000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; mejorar la </a:t>
            </a:r>
            <a:r>
              <a:rPr lang="es-AR" sz="7400" b="1" dirty="0">
                <a:effectLst/>
                <a:latin typeface="Encode Sans" panose="020000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articulación y conectividad regional.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s-AR" sz="7400" dirty="0">
              <a:effectLst/>
              <a:latin typeface="Encode Sans" panose="02000000000000000000" pitchFamily="2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s-AR" sz="7400" dirty="0">
                <a:latin typeface="Encode Sans" panose="020000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Se e</a:t>
            </a:r>
            <a:r>
              <a:rPr lang="es-AR" sz="7400" dirty="0">
                <a:effectLst/>
                <a:latin typeface="Encode Sans" panose="020000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jecutan acciones y planes en lo que respecta a su </a:t>
            </a:r>
            <a:r>
              <a:rPr lang="es-AR" sz="7400" b="1" dirty="0">
                <a:effectLst/>
                <a:latin typeface="Encode Sans" panose="020000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construcción, operación, mantenimiento, control y regulación, a nivel internacional, nacional, regional, provincial y municipal, de recursos hídricos</a:t>
            </a:r>
            <a:r>
              <a:rPr lang="es-AR" sz="7400" dirty="0">
                <a:effectLst/>
                <a:latin typeface="Encode Sans" panose="02000000000000000000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, contemplándose la ejecución de obras de abastecimiento de agua potable y desagües cloacales; como también riego y drenaje, entre otros.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es-MX" sz="88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6E01F8FB-0B0A-3750-2C3A-EBC85E7CA4EB}"/>
              </a:ext>
            </a:extLst>
          </p:cNvPr>
          <p:cNvSpPr/>
          <p:nvPr/>
        </p:nvSpPr>
        <p:spPr>
          <a:xfrm>
            <a:off x="-6" y="6757520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0F5C9C90-5F65-A7D1-9293-3328FC48BBC5}"/>
              </a:ext>
            </a:extLst>
          </p:cNvPr>
          <p:cNvSpPr/>
          <p:nvPr/>
        </p:nvSpPr>
        <p:spPr>
          <a:xfrm>
            <a:off x="-7" y="41524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EAAEB5EF-A4E6-955A-92FB-E62EFCA4E355}"/>
              </a:ext>
            </a:extLst>
          </p:cNvPr>
          <p:cNvSpPr/>
          <p:nvPr/>
        </p:nvSpPr>
        <p:spPr>
          <a:xfrm flipV="1">
            <a:off x="1714" y="6639242"/>
            <a:ext cx="12192000" cy="58240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E63C8F2B-5C93-031E-38F9-F31C664B38E7}"/>
              </a:ext>
            </a:extLst>
          </p:cNvPr>
          <p:cNvSpPr/>
          <p:nvPr/>
        </p:nvSpPr>
        <p:spPr>
          <a:xfrm>
            <a:off x="-4" y="168651"/>
            <a:ext cx="12188572" cy="10283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0931E9D3-5188-4BDF-B1B6-6B81311D0923}"/>
              </a:ext>
            </a:extLst>
          </p:cNvPr>
          <p:cNvSpPr/>
          <p:nvPr/>
        </p:nvSpPr>
        <p:spPr>
          <a:xfrm>
            <a:off x="185" y="439162"/>
            <a:ext cx="12188572" cy="49319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DESCRIPCION PROGRAMA 82</a:t>
            </a:r>
            <a:endParaRPr lang="es-AR" sz="24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647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FE410015-475F-8E25-E116-3D798CBF4603}"/>
              </a:ext>
            </a:extLst>
          </p:cNvPr>
          <p:cNvSpPr/>
          <p:nvPr/>
        </p:nvSpPr>
        <p:spPr>
          <a:xfrm>
            <a:off x="-4" y="168651"/>
            <a:ext cx="12188572" cy="10283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3C99DC42-7D76-A379-FF22-0EA75DACC8F5}"/>
              </a:ext>
            </a:extLst>
          </p:cNvPr>
          <p:cNvSpPr/>
          <p:nvPr/>
        </p:nvSpPr>
        <p:spPr>
          <a:xfrm>
            <a:off x="-6" y="6757520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DE08B3AF-C6C4-80DD-DB4F-ECE7A3E9EE2F}"/>
              </a:ext>
            </a:extLst>
          </p:cNvPr>
          <p:cNvSpPr/>
          <p:nvPr/>
        </p:nvSpPr>
        <p:spPr>
          <a:xfrm>
            <a:off x="-7" y="41524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65C2FB1A-ACBF-E14A-5FD6-912F596EB86F}"/>
              </a:ext>
            </a:extLst>
          </p:cNvPr>
          <p:cNvSpPr/>
          <p:nvPr/>
        </p:nvSpPr>
        <p:spPr>
          <a:xfrm flipV="1">
            <a:off x="1714" y="6639242"/>
            <a:ext cx="12192000" cy="58240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93797DE5-59F9-8B2E-C01C-A9C6332215CD}"/>
              </a:ext>
            </a:extLst>
          </p:cNvPr>
          <p:cNvSpPr/>
          <p:nvPr/>
        </p:nvSpPr>
        <p:spPr>
          <a:xfrm>
            <a:off x="185" y="439162"/>
            <a:ext cx="12188572" cy="388155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b="1" dirty="0"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RED FEDERAL DE CONTROL </a:t>
            </a:r>
            <a:endParaRPr lang="es-AR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A9A6178A-3EDB-EED9-E990-6800B89EE710}"/>
              </a:ext>
            </a:extLst>
          </p:cNvPr>
          <p:cNvSpPr/>
          <p:nvPr/>
        </p:nvSpPr>
        <p:spPr>
          <a:xfrm>
            <a:off x="7696200" y="1059645"/>
            <a:ext cx="4495800" cy="388155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xmlns="" id="{F51735AE-E9D4-C1BA-5317-7D89CC4F34B8}"/>
              </a:ext>
            </a:extLst>
          </p:cNvPr>
          <p:cNvSpPr txBox="1">
            <a:spLocks/>
          </p:cNvSpPr>
          <p:nvPr/>
        </p:nvSpPr>
        <p:spPr>
          <a:xfrm>
            <a:off x="685800" y="1104550"/>
            <a:ext cx="11064240" cy="259045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87855" algn="r">
              <a:lnSpc>
                <a:spcPct val="100000"/>
              </a:lnSpc>
              <a:spcBef>
                <a:spcPts val="100"/>
              </a:spcBef>
            </a:pPr>
            <a:r>
              <a:rPr lang="es-ES" sz="1600" b="1" spc="-35" dirty="0">
                <a:solidFill>
                  <a:schemeClr val="bg1"/>
                </a:solidFill>
                <a:latin typeface="Encode Sans" panose="02000000000000000000" pitchFamily="2" charset="0"/>
              </a:rPr>
              <a:t>P</a:t>
            </a:r>
            <a:r>
              <a:rPr lang="es-AR" sz="1600" b="1" spc="-35" dirty="0">
                <a:solidFill>
                  <a:schemeClr val="bg1"/>
                </a:solidFill>
                <a:latin typeface="Encode Sans" panose="02000000000000000000" pitchFamily="2" charset="0"/>
              </a:rPr>
              <a:t>ROVINCIAS INTERVINIENTES</a:t>
            </a:r>
            <a:endParaRPr lang="es-AR" sz="1600" b="1" spc="-200" dirty="0">
              <a:solidFill>
                <a:schemeClr val="bg1"/>
              </a:solidFill>
              <a:latin typeface="Encode Sans" panose="02000000000000000000" pitchFamily="2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xmlns="" id="{64C88BB3-F3E0-2D12-6B0F-6AAF474D01C8}"/>
              </a:ext>
            </a:extLst>
          </p:cNvPr>
          <p:cNvSpPr txBox="1"/>
          <p:nvPr/>
        </p:nvSpPr>
        <p:spPr>
          <a:xfrm>
            <a:off x="8382000" y="5632923"/>
            <a:ext cx="3776472" cy="5410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s-ES" sz="1800" dirty="0"/>
              <a:t>Provincias con presencia de obras con posibilidad de auditar</a:t>
            </a:r>
            <a:endParaRPr lang="es-AR" dirty="0"/>
          </a:p>
        </p:txBody>
      </p:sp>
      <p:sp>
        <p:nvSpPr>
          <p:cNvPr id="13" name="Rectángulo 12"/>
          <p:cNvSpPr/>
          <p:nvPr/>
        </p:nvSpPr>
        <p:spPr>
          <a:xfrm>
            <a:off x="8057920" y="5661800"/>
            <a:ext cx="324080" cy="17779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xmlns="" id="{4807FE8C-8A81-4127-BFE6-6DF0309D06B7}"/>
              </a:ext>
            </a:extLst>
          </p:cNvPr>
          <p:cNvSpPr/>
          <p:nvPr/>
        </p:nvSpPr>
        <p:spPr>
          <a:xfrm>
            <a:off x="185" y="439162"/>
            <a:ext cx="12188572" cy="49319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UNIVERSO OBRAS PROGRAMA 2026</a:t>
            </a:r>
            <a:endParaRPr lang="es-AR" sz="24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Gráfico 11">
            <a:extLst>
              <a:ext uri="{FF2B5EF4-FFF2-40B4-BE49-F238E27FC236}">
                <a16:creationId xmlns:a16="http://schemas.microsoft.com/office/drawing/2014/main" xmlns="" id="{C52B9430-ADCF-C3BE-5E1E-7AE9E9176E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667000" y="0"/>
            <a:ext cx="11839402" cy="686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262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ubTitle" idx="4"/>
          </p:nvPr>
        </p:nvSpPr>
        <p:spPr>
          <a:xfrm>
            <a:off x="2888741" y="4420824"/>
            <a:ext cx="9150567" cy="1122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495" marR="5080" indent="-7620">
              <a:lnSpc>
                <a:spcPct val="115199"/>
              </a:lnSpc>
              <a:spcBef>
                <a:spcPts val="100"/>
              </a:spcBef>
            </a:pPr>
            <a:r>
              <a:rPr lang="es-ES" sz="3300" spc="-340" dirty="0">
                <a:solidFill>
                  <a:srgbClr val="585858"/>
                </a:solidFill>
              </a:rPr>
              <a:t>SECRETARIA</a:t>
            </a:r>
            <a:r>
              <a:rPr sz="3300" spc="-229" dirty="0">
                <a:solidFill>
                  <a:srgbClr val="585858"/>
                </a:solidFill>
              </a:rPr>
              <a:t> </a:t>
            </a:r>
            <a:r>
              <a:rPr sz="3300" spc="-225" dirty="0">
                <a:solidFill>
                  <a:srgbClr val="585858"/>
                </a:solidFill>
              </a:rPr>
              <a:t>DE</a:t>
            </a:r>
            <a:r>
              <a:rPr sz="3300" spc="-229" dirty="0">
                <a:solidFill>
                  <a:srgbClr val="585858"/>
                </a:solidFill>
              </a:rPr>
              <a:t> </a:t>
            </a:r>
            <a:r>
              <a:rPr sz="3300" spc="-170" dirty="0">
                <a:solidFill>
                  <a:srgbClr val="585858"/>
                </a:solidFill>
              </a:rPr>
              <a:t>OBRAS</a:t>
            </a:r>
            <a:r>
              <a:rPr sz="3300" spc="-245" dirty="0">
                <a:solidFill>
                  <a:srgbClr val="585858"/>
                </a:solidFill>
              </a:rPr>
              <a:t> </a:t>
            </a:r>
            <a:r>
              <a:rPr sz="3300" spc="-195" dirty="0">
                <a:solidFill>
                  <a:srgbClr val="585858"/>
                </a:solidFill>
              </a:rPr>
              <a:t>PUBLICAS </a:t>
            </a:r>
            <a:r>
              <a:rPr sz="3300" spc="-165" dirty="0">
                <a:solidFill>
                  <a:srgbClr val="585858"/>
                </a:solidFill>
              </a:rPr>
              <a:t>UNIDAD</a:t>
            </a:r>
            <a:r>
              <a:rPr sz="3300" spc="-235" dirty="0">
                <a:solidFill>
                  <a:srgbClr val="585858"/>
                </a:solidFill>
              </a:rPr>
              <a:t> </a:t>
            </a:r>
            <a:r>
              <a:rPr sz="3300" spc="-220" dirty="0">
                <a:solidFill>
                  <a:srgbClr val="585858"/>
                </a:solidFill>
              </a:rPr>
              <a:t>DE</a:t>
            </a:r>
            <a:r>
              <a:rPr sz="3300" spc="-235" dirty="0">
                <a:solidFill>
                  <a:srgbClr val="585858"/>
                </a:solidFill>
              </a:rPr>
              <a:t> </a:t>
            </a:r>
            <a:r>
              <a:rPr sz="3300" spc="-215" dirty="0">
                <a:solidFill>
                  <a:srgbClr val="585858"/>
                </a:solidFill>
              </a:rPr>
              <a:t>AUDITORIA</a:t>
            </a:r>
            <a:r>
              <a:rPr sz="3300" spc="-229" dirty="0">
                <a:solidFill>
                  <a:srgbClr val="585858"/>
                </a:solidFill>
              </a:rPr>
              <a:t> </a:t>
            </a:r>
            <a:r>
              <a:rPr sz="3300" spc="-270" dirty="0">
                <a:solidFill>
                  <a:srgbClr val="585858"/>
                </a:solidFill>
              </a:rPr>
              <a:t>INTERNA</a:t>
            </a:r>
            <a:endParaRPr sz="33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BCD79176-7D08-368B-717A-9618D3CC2794}"/>
              </a:ext>
            </a:extLst>
          </p:cNvPr>
          <p:cNvSpPr/>
          <p:nvPr/>
        </p:nvSpPr>
        <p:spPr>
          <a:xfrm>
            <a:off x="-3430" y="1102901"/>
            <a:ext cx="12195430" cy="1437615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1 Título">
            <a:extLst>
              <a:ext uri="{FF2B5EF4-FFF2-40B4-BE49-F238E27FC236}">
                <a16:creationId xmlns:a16="http://schemas.microsoft.com/office/drawing/2014/main" xmlns="" id="{A6B433D4-929F-7F36-DE99-923CF389B1D8}"/>
              </a:ext>
            </a:extLst>
          </p:cNvPr>
          <p:cNvSpPr txBox="1">
            <a:spLocks/>
          </p:cNvSpPr>
          <p:nvPr/>
        </p:nvSpPr>
        <p:spPr>
          <a:xfrm>
            <a:off x="495030" y="2767106"/>
            <a:ext cx="2880017" cy="3071906"/>
          </a:xfrm>
          <a:prstGeom prst="rect">
            <a:avLst/>
          </a:prstGeom>
        </p:spPr>
        <p:txBody>
          <a:bodyPr vert="horz" wrap="square" lIns="0" tIns="0" rIns="0" bIns="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i="0" kern="1200">
                <a:solidFill>
                  <a:srgbClr val="252525"/>
                </a:solidFill>
                <a:latin typeface="Verdana"/>
                <a:ea typeface="+mj-ea"/>
                <a:cs typeface="Verdana"/>
              </a:defRPr>
            </a:lvl1pPr>
          </a:lstStyle>
          <a:p>
            <a:pPr>
              <a:spcBef>
                <a:spcPts val="0"/>
              </a:spcBef>
            </a:pPr>
            <a:r>
              <a:rPr lang="es-AR" sz="3500" b="1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es-AR" sz="3500" b="1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s-AR" sz="3500" b="1" u="sng">
                <a:solidFill>
                  <a:srgbClr val="FFFFFF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/>
            </a:r>
            <a:br>
              <a:rPr lang="es-AR" sz="3500" b="1" u="sng">
                <a:solidFill>
                  <a:srgbClr val="FFFFFF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</a:br>
            <a:endParaRPr lang="es-AR" sz="3500" u="sng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85B2CF80-FDD7-F5E2-FD1B-105442EB021C}"/>
              </a:ext>
            </a:extLst>
          </p:cNvPr>
          <p:cNvSpPr txBox="1"/>
          <p:nvPr/>
        </p:nvSpPr>
        <p:spPr>
          <a:xfrm flipH="1" flipV="1">
            <a:off x="5124069" y="196156"/>
            <a:ext cx="113247" cy="125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8017EB26-8FCD-469E-E765-895C53FE5751}"/>
              </a:ext>
            </a:extLst>
          </p:cNvPr>
          <p:cNvSpPr/>
          <p:nvPr/>
        </p:nvSpPr>
        <p:spPr>
          <a:xfrm>
            <a:off x="3428" y="2651909"/>
            <a:ext cx="12188572" cy="784989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080C7EA5-C320-189B-C833-5F2E18F306BF}"/>
              </a:ext>
            </a:extLst>
          </p:cNvPr>
          <p:cNvSpPr/>
          <p:nvPr/>
        </p:nvSpPr>
        <p:spPr>
          <a:xfrm>
            <a:off x="-4" y="168651"/>
            <a:ext cx="12188572" cy="10283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E8312843-44C4-7CFB-5154-9846949772E4}"/>
              </a:ext>
            </a:extLst>
          </p:cNvPr>
          <p:cNvSpPr/>
          <p:nvPr/>
        </p:nvSpPr>
        <p:spPr>
          <a:xfrm>
            <a:off x="-5" y="883309"/>
            <a:ext cx="12188572" cy="91997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D29F1CC4-86FD-9196-5A10-DB50C83518ED}"/>
              </a:ext>
            </a:extLst>
          </p:cNvPr>
          <p:cNvSpPr/>
          <p:nvPr/>
        </p:nvSpPr>
        <p:spPr>
          <a:xfrm>
            <a:off x="-6" y="6757520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xmlns="" id="{5031B00A-72C7-E061-5C49-97F6F3A98E45}"/>
              </a:ext>
            </a:extLst>
          </p:cNvPr>
          <p:cNvSpPr/>
          <p:nvPr/>
        </p:nvSpPr>
        <p:spPr>
          <a:xfrm>
            <a:off x="-7" y="41524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4A6A4A42-0685-0DE7-F14A-B71BF3DFB72F}"/>
              </a:ext>
            </a:extLst>
          </p:cNvPr>
          <p:cNvSpPr/>
          <p:nvPr/>
        </p:nvSpPr>
        <p:spPr>
          <a:xfrm>
            <a:off x="-8" y="5594515"/>
            <a:ext cx="12188572" cy="91997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xmlns="" id="{641F37F8-556A-8C73-916B-4B9137752604}"/>
              </a:ext>
            </a:extLst>
          </p:cNvPr>
          <p:cNvSpPr/>
          <p:nvPr/>
        </p:nvSpPr>
        <p:spPr>
          <a:xfrm>
            <a:off x="1" y="3573124"/>
            <a:ext cx="12188572" cy="1957542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xmlns="" id="{47E3C131-85E6-5724-ABF5-63AEABC8D1ED}"/>
              </a:ext>
            </a:extLst>
          </p:cNvPr>
          <p:cNvSpPr/>
          <p:nvPr/>
        </p:nvSpPr>
        <p:spPr>
          <a:xfrm>
            <a:off x="185" y="439162"/>
            <a:ext cx="12188572" cy="388155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xmlns="" id="{9356D952-FAF3-8009-48A1-A7214DA3FF18}"/>
              </a:ext>
            </a:extLst>
          </p:cNvPr>
          <p:cNvSpPr/>
          <p:nvPr/>
        </p:nvSpPr>
        <p:spPr>
          <a:xfrm>
            <a:off x="1" y="349360"/>
            <a:ext cx="12188572" cy="52212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xmlns="" id="{FB68E744-2ACE-1537-A49C-080AE6E39759}"/>
              </a:ext>
            </a:extLst>
          </p:cNvPr>
          <p:cNvSpPr/>
          <p:nvPr/>
        </p:nvSpPr>
        <p:spPr>
          <a:xfrm>
            <a:off x="962589" y="2667000"/>
            <a:ext cx="10270249" cy="709153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3600" b="1" dirty="0">
                <a:effectLst/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MARCO NORMATIVO</a:t>
            </a:r>
            <a:endParaRPr lang="es-AR" sz="36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xmlns="" id="{F18D6CFC-E341-386C-1A80-5BCA3DA1BAD2}"/>
              </a:ext>
            </a:extLst>
          </p:cNvPr>
          <p:cNvSpPr/>
          <p:nvPr/>
        </p:nvSpPr>
        <p:spPr>
          <a:xfrm>
            <a:off x="1777627" y="4145721"/>
            <a:ext cx="9728574" cy="709153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ES" sz="2800" b="1" dirty="0"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PROGRAMA 82</a:t>
            </a:r>
            <a:endParaRPr lang="es-AR" sz="28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xmlns="" id="{2FBC5017-2206-1783-1FFA-C864CB502903}"/>
              </a:ext>
            </a:extLst>
          </p:cNvPr>
          <p:cNvSpPr/>
          <p:nvPr/>
        </p:nvSpPr>
        <p:spPr>
          <a:xfrm flipV="1">
            <a:off x="1714" y="6639242"/>
            <a:ext cx="12192000" cy="58240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xmlns="" id="{91C50552-EA27-4DD0-AFA0-46BEF62CC12E}"/>
              </a:ext>
            </a:extLst>
          </p:cNvPr>
          <p:cNvSpPr/>
          <p:nvPr/>
        </p:nvSpPr>
        <p:spPr>
          <a:xfrm>
            <a:off x="3428" y="5755099"/>
            <a:ext cx="12188572" cy="784989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94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22278" y="1524000"/>
            <a:ext cx="9450521" cy="4566374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endParaRPr lang="es-MX" dirty="0">
              <a:latin typeface="Encode Sans" panose="0200000000000000000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s-MX" sz="2600" dirty="0">
                <a:latin typeface="Encode Sans" panose="02000000000000000000" pitchFamily="2" charset="0"/>
                <a:cs typeface="Arial" panose="020B0604020202020204" pitchFamily="34" charset="0"/>
              </a:rPr>
              <a:t> Convenio Especifico de Cooperación y Financiación para la ejecución de la obra. </a:t>
            </a:r>
          </a:p>
          <a:p>
            <a:pPr>
              <a:buFont typeface="Wingdings" panose="05000000000000000000" pitchFamily="2" charset="2"/>
              <a:buChar char="q"/>
            </a:pPr>
            <a:endParaRPr lang="es-MX" sz="2600" dirty="0">
              <a:latin typeface="Encode Sans" panose="02000000000000000000" pitchFamily="2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s-MX" sz="2600" dirty="0">
                <a:latin typeface="Encode Sans" panose="02000000000000000000" pitchFamily="2" charset="0"/>
                <a:cs typeface="Arial" panose="020B0604020202020204" pitchFamily="34" charset="0"/>
              </a:rPr>
              <a:t> Anexo II del Convenio Especifico. Reglamento general para la rendición de cuentas de fondos presupuestarios transferidos a Provincias, Municipios y/u otros Entes.</a:t>
            </a:r>
          </a:p>
          <a:p>
            <a:pPr>
              <a:buFont typeface="Wingdings" panose="05000000000000000000" pitchFamily="2" charset="2"/>
              <a:buChar char="q"/>
            </a:pPr>
            <a:endParaRPr lang="es-MX" sz="2600" dirty="0">
              <a:latin typeface="Encode Sans" panose="02000000000000000000" pitchFamily="2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s-MX" sz="2600" dirty="0">
                <a:latin typeface="Encode Sans" panose="02000000000000000000" pitchFamily="2" charset="0"/>
                <a:cs typeface="Arial" panose="020B0604020202020204" pitchFamily="34" charset="0"/>
              </a:rPr>
              <a:t> Pliego único de Condiciones Particulares.</a:t>
            </a:r>
          </a:p>
          <a:p>
            <a:pPr>
              <a:buFont typeface="Wingdings" panose="05000000000000000000" pitchFamily="2" charset="2"/>
              <a:buChar char="q"/>
            </a:pPr>
            <a:endParaRPr lang="es-MX" sz="2600" dirty="0">
              <a:latin typeface="Encode Sans" panose="02000000000000000000" pitchFamily="2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s-MX" sz="2600" dirty="0">
                <a:latin typeface="Encode Sans" panose="02000000000000000000" pitchFamily="2" charset="0"/>
                <a:cs typeface="Arial" panose="020B0604020202020204" pitchFamily="34" charset="0"/>
              </a:rPr>
              <a:t> Pliego de Especificaciones Técnicas.</a:t>
            </a:r>
          </a:p>
          <a:p>
            <a:endParaRPr lang="es-MX" dirty="0">
              <a:highlight>
                <a:srgbClr val="FFFF00"/>
              </a:highlight>
              <a:latin typeface="Encode Sans" panose="0200000000000000000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6E01F8FB-0B0A-3750-2C3A-EBC85E7CA4EB}"/>
              </a:ext>
            </a:extLst>
          </p:cNvPr>
          <p:cNvSpPr/>
          <p:nvPr/>
        </p:nvSpPr>
        <p:spPr>
          <a:xfrm>
            <a:off x="-6" y="6757520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0F5C9C90-5F65-A7D1-9293-3328FC48BBC5}"/>
              </a:ext>
            </a:extLst>
          </p:cNvPr>
          <p:cNvSpPr/>
          <p:nvPr/>
        </p:nvSpPr>
        <p:spPr>
          <a:xfrm>
            <a:off x="-7" y="41524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EAAEB5EF-A4E6-955A-92FB-E62EFCA4E355}"/>
              </a:ext>
            </a:extLst>
          </p:cNvPr>
          <p:cNvSpPr/>
          <p:nvPr/>
        </p:nvSpPr>
        <p:spPr>
          <a:xfrm flipV="1">
            <a:off x="1714" y="6639242"/>
            <a:ext cx="12192000" cy="58240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E63C8F2B-5C93-031E-38F9-F31C664B38E7}"/>
              </a:ext>
            </a:extLst>
          </p:cNvPr>
          <p:cNvSpPr/>
          <p:nvPr/>
        </p:nvSpPr>
        <p:spPr>
          <a:xfrm>
            <a:off x="-4" y="168651"/>
            <a:ext cx="12188572" cy="10283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0931E9D3-5188-4BDF-B1B6-6B81311D0923}"/>
              </a:ext>
            </a:extLst>
          </p:cNvPr>
          <p:cNvSpPr/>
          <p:nvPr/>
        </p:nvSpPr>
        <p:spPr>
          <a:xfrm>
            <a:off x="3428" y="404546"/>
            <a:ext cx="12188572" cy="49319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NORMATIVA APLICABLE EN LA EJECUCION DEL PROGRAMA</a:t>
            </a:r>
            <a:endParaRPr lang="es-AR" sz="24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016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ubTitle" idx="4"/>
          </p:nvPr>
        </p:nvSpPr>
        <p:spPr>
          <a:xfrm>
            <a:off x="2888741" y="4420824"/>
            <a:ext cx="9150567" cy="1122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495" marR="5080" indent="-7620">
              <a:lnSpc>
                <a:spcPct val="115199"/>
              </a:lnSpc>
              <a:spcBef>
                <a:spcPts val="100"/>
              </a:spcBef>
            </a:pPr>
            <a:r>
              <a:rPr lang="es-ES" sz="3300" spc="-340" dirty="0">
                <a:solidFill>
                  <a:srgbClr val="585858"/>
                </a:solidFill>
              </a:rPr>
              <a:t>SECRETARIA</a:t>
            </a:r>
            <a:r>
              <a:rPr sz="3300" spc="-229" dirty="0">
                <a:solidFill>
                  <a:srgbClr val="585858"/>
                </a:solidFill>
              </a:rPr>
              <a:t> </a:t>
            </a:r>
            <a:r>
              <a:rPr sz="3300" spc="-225" dirty="0">
                <a:solidFill>
                  <a:srgbClr val="585858"/>
                </a:solidFill>
              </a:rPr>
              <a:t>DE</a:t>
            </a:r>
            <a:r>
              <a:rPr sz="3300" spc="-229" dirty="0">
                <a:solidFill>
                  <a:srgbClr val="585858"/>
                </a:solidFill>
              </a:rPr>
              <a:t> </a:t>
            </a:r>
            <a:r>
              <a:rPr sz="3300" spc="-170" dirty="0">
                <a:solidFill>
                  <a:srgbClr val="585858"/>
                </a:solidFill>
              </a:rPr>
              <a:t>OBRAS</a:t>
            </a:r>
            <a:r>
              <a:rPr sz="3300" spc="-245" dirty="0">
                <a:solidFill>
                  <a:srgbClr val="585858"/>
                </a:solidFill>
              </a:rPr>
              <a:t> </a:t>
            </a:r>
            <a:r>
              <a:rPr sz="3300" spc="-195" dirty="0">
                <a:solidFill>
                  <a:srgbClr val="585858"/>
                </a:solidFill>
              </a:rPr>
              <a:t>PUBLICAS </a:t>
            </a:r>
            <a:r>
              <a:rPr sz="3300" spc="-165" dirty="0">
                <a:solidFill>
                  <a:srgbClr val="585858"/>
                </a:solidFill>
              </a:rPr>
              <a:t>UNIDAD</a:t>
            </a:r>
            <a:r>
              <a:rPr sz="3300" spc="-235" dirty="0">
                <a:solidFill>
                  <a:srgbClr val="585858"/>
                </a:solidFill>
              </a:rPr>
              <a:t> </a:t>
            </a:r>
            <a:r>
              <a:rPr sz="3300" spc="-220" dirty="0">
                <a:solidFill>
                  <a:srgbClr val="585858"/>
                </a:solidFill>
              </a:rPr>
              <a:t>DE</a:t>
            </a:r>
            <a:r>
              <a:rPr sz="3300" spc="-235" dirty="0">
                <a:solidFill>
                  <a:srgbClr val="585858"/>
                </a:solidFill>
              </a:rPr>
              <a:t> </a:t>
            </a:r>
            <a:r>
              <a:rPr sz="3300" spc="-215" dirty="0">
                <a:solidFill>
                  <a:srgbClr val="585858"/>
                </a:solidFill>
              </a:rPr>
              <a:t>AUDITORIA</a:t>
            </a:r>
            <a:r>
              <a:rPr sz="3300" spc="-229" dirty="0">
                <a:solidFill>
                  <a:srgbClr val="585858"/>
                </a:solidFill>
              </a:rPr>
              <a:t> </a:t>
            </a:r>
            <a:r>
              <a:rPr sz="3300" spc="-270" dirty="0">
                <a:solidFill>
                  <a:srgbClr val="585858"/>
                </a:solidFill>
              </a:rPr>
              <a:t>INTERNA</a:t>
            </a:r>
            <a:endParaRPr sz="33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BCD79176-7D08-368B-717A-9618D3CC2794}"/>
              </a:ext>
            </a:extLst>
          </p:cNvPr>
          <p:cNvSpPr/>
          <p:nvPr/>
        </p:nvSpPr>
        <p:spPr>
          <a:xfrm>
            <a:off x="-3430" y="1102901"/>
            <a:ext cx="12195430" cy="1437615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1 Título">
            <a:extLst>
              <a:ext uri="{FF2B5EF4-FFF2-40B4-BE49-F238E27FC236}">
                <a16:creationId xmlns:a16="http://schemas.microsoft.com/office/drawing/2014/main" xmlns="" id="{A6B433D4-929F-7F36-DE99-923CF389B1D8}"/>
              </a:ext>
            </a:extLst>
          </p:cNvPr>
          <p:cNvSpPr txBox="1">
            <a:spLocks/>
          </p:cNvSpPr>
          <p:nvPr/>
        </p:nvSpPr>
        <p:spPr>
          <a:xfrm>
            <a:off x="495030" y="2767106"/>
            <a:ext cx="2880017" cy="3071906"/>
          </a:xfrm>
          <a:prstGeom prst="rect">
            <a:avLst/>
          </a:prstGeom>
        </p:spPr>
        <p:txBody>
          <a:bodyPr vert="horz" wrap="square" lIns="0" tIns="0" rIns="0" bIns="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i="0" kern="1200">
                <a:solidFill>
                  <a:srgbClr val="252525"/>
                </a:solidFill>
                <a:latin typeface="Verdana"/>
                <a:ea typeface="+mj-ea"/>
                <a:cs typeface="Verdana"/>
              </a:defRPr>
            </a:lvl1pPr>
          </a:lstStyle>
          <a:p>
            <a:pPr>
              <a:spcBef>
                <a:spcPts val="0"/>
              </a:spcBef>
            </a:pPr>
            <a:r>
              <a:rPr lang="es-AR" sz="3500" b="1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es-AR" sz="3500" b="1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s-AR" sz="3500" b="1" u="sng">
                <a:solidFill>
                  <a:srgbClr val="FFFFFF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/>
            </a:r>
            <a:br>
              <a:rPr lang="es-AR" sz="3500" b="1" u="sng">
                <a:solidFill>
                  <a:srgbClr val="FFFFFF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</a:br>
            <a:endParaRPr lang="es-AR" sz="3500" u="sng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85B2CF80-FDD7-F5E2-FD1B-105442EB021C}"/>
              </a:ext>
            </a:extLst>
          </p:cNvPr>
          <p:cNvSpPr txBox="1"/>
          <p:nvPr/>
        </p:nvSpPr>
        <p:spPr>
          <a:xfrm flipH="1" flipV="1">
            <a:off x="5124069" y="196156"/>
            <a:ext cx="113247" cy="125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8017EB26-8FCD-469E-E765-895C53FE5751}"/>
              </a:ext>
            </a:extLst>
          </p:cNvPr>
          <p:cNvSpPr/>
          <p:nvPr/>
        </p:nvSpPr>
        <p:spPr>
          <a:xfrm>
            <a:off x="3428" y="2651909"/>
            <a:ext cx="12188572" cy="784989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080C7EA5-C320-189B-C833-5F2E18F306BF}"/>
              </a:ext>
            </a:extLst>
          </p:cNvPr>
          <p:cNvSpPr/>
          <p:nvPr/>
        </p:nvSpPr>
        <p:spPr>
          <a:xfrm>
            <a:off x="-4" y="168651"/>
            <a:ext cx="12188572" cy="10283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E8312843-44C4-7CFB-5154-9846949772E4}"/>
              </a:ext>
            </a:extLst>
          </p:cNvPr>
          <p:cNvSpPr/>
          <p:nvPr/>
        </p:nvSpPr>
        <p:spPr>
          <a:xfrm>
            <a:off x="-5" y="883309"/>
            <a:ext cx="12188572" cy="91997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D29F1CC4-86FD-9196-5A10-DB50C83518ED}"/>
              </a:ext>
            </a:extLst>
          </p:cNvPr>
          <p:cNvSpPr/>
          <p:nvPr/>
        </p:nvSpPr>
        <p:spPr>
          <a:xfrm>
            <a:off x="-6" y="6757520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xmlns="" id="{5031B00A-72C7-E061-5C49-97F6F3A98E45}"/>
              </a:ext>
            </a:extLst>
          </p:cNvPr>
          <p:cNvSpPr/>
          <p:nvPr/>
        </p:nvSpPr>
        <p:spPr>
          <a:xfrm>
            <a:off x="-7" y="41524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xmlns="" id="{4A6A4A42-0685-0DE7-F14A-B71BF3DFB72F}"/>
              </a:ext>
            </a:extLst>
          </p:cNvPr>
          <p:cNvSpPr/>
          <p:nvPr/>
        </p:nvSpPr>
        <p:spPr>
          <a:xfrm>
            <a:off x="-8" y="5594515"/>
            <a:ext cx="12188572" cy="91997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xmlns="" id="{641F37F8-556A-8C73-916B-4B9137752604}"/>
              </a:ext>
            </a:extLst>
          </p:cNvPr>
          <p:cNvSpPr/>
          <p:nvPr/>
        </p:nvSpPr>
        <p:spPr>
          <a:xfrm>
            <a:off x="1" y="3573124"/>
            <a:ext cx="12188572" cy="1957542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xmlns="" id="{47E3C131-85E6-5724-ABF5-63AEABC8D1ED}"/>
              </a:ext>
            </a:extLst>
          </p:cNvPr>
          <p:cNvSpPr/>
          <p:nvPr/>
        </p:nvSpPr>
        <p:spPr>
          <a:xfrm>
            <a:off x="185" y="439162"/>
            <a:ext cx="12188572" cy="388155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xmlns="" id="{9356D952-FAF3-8009-48A1-A7214DA3FF18}"/>
              </a:ext>
            </a:extLst>
          </p:cNvPr>
          <p:cNvSpPr/>
          <p:nvPr/>
        </p:nvSpPr>
        <p:spPr>
          <a:xfrm>
            <a:off x="1" y="349360"/>
            <a:ext cx="12188572" cy="52212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xmlns="" id="{FB68E744-2ACE-1537-A49C-080AE6E39759}"/>
              </a:ext>
            </a:extLst>
          </p:cNvPr>
          <p:cNvSpPr/>
          <p:nvPr/>
        </p:nvSpPr>
        <p:spPr>
          <a:xfrm>
            <a:off x="962589" y="2667000"/>
            <a:ext cx="10270249" cy="709153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3600" b="1" dirty="0">
                <a:effectLst/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PUNTOS DE CONTROL Y EXPEDIENTE</a:t>
            </a:r>
            <a:endParaRPr lang="es-AR" sz="36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xmlns="" id="{F18D6CFC-E341-386C-1A80-5BCA3DA1BAD2}"/>
              </a:ext>
            </a:extLst>
          </p:cNvPr>
          <p:cNvSpPr/>
          <p:nvPr/>
        </p:nvSpPr>
        <p:spPr>
          <a:xfrm>
            <a:off x="1777627" y="4145721"/>
            <a:ext cx="9728574" cy="709153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ES" sz="2800" b="1" dirty="0"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PROGRAMA 82</a:t>
            </a:r>
            <a:endParaRPr lang="es-AR" sz="28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xmlns="" id="{2FBC5017-2206-1783-1FFA-C864CB502903}"/>
              </a:ext>
            </a:extLst>
          </p:cNvPr>
          <p:cNvSpPr/>
          <p:nvPr/>
        </p:nvSpPr>
        <p:spPr>
          <a:xfrm flipV="1">
            <a:off x="1714" y="6639242"/>
            <a:ext cx="12192000" cy="58240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xmlns="" id="{91C50552-EA27-4DD0-AFA0-46BEF62CC12E}"/>
              </a:ext>
            </a:extLst>
          </p:cNvPr>
          <p:cNvSpPr/>
          <p:nvPr/>
        </p:nvSpPr>
        <p:spPr>
          <a:xfrm>
            <a:off x="3428" y="5755099"/>
            <a:ext cx="12188572" cy="784989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379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182698"/>
            <a:ext cx="9450521" cy="51779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Cumplimiento de Convenios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Proyecto Ejecutivo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Plazos de Inicio de Obra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Plazo de Finalización de Obra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Mediciones de Obras (conforme al plan de trabajo)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Avances Físico y Financiero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Ampliaciones de Plazo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Planes de Obra y/o Modificaciones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Recepción Provisoria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Recepción Definitiva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2400" dirty="0">
                <a:latin typeface="Encode Sans" panose="02000000000000000000"/>
              </a:rPr>
              <a:t> Rendiciones de cuentas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6E01F8FB-0B0A-3750-2C3A-EBC85E7CA4EB}"/>
              </a:ext>
            </a:extLst>
          </p:cNvPr>
          <p:cNvSpPr/>
          <p:nvPr/>
        </p:nvSpPr>
        <p:spPr>
          <a:xfrm>
            <a:off x="-6" y="6757520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0F5C9C90-5F65-A7D1-9293-3328FC48BBC5}"/>
              </a:ext>
            </a:extLst>
          </p:cNvPr>
          <p:cNvSpPr/>
          <p:nvPr/>
        </p:nvSpPr>
        <p:spPr>
          <a:xfrm>
            <a:off x="-7" y="41524"/>
            <a:ext cx="12188572" cy="91997"/>
          </a:xfrm>
          <a:prstGeom prst="rect">
            <a:avLst/>
          </a:prstGeom>
          <a:solidFill>
            <a:srgbClr val="FDC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EAAEB5EF-A4E6-955A-92FB-E62EFCA4E355}"/>
              </a:ext>
            </a:extLst>
          </p:cNvPr>
          <p:cNvSpPr/>
          <p:nvPr/>
        </p:nvSpPr>
        <p:spPr>
          <a:xfrm flipV="1">
            <a:off x="1714" y="6639242"/>
            <a:ext cx="12192000" cy="58240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E63C8F2B-5C93-031E-38F9-F31C664B38E7}"/>
              </a:ext>
            </a:extLst>
          </p:cNvPr>
          <p:cNvSpPr/>
          <p:nvPr/>
        </p:nvSpPr>
        <p:spPr>
          <a:xfrm>
            <a:off x="-4" y="168651"/>
            <a:ext cx="12188572" cy="10283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AR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0931E9D3-5188-4BDF-B1B6-6B81311D0923}"/>
              </a:ext>
            </a:extLst>
          </p:cNvPr>
          <p:cNvSpPr/>
          <p:nvPr/>
        </p:nvSpPr>
        <p:spPr>
          <a:xfrm>
            <a:off x="185" y="439162"/>
            <a:ext cx="12188572" cy="493198"/>
          </a:xfrm>
          <a:prstGeom prst="rect">
            <a:avLst/>
          </a:prstGeom>
          <a:solidFill>
            <a:srgbClr val="1D2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latin typeface="Encode Sans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PUNTOS DE CONTROL </a:t>
            </a:r>
            <a:endParaRPr lang="es-AR" sz="2400" b="1" dirty="0">
              <a:effectLst/>
              <a:latin typeface="Encode Sans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160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</TotalTime>
  <Words>1117</Words>
  <Application>Microsoft Office PowerPoint</Application>
  <PresentationFormat>Personalizado</PresentationFormat>
  <Paragraphs>182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 FEDERAL DE CONTROL PÚBLICO JORNADAS TÉCNICAS</dc:title>
  <dc:creator>Patri</dc:creator>
  <cp:lastModifiedBy>Jorge Laprovitta</cp:lastModifiedBy>
  <cp:revision>66</cp:revision>
  <dcterms:created xsi:type="dcterms:W3CDTF">2025-10-17T15:15:19Z</dcterms:created>
  <dcterms:modified xsi:type="dcterms:W3CDTF">2025-12-05T15:40:59Z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2023-11-23T00:00:00Z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2025-10-17T00:00:00Z</vt:filetime>
  </property>
  <property fmtid="{D5CDD505-2E9C-101B-9397-08002B2CF9AE}" pid="5" name="Producer">
    <vt:lpwstr>Microsoft® PowerPoint® 2019</vt:lpwstr>
  </property>
</Properties>
</file>