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3" r:id="rId6"/>
    <p:sldId id="264" r:id="rId7"/>
    <p:sldId id="265" r:id="rId8"/>
    <p:sldId id="267" r:id="rId9"/>
    <p:sldId id="268" r:id="rId10"/>
    <p:sldId id="270" r:id="rId11"/>
    <p:sldId id="272" r:id="rId12"/>
    <p:sldId id="273" r:id="rId13"/>
    <p:sldId id="275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A1D"/>
    <a:srgbClr val="242C50"/>
    <a:srgbClr val="F3B539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7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549B8-2241-7ED3-A0C1-F3AEFE565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68C8F6-105A-E1B9-22C9-09D8AB6D4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C4EBA8-E924-3CB8-59C2-81475F21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1438A2-3809-3695-36E4-5FC7DD8E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A09D0B-99A4-8E1C-08C8-7F8F11A88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2FAD7D-B6CA-7667-5F86-C1A04D8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6CB827-35AB-E9AF-8F0B-5812C6599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2A2A65-E2FD-0B92-D3CE-2914E6259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AEB5AE-66D0-607B-B1C7-E4199852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42575A-A731-F0EA-A976-E5F5D0447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9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80DB86E-65C0-8C25-A26F-82F13311C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695555-576A-13B9-E80E-A75C6AF0D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021AD1-6731-4CD3-61D1-EA6C680EE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9F817-5604-D744-17A7-A7ED6C8B6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ECF265-0447-E5EC-8871-2F68347DB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3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4EB1E-4C24-31E1-0082-C838A3F0F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435FBC-C412-44F9-43D8-45906C5DE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C0A412-AAAC-1ECC-EA63-1A34D7AE3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03A593-8535-F03A-5DC8-1F7E0894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B22A33-56CB-9ADC-35DD-9986A990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6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7DCB1-DA87-BF25-ECC1-D2F05D02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BEB971-8FEB-A4F3-72D9-8D0ABF449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BC7061-4DF6-F1EB-9ED7-B179A8C7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211C5-39BD-3D4A-2940-78F59448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D7AC13-EAD5-4B74-057A-616C1E00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5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43207-55DC-74A7-7A48-FFFCCEE4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5A9F20-014A-52FD-0816-D9FA9AA6E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B31C80-5F75-613D-A083-1F688D50E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396996-DC8C-E98A-5EEB-2BAE83954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5D338B-43AF-6F42-DE05-BF80279F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C02A46-72C9-5378-0B32-4F49BD2D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0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5A4FA-B7A6-98E2-8229-08E348AF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2407F6-9C4E-EDA4-15CD-F16BCDB1A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BE52F0-3862-DFED-862E-A40D05171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5E7105-682C-9224-6E98-5BC37451C7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53E2822-3B02-A075-D0C6-234189B3C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773764A-EE80-FF98-D48B-A90249460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E2E6F6E-F6E6-1163-D360-CC70A489C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91A51E-8DD4-49DA-FA0D-1DE5D317E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8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AD1FC-B3F7-31EC-E59A-7B108DEF6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0007B2E-3F00-9AAF-8A3A-D38392AC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DFD5F9A-0AA4-40BB-958F-D2CD6BA7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E96EC6-1C00-A48E-EBF1-C2E48E0E0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4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EE2A23-8620-A86D-F2C0-D148AB920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D02F5E6-B099-AA98-D90A-4140C05B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871E2D-51BB-D285-B1FF-DB46DBEDE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9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E0E40-8C13-9718-09F8-96C1D2170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5C038B-C5B6-B80D-3669-E1A595228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13E2EB-F0F6-4866-02A0-57BDC7B42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33ECA1-A6E4-683F-9C0A-F38DD59C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59CBBC-8B38-23F7-F36E-18C10BA38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50C295-D45E-A33F-1230-EC8231685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9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3B5E45-2A7C-355E-D675-ECBE7F0A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0BC08-0A71-2A0F-BB1E-FF795ACF19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85C47B-9446-FFE2-9F86-C17ACC5F5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44E483-EA3B-64DF-F844-4E5FC7A46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F448F9-578A-4C54-97BF-7DCD5380F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38919B-C8B0-6245-9AE3-4A723D25D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84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24C949D-EEA7-67B4-C219-59704296D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CEDDDC-8D94-802D-92F3-FFFAC7624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111C0F-CEE5-C50E-4F91-EC5684DB2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0D6C4-9639-4D8F-B48D-84CC5785E38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66A5A2-9D33-BA2D-D07A-A6304B38F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485778-C6B6-8D91-C7C7-41EB5349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02EA6-8858-4DA8-9C51-EBCC00CD64E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7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058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A906760-2E6B-4FF6-99FA-9570626FE35F}"/>
              </a:ext>
            </a:extLst>
          </p:cNvPr>
          <p:cNvSpPr txBox="1"/>
          <p:nvPr/>
        </p:nvSpPr>
        <p:spPr>
          <a:xfrm>
            <a:off x="544930" y="100679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E1EEDF-4B57-484D-A6D7-25DAE7132756}"/>
              </a:ext>
            </a:extLst>
          </p:cNvPr>
          <p:cNvSpPr txBox="1"/>
          <p:nvPr/>
        </p:nvSpPr>
        <p:spPr>
          <a:xfrm>
            <a:off x="860612" y="829993"/>
            <a:ext cx="10786457" cy="131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AR" sz="1700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AR" sz="1700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AR" sz="1700" dirty="0"/>
          </a:p>
          <a:p>
            <a:pPr marL="285750" indent="-285750">
              <a:spcBef>
                <a:spcPct val="20000"/>
              </a:spcBef>
              <a:buClr>
                <a:srgbClr val="0BD0D9"/>
              </a:buClr>
              <a:buSzPct val="95000"/>
              <a:buFontTx/>
              <a:buChar char="-"/>
            </a:pPr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B88FE03-E7F0-4E14-9ED0-5248D3343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380" y="1313504"/>
            <a:ext cx="9022401" cy="500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203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9F5632-5437-4981-8D2F-F5A921B2CDFA}"/>
              </a:ext>
            </a:extLst>
          </p:cNvPr>
          <p:cNvSpPr txBox="1"/>
          <p:nvPr/>
        </p:nvSpPr>
        <p:spPr>
          <a:xfrm>
            <a:off x="544928" y="509876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DFE134-EE58-4735-871F-F2147BB48A35}"/>
              </a:ext>
            </a:extLst>
          </p:cNvPr>
          <p:cNvSpPr txBox="1"/>
          <p:nvPr/>
        </p:nvSpPr>
        <p:spPr>
          <a:xfrm>
            <a:off x="615362" y="1279036"/>
            <a:ext cx="1096126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000" b="1" u="sng" dirty="0">
                <a:solidFill>
                  <a:srgbClr val="002060"/>
                </a:solidFill>
                <a:cs typeface="Arial" panose="020B0604020202020204" pitchFamily="34" charset="0"/>
              </a:rPr>
              <a:t>Metodología</a:t>
            </a:r>
            <a:r>
              <a:rPr lang="es-ES" sz="2000" b="1" dirty="0">
                <a:solidFill>
                  <a:srgbClr val="002060"/>
                </a:solidFill>
                <a:cs typeface="Arial" panose="020B0604020202020204" pitchFamily="34" charset="0"/>
              </a:rPr>
              <a:t>: </a:t>
            </a:r>
          </a:p>
          <a:p>
            <a:pPr lvl="0" algn="just">
              <a:spcBef>
                <a:spcPct val="20000"/>
              </a:spcBef>
              <a:buClr>
                <a:srgbClr val="0074A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lvl="0" algn="just">
              <a:spcBef>
                <a:spcPct val="20000"/>
              </a:spcBef>
              <a:buClr>
                <a:srgbClr val="0074A9"/>
              </a:buClr>
              <a:buSzPct val="95000"/>
            </a:pPr>
            <a:r>
              <a:rPr lang="es-ES" dirty="0">
                <a:cs typeface="Arial" panose="020B0604020202020204" pitchFamily="34" charset="0"/>
              </a:rPr>
              <a:t>Los Órganos de Control Provinciales deberán aplicar los siguientes procedimientos de auditoría, los cuales estarán centrados en los siguientes: </a:t>
            </a:r>
          </a:p>
          <a:p>
            <a:pPr marL="342900" lvl="0" indent="-342900" algn="just">
              <a:spcBef>
                <a:spcPct val="20000"/>
              </a:spcBef>
              <a:buClr>
                <a:srgbClr val="0074A9"/>
              </a:buClr>
              <a:buSzPct val="95000"/>
              <a:buFont typeface="Wingdings" panose="05000000000000000000" pitchFamily="2" charset="2"/>
              <a:buChar char="§"/>
            </a:pPr>
            <a:r>
              <a:rPr lang="es-ES" dirty="0">
                <a:cs typeface="Arial" panose="020B0604020202020204" pitchFamily="34" charset="0"/>
              </a:rPr>
              <a:t>Visita in situ a las UGP para corroborar la metodología y documentación de respaldo en las solicitudes de compra de medicamentos PACBI. </a:t>
            </a:r>
          </a:p>
          <a:p>
            <a:pPr marL="342900" lvl="0" indent="-342900" algn="just">
              <a:spcBef>
                <a:spcPct val="20000"/>
              </a:spcBef>
              <a:buClr>
                <a:srgbClr val="0074A9"/>
              </a:buClr>
              <a:buSzPct val="95000"/>
              <a:buFont typeface="Wingdings" panose="05000000000000000000" pitchFamily="2" charset="2"/>
              <a:buChar char="§"/>
            </a:pPr>
            <a:r>
              <a:rPr lang="es-ES" dirty="0">
                <a:cs typeface="Arial" panose="020B0604020202020204" pitchFamily="34" charset="0"/>
              </a:rPr>
              <a:t>Se hará foco en la obtención de evidencia fotográfica, y en la inspección ocular para evaluar si se  cumplió con la finalidad para la cual fue aprobada la adquisición del medicamento. </a:t>
            </a:r>
          </a:p>
          <a:p>
            <a:pPr marL="342900" lvl="0" indent="-342900" algn="just">
              <a:spcBef>
                <a:spcPct val="20000"/>
              </a:spcBef>
              <a:buClr>
                <a:srgbClr val="0074A9"/>
              </a:buClr>
              <a:buSzPct val="95000"/>
              <a:buFont typeface="Wingdings" panose="05000000000000000000" pitchFamily="2" charset="2"/>
              <a:buChar char="§"/>
            </a:pPr>
            <a:r>
              <a:rPr lang="es-ES" dirty="0">
                <a:cs typeface="Arial" panose="020B0604020202020204" pitchFamily="34" charset="0"/>
              </a:rPr>
              <a:t>Constatación mediante entrevista/contacto telefónico con las personas beneficiarias, para verificar si recibieron efectivamente la medicación.</a:t>
            </a:r>
          </a:p>
          <a:p>
            <a:endParaRPr lang="es-ES_tradnl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2459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9F5632-5437-4981-8D2F-F5A921B2CDFA}"/>
              </a:ext>
            </a:extLst>
          </p:cNvPr>
          <p:cNvSpPr txBox="1"/>
          <p:nvPr/>
        </p:nvSpPr>
        <p:spPr>
          <a:xfrm>
            <a:off x="544928" y="509876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DFE134-EE58-4735-871F-F2147BB48A35}"/>
              </a:ext>
            </a:extLst>
          </p:cNvPr>
          <p:cNvSpPr txBox="1"/>
          <p:nvPr/>
        </p:nvSpPr>
        <p:spPr>
          <a:xfrm>
            <a:off x="615362" y="1207099"/>
            <a:ext cx="10961269" cy="195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000" b="1" u="sng" dirty="0">
                <a:solidFill>
                  <a:srgbClr val="002060"/>
                </a:solidFill>
                <a:cs typeface="Arial" panose="020B0604020202020204" pitchFamily="34" charset="0"/>
              </a:rPr>
              <a:t>Muestra a auditar</a:t>
            </a:r>
            <a:r>
              <a:rPr lang="es-ES" sz="2000" b="1" dirty="0">
                <a:solidFill>
                  <a:srgbClr val="002060"/>
                </a:solidFill>
                <a:cs typeface="Arial" panose="020B0604020202020204" pitchFamily="34" charset="0"/>
              </a:rPr>
              <a:t>: </a:t>
            </a:r>
          </a:p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marL="285750" lvl="0" indent="-285750" algn="just">
              <a:spcBef>
                <a:spcPct val="20000"/>
              </a:spcBef>
              <a:buClr>
                <a:srgbClr val="0BD0D9"/>
              </a:buClr>
              <a:buSzPct val="95000"/>
              <a:buFont typeface="Wingdings" panose="05000000000000000000" pitchFamily="2" charset="2"/>
              <a:buChar char="§"/>
            </a:pPr>
            <a:r>
              <a:rPr lang="es-ES" dirty="0">
                <a:cs typeface="Arial" panose="020B0604020202020204" pitchFamily="34" charset="0"/>
              </a:rPr>
              <a:t>Esta UAI remitirá un listado con la cantidad de “ticket” a auditar por cada Órgano de Control Provincial.</a:t>
            </a:r>
          </a:p>
          <a:p>
            <a:pPr marL="285750" lvl="0" indent="-285750" algn="just">
              <a:spcBef>
                <a:spcPct val="20000"/>
              </a:spcBef>
              <a:buClr>
                <a:srgbClr val="0BD0D9"/>
              </a:buClr>
              <a:buSzPct val="95000"/>
              <a:buFont typeface="Wingdings" panose="05000000000000000000" pitchFamily="2" charset="2"/>
              <a:buChar char="§"/>
            </a:pPr>
            <a:r>
              <a:rPr lang="es-ES" dirty="0">
                <a:cs typeface="Arial" panose="020B0604020202020204" pitchFamily="34" charset="0"/>
              </a:rPr>
              <a:t>Se remitirá un </a:t>
            </a:r>
            <a:r>
              <a:rPr lang="es-ES" dirty="0" err="1">
                <a:cs typeface="Arial" panose="020B0604020202020204" pitchFamily="34" charset="0"/>
              </a:rPr>
              <a:t>Check</a:t>
            </a:r>
            <a:r>
              <a:rPr lang="es-ES" dirty="0">
                <a:cs typeface="Arial" panose="020B0604020202020204" pitchFamily="34" charset="0"/>
              </a:rPr>
              <a:t> </a:t>
            </a:r>
            <a:r>
              <a:rPr lang="es-ES" dirty="0" err="1">
                <a:cs typeface="Arial" panose="020B0604020202020204" pitchFamily="34" charset="0"/>
              </a:rPr>
              <a:t>List</a:t>
            </a:r>
            <a:r>
              <a:rPr lang="es-ES" dirty="0">
                <a:cs typeface="Arial" panose="020B0604020202020204" pitchFamily="34" charset="0"/>
              </a:rPr>
              <a:t>, a fin de realizar los controles pertinentes en las UGP.</a:t>
            </a:r>
          </a:p>
          <a:p>
            <a:pPr marL="285750" indent="-285750">
              <a:buFontTx/>
              <a:buChar char="-"/>
            </a:pPr>
            <a:endParaRPr lang="es-ES_tradnl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59565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9F5632-5437-4981-8D2F-F5A921B2CDFA}"/>
              </a:ext>
            </a:extLst>
          </p:cNvPr>
          <p:cNvSpPr txBox="1"/>
          <p:nvPr/>
        </p:nvSpPr>
        <p:spPr>
          <a:xfrm>
            <a:off x="544930" y="285287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5103494-0914-4E30-A46B-169C333DCD56}"/>
              </a:ext>
            </a:extLst>
          </p:cNvPr>
          <p:cNvSpPr txBox="1"/>
          <p:nvPr/>
        </p:nvSpPr>
        <p:spPr>
          <a:xfrm>
            <a:off x="644404" y="1124898"/>
            <a:ext cx="11002665" cy="283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sz="2000" b="1" u="sng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>
              <a:cs typeface="Arial" panose="020B0604020202020204" pitchFamily="34" charset="0"/>
            </a:endParaRPr>
          </a:p>
          <a:p>
            <a:pPr lvl="0" algn="ctr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4200" b="1" dirty="0">
                <a:cs typeface="Arial" panose="020B0604020202020204" pitchFamily="34" charset="0"/>
              </a:rPr>
              <a:t>MUCHAS GRACIAS!!!</a:t>
            </a:r>
          </a:p>
        </p:txBody>
      </p:sp>
    </p:spTree>
    <p:extLst>
      <p:ext uri="{BB962C8B-B14F-4D97-AF65-F5344CB8AC3E}">
        <p14:creationId xmlns:p14="http://schemas.microsoft.com/office/powerpoint/2010/main" val="936650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19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AE5E827-A94E-E3F0-C561-28194EBC4B9A}"/>
              </a:ext>
            </a:extLst>
          </p:cNvPr>
          <p:cNvSpPr txBox="1"/>
          <p:nvPr/>
        </p:nvSpPr>
        <p:spPr>
          <a:xfrm>
            <a:off x="887067" y="829917"/>
            <a:ext cx="104178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2AA1D"/>
                </a:solidFill>
                <a:latin typeface="Montserrat Bold" pitchFamily="2" charset="0"/>
                <a:ea typeface="Calibri" panose="020F0502020204030204" pitchFamily="34" charset="0"/>
                <a:cs typeface="Calibri" panose="020F0502020204030204" pitchFamily="34" charset="0"/>
              </a:rPr>
              <a:t>RED FEDERAL DE CONTROL PÚBLICO 2026</a:t>
            </a:r>
            <a:endParaRPr lang="en-US" sz="6000" b="0" i="0" u="none" strike="noStrike" baseline="0" dirty="0">
              <a:solidFill>
                <a:srgbClr val="F2AA1D"/>
              </a:solidFill>
              <a:latin typeface="Montserrat Bold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FA4AD40-BE01-575F-14AD-9D3C0A17E7D3}"/>
              </a:ext>
            </a:extLst>
          </p:cNvPr>
          <p:cNvSpPr txBox="1"/>
          <p:nvPr/>
        </p:nvSpPr>
        <p:spPr>
          <a:xfrm>
            <a:off x="887067" y="3210631"/>
            <a:ext cx="107955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3600" dirty="0">
                <a:solidFill>
                  <a:srgbClr val="999999"/>
                </a:solidFill>
                <a:latin typeface="Montserrat Bold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Prestaciones Alto Costo y Baja Incidencia (PACBI) para Medicamentos de la Dirección Nacional de Acceso a los Servicios de Salud (DNASS)</a:t>
            </a:r>
            <a:endParaRPr lang="en-US" sz="3600" dirty="0">
              <a:solidFill>
                <a:srgbClr val="999999"/>
              </a:solidFill>
              <a:latin typeface="Montserrat Bold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81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AAD6B84-9623-AE31-095C-06BEF9A42820}"/>
              </a:ext>
            </a:extLst>
          </p:cNvPr>
          <p:cNvSpPr txBox="1"/>
          <p:nvPr/>
        </p:nvSpPr>
        <p:spPr>
          <a:xfrm>
            <a:off x="628649" y="203005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0F47E5-5139-41B2-9EBD-DCC42AEE4CCA}"/>
              </a:ext>
            </a:extLst>
          </p:cNvPr>
          <p:cNvSpPr txBox="1"/>
          <p:nvPr/>
        </p:nvSpPr>
        <p:spPr>
          <a:xfrm>
            <a:off x="467285" y="1674674"/>
            <a:ext cx="111021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es-ES_tradnl" sz="2600" dirty="0"/>
              <a:t>El </a:t>
            </a:r>
            <a:r>
              <a:rPr lang="es-ES" sz="2600" dirty="0"/>
              <a:t>Programa Federal Incluir Salud fue creado con la finalidad de garantizar niveles de calidad adecuados para la atención médica de los titulares de Pensiones No Contributivas, determinando las responsabilidades y alcance de las obligaciones de las provincias y estableciendo pautas relativas a la asistencia, accesibilidad, utilización, calidad de la asistencia médica y transferencia de fondos a las jurisdicciones, necesarias para asistirlas financieramente.</a:t>
            </a:r>
          </a:p>
          <a:p>
            <a:pPr algn="just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3413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3531C3F-F81D-4AED-90C3-0F4307E7BC64}"/>
              </a:ext>
            </a:extLst>
          </p:cNvPr>
          <p:cNvSpPr txBox="1"/>
          <p:nvPr/>
        </p:nvSpPr>
        <p:spPr>
          <a:xfrm>
            <a:off x="628649" y="505123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D698CCE-6E6C-4262-AFCD-0B9FEACB7281}"/>
              </a:ext>
            </a:extLst>
          </p:cNvPr>
          <p:cNvSpPr txBox="1"/>
          <p:nvPr/>
        </p:nvSpPr>
        <p:spPr>
          <a:xfrm>
            <a:off x="628649" y="1177458"/>
            <a:ext cx="1110213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u="sng" dirty="0"/>
              <a:t>OBJETO:</a:t>
            </a:r>
          </a:p>
          <a:p>
            <a:endParaRPr lang="es-AR" dirty="0"/>
          </a:p>
          <a:p>
            <a:pPr algn="just"/>
            <a:r>
              <a:rPr lang="es-AR" dirty="0"/>
              <a:t>Evaluar en las Unidades de Gestión Provincial (UGP), el proceso de solicitud, aprobación y entrega de medicamentos destinados a atender las Prestaciones de Alto Costo y Baja Incidencia (PACBI), en el marco del Programa “Incluir Salud”.</a:t>
            </a:r>
          </a:p>
          <a:p>
            <a:pPr algn="just"/>
            <a:endParaRPr lang="es-ES" dirty="0"/>
          </a:p>
          <a:p>
            <a:pPr algn="just"/>
            <a:endParaRPr lang="es-AR" dirty="0"/>
          </a:p>
          <a:p>
            <a:pPr algn="just"/>
            <a:r>
              <a:rPr lang="es-ES_tradnl" b="1" u="sng" dirty="0"/>
              <a:t>ALCANCE:</a:t>
            </a:r>
          </a:p>
          <a:p>
            <a:pPr algn="just"/>
            <a:endParaRPr lang="es-AR" dirty="0"/>
          </a:p>
          <a:p>
            <a:pPr algn="just"/>
            <a:r>
              <a:rPr lang="es-AR" dirty="0"/>
              <a:t>Se limitará el alcance, a los dos (2) extremos del proceso, comenzará con la solicitud del ciudadano y emisión del ticket, verificando principalmente, documentación requerida, guarda de la misma, generación de un expediente y control de padrón; y finalizará con la entrega al beneficiario, donde y como se lleva a cabo, y que documentación o registro queda en la UGP. Abarcará el primer semestre 2025.</a:t>
            </a:r>
          </a:p>
          <a:p>
            <a:pPr algn="just"/>
            <a:endParaRPr lang="es-AR" dirty="0"/>
          </a:p>
          <a:p>
            <a:pPr algn="just"/>
            <a:endParaRPr lang="es-AR" dirty="0"/>
          </a:p>
          <a:p>
            <a:pPr algn="just"/>
            <a:endParaRPr lang="es-ES_tradnl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ES_tradnl" u="sng" dirty="0">
                <a:solidFill>
                  <a:srgbClr val="002060"/>
                </a:solidFill>
                <a:highlight>
                  <a:srgbClr val="F2AA1D"/>
                </a:highlight>
              </a:rPr>
              <a:t>Importante</a:t>
            </a:r>
            <a:r>
              <a:rPr lang="es-ES_tradnl" dirty="0">
                <a:solidFill>
                  <a:srgbClr val="002060"/>
                </a:solidFill>
                <a:highlight>
                  <a:srgbClr val="F2AA1D"/>
                </a:highlight>
              </a:rPr>
              <a:t>: solamente </a:t>
            </a:r>
            <a:r>
              <a:rPr lang="es-AR" dirty="0">
                <a:solidFill>
                  <a:srgbClr val="002060"/>
                </a:solidFill>
                <a:highlight>
                  <a:srgbClr val="F2AA1D"/>
                </a:highlight>
              </a:rPr>
              <a:t>podrán realizar esta auditoría los Órganos de Control Provincial</a:t>
            </a:r>
          </a:p>
          <a:p>
            <a:pPr algn="just"/>
            <a:endParaRPr lang="es-ES_tradnl" dirty="0"/>
          </a:p>
          <a:p>
            <a:pPr algn="just"/>
            <a:endParaRPr lang="es-ES" dirty="0"/>
          </a:p>
          <a:p>
            <a:pPr algn="just"/>
            <a:endParaRPr lang="es-AR" dirty="0"/>
          </a:p>
          <a:p>
            <a:pPr algn="just"/>
            <a:r>
              <a:rPr lang="es-ES_tradnl" dirty="0"/>
              <a:t> 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558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3D403D-BA37-07D0-331C-93EA6FAB0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5034057-0F73-42D9-8C9A-8F05D9B26EB8}"/>
              </a:ext>
            </a:extLst>
          </p:cNvPr>
          <p:cNvSpPr txBox="1"/>
          <p:nvPr/>
        </p:nvSpPr>
        <p:spPr>
          <a:xfrm>
            <a:off x="628645" y="88840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FA2137-871A-42D4-BA4B-E24F7DB4D3EE}"/>
              </a:ext>
            </a:extLst>
          </p:cNvPr>
          <p:cNvSpPr txBox="1"/>
          <p:nvPr/>
        </p:nvSpPr>
        <p:spPr>
          <a:xfrm>
            <a:off x="628644" y="671691"/>
            <a:ext cx="11102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AR" dirty="0"/>
          </a:p>
          <a:p>
            <a:pPr algn="just"/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448054-ECAA-4380-803B-C8F3E0ED0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237" y="1014412"/>
            <a:ext cx="9915525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74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0C0621-443B-F008-EB78-90DBE0CC1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0EC9FCC-6134-4085-9204-10AC91C4C322}"/>
              </a:ext>
            </a:extLst>
          </p:cNvPr>
          <p:cNvSpPr txBox="1"/>
          <p:nvPr/>
        </p:nvSpPr>
        <p:spPr>
          <a:xfrm>
            <a:off x="574504" y="132726"/>
            <a:ext cx="11210426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86B9059-A3CD-4838-AF27-2D6097DC9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237" y="1233487"/>
            <a:ext cx="9915525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415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EAAFD3-E92F-B506-D9AA-C23C0625B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F4B447F-8AD6-4C2F-A588-F5C399E97388}"/>
              </a:ext>
            </a:extLst>
          </p:cNvPr>
          <p:cNvSpPr txBox="1"/>
          <p:nvPr/>
        </p:nvSpPr>
        <p:spPr>
          <a:xfrm>
            <a:off x="544929" y="450376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DE8A64-5461-4E32-AABD-BE921500F6F1}"/>
              </a:ext>
            </a:extLst>
          </p:cNvPr>
          <p:cNvSpPr txBox="1"/>
          <p:nvPr/>
        </p:nvSpPr>
        <p:spPr>
          <a:xfrm>
            <a:off x="544928" y="1351128"/>
            <a:ext cx="11102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/>
              <a:t>DETALLE DE LOS PAGOS REALIZADOS DURANTE EL PRIMER SEMESTRE 2025</a:t>
            </a:r>
          </a:p>
          <a:p>
            <a:pPr algn="just"/>
            <a:endParaRPr lang="es-AR" b="1" dirty="0"/>
          </a:p>
          <a:p>
            <a:pPr algn="just"/>
            <a:endParaRPr lang="es-AR" b="1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DCE730F-0843-4628-B5EC-02122005516D}"/>
              </a:ext>
            </a:extLst>
          </p:cNvPr>
          <p:cNvGraphicFramePr>
            <a:graphicFrameLocks noGrp="1"/>
          </p:cNvGraphicFramePr>
          <p:nvPr/>
        </p:nvGraphicFramePr>
        <p:xfrm>
          <a:off x="838199" y="1858574"/>
          <a:ext cx="10515602" cy="4285440"/>
        </p:xfrm>
        <a:graphic>
          <a:graphicData uri="http://schemas.openxmlformats.org/drawingml/2006/table">
            <a:tbl>
              <a:tblPr/>
              <a:tblGrid>
                <a:gridCol w="2375784">
                  <a:extLst>
                    <a:ext uri="{9D8B030D-6E8A-4147-A177-3AD203B41FA5}">
                      <a16:colId xmlns:a16="http://schemas.microsoft.com/office/drawing/2014/main" val="3924949660"/>
                    </a:ext>
                  </a:extLst>
                </a:gridCol>
                <a:gridCol w="1283124">
                  <a:extLst>
                    <a:ext uri="{9D8B030D-6E8A-4147-A177-3AD203B41FA5}">
                      <a16:colId xmlns:a16="http://schemas.microsoft.com/office/drawing/2014/main" val="1123446116"/>
                    </a:ext>
                  </a:extLst>
                </a:gridCol>
                <a:gridCol w="1132758">
                  <a:extLst>
                    <a:ext uri="{9D8B030D-6E8A-4147-A177-3AD203B41FA5}">
                      <a16:colId xmlns:a16="http://schemas.microsoft.com/office/drawing/2014/main" val="2178866425"/>
                    </a:ext>
                  </a:extLst>
                </a:gridCol>
                <a:gridCol w="1132758">
                  <a:extLst>
                    <a:ext uri="{9D8B030D-6E8A-4147-A177-3AD203B41FA5}">
                      <a16:colId xmlns:a16="http://schemas.microsoft.com/office/drawing/2014/main" val="1312397403"/>
                    </a:ext>
                  </a:extLst>
                </a:gridCol>
                <a:gridCol w="1132758">
                  <a:extLst>
                    <a:ext uri="{9D8B030D-6E8A-4147-A177-3AD203B41FA5}">
                      <a16:colId xmlns:a16="http://schemas.microsoft.com/office/drawing/2014/main" val="4147551091"/>
                    </a:ext>
                  </a:extLst>
                </a:gridCol>
                <a:gridCol w="1132758">
                  <a:extLst>
                    <a:ext uri="{9D8B030D-6E8A-4147-A177-3AD203B41FA5}">
                      <a16:colId xmlns:a16="http://schemas.microsoft.com/office/drawing/2014/main" val="754880292"/>
                    </a:ext>
                  </a:extLst>
                </a:gridCol>
                <a:gridCol w="1132758">
                  <a:extLst>
                    <a:ext uri="{9D8B030D-6E8A-4147-A177-3AD203B41FA5}">
                      <a16:colId xmlns:a16="http://schemas.microsoft.com/office/drawing/2014/main" val="41036330"/>
                    </a:ext>
                  </a:extLst>
                </a:gridCol>
                <a:gridCol w="1192904">
                  <a:extLst>
                    <a:ext uri="{9D8B030D-6E8A-4147-A177-3AD203B41FA5}">
                      <a16:colId xmlns:a16="http://schemas.microsoft.com/office/drawing/2014/main" val="1041489735"/>
                    </a:ext>
                  </a:extLst>
                </a:gridCol>
              </a:tblGrid>
              <a:tr h="142848"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ENERO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FEBRERO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MARZO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ABRIL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MAYO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JUNIO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Total general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37317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PROVEEDOR X SECTOR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165517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Capitado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711.001.503,03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2.077.775.667,20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1.314.921.515,59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4.135.044.137,06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2.626.838.983,11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5.448.407.968,79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16.313.989.774,78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623126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PACBI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84.766.764,36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165.253.835,20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393.316.300,00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81.784.595,00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181.585.539,60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906.707.034,16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98402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Pacbi Insumos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2.476.682.607,66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9.342.272.471,88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9.808.655.011,34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10.328.768.632,63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10.447.390.486,38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8.275.005.035,31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50.678.774.245,20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672105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Pacbi Medicamentos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3.785.719.969,32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20.276.601.379,57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30.426.331.904,29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16.728.749.614,23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18.735.326.020,63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13.552.781.583,70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103.505.510.471,74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60212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BUENOS AIRES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257.085.629,53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2.913.004.466,20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9.255.663.086,56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4.462.404.801,55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2.686.423.804,40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2.605.092.389,50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22.179.674.177,74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472643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CATAMARCA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179.365.527,99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250.643.333,33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206.699.854,45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292.252.176,94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2.418.313,70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931.379.206,41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14767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CHACO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1.121.473.305,00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1.231.045.201,64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835.110.478,20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695.916.735,50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572.580.280,11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4.456.126.000,45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143380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CHUBUT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259.755.852,28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187.616.399,72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151.606.064,00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444.262.601,59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45.641.219,40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1.088.882.136,99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071133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CIUDAD AUTÓNOMA DE BUENOS AIRES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366.729.866,78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1.959.253.745,93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3.108.715.208,89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1.418.365.139,72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2.597.632.590,58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1.792.328.444,86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11.243.024.996,76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527256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CORDOBA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543.189.087,79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2.097.014.150,52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2.261.402.737,00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1.204.337.325,91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2.085.087.980,24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1.152.226.004,07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9.343.257.285,53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27623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CORRIENTES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78.886.917,20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577.028.860,79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120.735.251,01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1.000.040.984,45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607.456.577,42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407.702.325,54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2.791.850.916,41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527371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ENTRE RIOS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298.378.039,06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1.011.733.089,47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1.542.239.208,28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175.005.168,52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368.072.695,34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486.897.202,90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3.882.325.403,57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143806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FORMOSA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42.796.872,00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1.698.434.994,92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419.701.170,28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369.655.279,00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278.124.906,30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264.242.981,64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3.072.956.204,14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73390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JUJUY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882.860.374,42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959.726.207,66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382.371.185,25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133.415.195,18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796.180.361,53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3.154.553.324,04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60719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LA PAMPA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25.041.596,00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291.660.912,43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46.212.445,89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12.904.528,00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2.359.967,01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378.179.449,33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284193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LA RIOJA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539.526.394,45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909.087.736,87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6.899.934,42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147.868.613,24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97.695.839,59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1.701.078.518,57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067296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MENDOZA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509.581.282,14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308.717.981,74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1.767.218.931,44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1.159.408.501,49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1.649.663.155,11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413.800.698,90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5.808.390.550,82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13321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MISIONES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259.270.574,00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1.023.188.050,78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924.835.548,52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1.142.972.481,60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801.803.333,54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486.650.226,08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4.638.720.214,52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85421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NEUQUEN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173.916.571,94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7.466.590,00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29.831.974,68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21.232.558,00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232.447.694,62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203958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RIO NEGRO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32.959.750,00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464.555.856,95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60.086.137,84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475.303.087,88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78.748.161,85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1.111.652.994,52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860677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SALTA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37.475.246,20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245.413.033,35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1.013.682.386,16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661.910.487,91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568.169.737,29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1.511.487.706,05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4.038.138.596,96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456120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 JUAN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877.058.710,00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643.185.529,71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759.903.668,50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838.734.652,02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1.103.041.643,42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514.856.640,76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4.736.780.844,41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856065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 LUIS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155.364.919,00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491.821.150,05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642.599.414,13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295.559.514,01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279.935.633,81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272.626.840,72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2.137.907.471,72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074882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SANTA CRUZ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21.036.394,00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1.160.583,30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AR" sz="9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5.618.184,00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27.815.161,30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69080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SANTA FE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48.756.544,28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2.461.564.891,24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1.558.044.931,16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580.236.120,28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965.455.228,82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598.738.126,67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6.212.795.842,45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452165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SANTIAGO DEL ESTERO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  89.580.369,00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670.690.299,80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1.844.338.798,88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733.456.861,21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1.342.201.849,86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538.401.098,58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5.218.669.277,33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45967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TUCUMAN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   175.487.922,34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867.949.018,50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1.029.499.672,07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990.209.606,51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1.170.501.971,49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885.256.012,24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5.118.904.203,15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12180"/>
                  </a:ext>
                </a:extLst>
              </a:tr>
              <a:tr h="142848"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Total general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       7.058.170.844,37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31.696.649.518,65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41.715.162.266,42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31.585.878.683,92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31.891.340.085,12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27.457.780.127,40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A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 $  171.404.981.525,88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4B3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725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538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CF113FC-7EE2-4A0B-A61D-EA2C9D7EA836}"/>
              </a:ext>
            </a:extLst>
          </p:cNvPr>
          <p:cNvSpPr txBox="1"/>
          <p:nvPr/>
        </p:nvSpPr>
        <p:spPr>
          <a:xfrm>
            <a:off x="544928" y="399046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5866F2-DC6D-49D4-B312-E184F3FC4B16}"/>
              </a:ext>
            </a:extLst>
          </p:cNvPr>
          <p:cNvSpPr txBox="1"/>
          <p:nvPr/>
        </p:nvSpPr>
        <p:spPr>
          <a:xfrm>
            <a:off x="544927" y="1165024"/>
            <a:ext cx="111021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b="1" dirty="0"/>
              <a:t>EJECUCIÓN PRESUPUESTARIA “INCLUIR SALUD” DURANTE EL PRIMER SEMESTRE 2025: </a:t>
            </a: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AR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AR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84D081A-8374-4747-9729-2BAC31F75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51" y="1957893"/>
            <a:ext cx="10381129" cy="373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34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A906760-2E6B-4FF6-99FA-9570626FE35F}"/>
              </a:ext>
            </a:extLst>
          </p:cNvPr>
          <p:cNvSpPr txBox="1"/>
          <p:nvPr/>
        </p:nvSpPr>
        <p:spPr>
          <a:xfrm>
            <a:off x="544930" y="100679"/>
            <a:ext cx="11102139" cy="492443"/>
          </a:xfrm>
          <a:prstGeom prst="rect">
            <a:avLst/>
          </a:prstGeom>
          <a:solidFill>
            <a:srgbClr val="F3B53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600" b="1" dirty="0">
                <a:latin typeface="Roboto Bold" panose="02000000000000000000" pitchFamily="2" charset="0"/>
                <a:ea typeface="Roboto Bold" panose="02000000000000000000" pitchFamily="2" charset="0"/>
                <a:cs typeface="Calibri" panose="020F0502020204030204" pitchFamily="34" charset="0"/>
              </a:rPr>
              <a:t>PROGRAMA FEDERAL INCLUIR SALUD – PACBI MEDICAMENTOS</a:t>
            </a:r>
            <a:endParaRPr lang="en-US" sz="2600" b="1" dirty="0">
              <a:latin typeface="Roboto Bold" panose="02000000000000000000" pitchFamily="2" charset="0"/>
              <a:ea typeface="Roboto Bol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1F6147D-B5B0-4BD1-BE3E-5D8E979322F7}"/>
              </a:ext>
            </a:extLst>
          </p:cNvPr>
          <p:cNvSpPr txBox="1"/>
          <p:nvPr/>
        </p:nvSpPr>
        <p:spPr>
          <a:xfrm>
            <a:off x="624157" y="742752"/>
            <a:ext cx="11022912" cy="5022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b="1" dirty="0"/>
              <a:t>EJECUCIÓN PRESUPUESTARIA “INCLUIR SALUD” DURANTE EL PRIMER SEMESTRE 2025: </a:t>
            </a: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</a:pPr>
            <a:endParaRPr lang="es-ES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06287D-8F47-4492-A142-EAE7277D4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283" y="1177392"/>
            <a:ext cx="7669433" cy="51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745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538135"/>
      </a:accent6>
      <a:hlink>
        <a:srgbClr val="0563C1"/>
      </a:hlink>
      <a:folHlink>
        <a:srgbClr val="954F72"/>
      </a:folHlink>
    </a:clrScheme>
    <a:fontScheme name="Personalizado 3">
      <a:majorFont>
        <a:latin typeface="Montserrat Bol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BC25EDAB-4C51-42EE-95CA-0F46498DA0BA}" vid="{2D85B288-727F-41EC-B9C3-3199BA8154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1103</Words>
  <Application>Microsoft Office PowerPoint</Application>
  <PresentationFormat>Panorámica</PresentationFormat>
  <Paragraphs>286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Aptos Narrow</vt:lpstr>
      <vt:lpstr>Arial</vt:lpstr>
      <vt:lpstr>Calibri</vt:lpstr>
      <vt:lpstr>Montserrat Bold</vt:lpstr>
      <vt:lpstr>Roboto</vt:lpstr>
      <vt:lpstr>Roboto Bold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Maira Nuñez</dc:creator>
  <cp:lastModifiedBy>Jorge Moran</cp:lastModifiedBy>
  <cp:revision>48</cp:revision>
  <dcterms:created xsi:type="dcterms:W3CDTF">2024-02-07T19:56:03Z</dcterms:created>
  <dcterms:modified xsi:type="dcterms:W3CDTF">2025-12-10T15:47:17Z</dcterms:modified>
</cp:coreProperties>
</file>