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3" r:id="rId6"/>
    <p:sldId id="264" r:id="rId7"/>
    <p:sldId id="265" r:id="rId8"/>
    <p:sldId id="267" r:id="rId9"/>
    <p:sldId id="268" r:id="rId10"/>
    <p:sldId id="270" r:id="rId11"/>
    <p:sldId id="271" r:id="rId12"/>
    <p:sldId id="269" r:id="rId13"/>
    <p:sldId id="275" r:id="rId14"/>
    <p:sldId id="276" r:id="rId15"/>
    <p:sldId id="277" r:id="rId16"/>
    <p:sldId id="278" r:id="rId17"/>
    <p:sldId id="279" r:id="rId18"/>
    <p:sldId id="280" r:id="rId19"/>
    <p:sldId id="281" r:id="rId20"/>
    <p:sldId id="261" r:id="rId21"/>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A1D"/>
    <a:srgbClr val="242C50"/>
    <a:srgbClr val="F3B5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320" y="-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C549B8-2241-7ED3-A0C1-F3AEFE56591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xmlns="" id="{0468C8F6-105A-E1B9-22C9-09D8AB6D4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xmlns="" id="{EBC4EBA8-E924-3CB8-59C2-81475F212964}"/>
              </a:ext>
            </a:extLst>
          </p:cNvPr>
          <p:cNvSpPr>
            <a:spLocks noGrp="1"/>
          </p:cNvSpPr>
          <p:nvPr>
            <p:ph type="dt" sz="half" idx="10"/>
          </p:nvPr>
        </p:nvSpPr>
        <p:spPr/>
        <p:txBody>
          <a:bodyPr/>
          <a:lstStyle/>
          <a:p>
            <a:fld id="{8D10D6C4-9639-4D8F-B48D-84CC5785E38E}" type="datetimeFigureOut">
              <a:rPr lang="en-US" smtClean="0"/>
              <a:t>12/10/2025</a:t>
            </a:fld>
            <a:endParaRPr lang="en-US"/>
          </a:p>
        </p:txBody>
      </p:sp>
      <p:sp>
        <p:nvSpPr>
          <p:cNvPr id="5" name="Marcador de pie de página 4">
            <a:extLst>
              <a:ext uri="{FF2B5EF4-FFF2-40B4-BE49-F238E27FC236}">
                <a16:creationId xmlns:a16="http://schemas.microsoft.com/office/drawing/2014/main" xmlns="" id="{5E1438A2-3809-3695-36E4-5FC7DD8E592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4CA09D0B-99A4-8E1C-08C8-7F8F11A88792}"/>
              </a:ext>
            </a:extLst>
          </p:cNvPr>
          <p:cNvSpPr>
            <a:spLocks noGrp="1"/>
          </p:cNvSpPr>
          <p:nvPr>
            <p:ph type="sldNum" sz="quarter" idx="12"/>
          </p:nvPr>
        </p:nvSpPr>
        <p:spPr/>
        <p:txBody>
          <a:bodyPr/>
          <a:lstStyle/>
          <a:p>
            <a:fld id="{86702EA6-8858-4DA8-9C51-EBCC00CD64E9}" type="slidenum">
              <a:rPr lang="en-US" smtClean="0"/>
              <a:t>‹Nº›</a:t>
            </a:fld>
            <a:endParaRPr lang="en-US"/>
          </a:p>
        </p:txBody>
      </p:sp>
    </p:spTree>
    <p:extLst>
      <p:ext uri="{BB962C8B-B14F-4D97-AF65-F5344CB8AC3E}">
        <p14:creationId xmlns:p14="http://schemas.microsoft.com/office/powerpoint/2010/main" val="6059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2FAD7D-B6CA-7667-5F86-C1A04D87118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xmlns="" id="{DB6CB827-35AB-E9AF-8F0B-5812C65991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8A2A2A65-E2FD-0B92-D3CE-2914E6259F19}"/>
              </a:ext>
            </a:extLst>
          </p:cNvPr>
          <p:cNvSpPr>
            <a:spLocks noGrp="1"/>
          </p:cNvSpPr>
          <p:nvPr>
            <p:ph type="dt" sz="half" idx="10"/>
          </p:nvPr>
        </p:nvSpPr>
        <p:spPr/>
        <p:txBody>
          <a:bodyPr/>
          <a:lstStyle/>
          <a:p>
            <a:fld id="{8D10D6C4-9639-4D8F-B48D-84CC5785E38E}" type="datetimeFigureOut">
              <a:rPr lang="en-US" smtClean="0"/>
              <a:t>12/10/2025</a:t>
            </a:fld>
            <a:endParaRPr lang="en-US"/>
          </a:p>
        </p:txBody>
      </p:sp>
      <p:sp>
        <p:nvSpPr>
          <p:cNvPr id="5" name="Marcador de pie de página 4">
            <a:extLst>
              <a:ext uri="{FF2B5EF4-FFF2-40B4-BE49-F238E27FC236}">
                <a16:creationId xmlns:a16="http://schemas.microsoft.com/office/drawing/2014/main" xmlns="" id="{8AAEB5AE-66D0-607B-B1C7-E4199852088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CE42575A-A731-F0EA-A976-E5F5D04477DD}"/>
              </a:ext>
            </a:extLst>
          </p:cNvPr>
          <p:cNvSpPr>
            <a:spLocks noGrp="1"/>
          </p:cNvSpPr>
          <p:nvPr>
            <p:ph type="sldNum" sz="quarter" idx="12"/>
          </p:nvPr>
        </p:nvSpPr>
        <p:spPr/>
        <p:txBody>
          <a:bodyPr/>
          <a:lstStyle/>
          <a:p>
            <a:fld id="{86702EA6-8858-4DA8-9C51-EBCC00CD64E9}" type="slidenum">
              <a:rPr lang="en-US" smtClean="0"/>
              <a:t>‹Nº›</a:t>
            </a:fld>
            <a:endParaRPr lang="en-US"/>
          </a:p>
        </p:txBody>
      </p:sp>
    </p:spTree>
    <p:extLst>
      <p:ext uri="{BB962C8B-B14F-4D97-AF65-F5344CB8AC3E}">
        <p14:creationId xmlns:p14="http://schemas.microsoft.com/office/powerpoint/2010/main" val="365439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80DB86E-65C0-8C25-A26F-82F13311C85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xmlns="" id="{D8695555-576A-13B9-E80E-A75C6AF0D6D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48021AD1-6731-4CD3-61D1-EA6C680EEDBD}"/>
              </a:ext>
            </a:extLst>
          </p:cNvPr>
          <p:cNvSpPr>
            <a:spLocks noGrp="1"/>
          </p:cNvSpPr>
          <p:nvPr>
            <p:ph type="dt" sz="half" idx="10"/>
          </p:nvPr>
        </p:nvSpPr>
        <p:spPr/>
        <p:txBody>
          <a:bodyPr/>
          <a:lstStyle/>
          <a:p>
            <a:fld id="{8D10D6C4-9639-4D8F-B48D-84CC5785E38E}" type="datetimeFigureOut">
              <a:rPr lang="en-US" smtClean="0"/>
              <a:t>12/10/2025</a:t>
            </a:fld>
            <a:endParaRPr lang="en-US"/>
          </a:p>
        </p:txBody>
      </p:sp>
      <p:sp>
        <p:nvSpPr>
          <p:cNvPr id="5" name="Marcador de pie de página 4">
            <a:extLst>
              <a:ext uri="{FF2B5EF4-FFF2-40B4-BE49-F238E27FC236}">
                <a16:creationId xmlns:a16="http://schemas.microsoft.com/office/drawing/2014/main" xmlns="" id="{6E79F817-5604-D744-17A7-A7ED6C8B6B0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1BECF265-0447-E5EC-8871-2F68347DBFB5}"/>
              </a:ext>
            </a:extLst>
          </p:cNvPr>
          <p:cNvSpPr>
            <a:spLocks noGrp="1"/>
          </p:cNvSpPr>
          <p:nvPr>
            <p:ph type="sldNum" sz="quarter" idx="12"/>
          </p:nvPr>
        </p:nvSpPr>
        <p:spPr/>
        <p:txBody>
          <a:bodyPr/>
          <a:lstStyle/>
          <a:p>
            <a:fld id="{86702EA6-8858-4DA8-9C51-EBCC00CD64E9}" type="slidenum">
              <a:rPr lang="en-US" smtClean="0"/>
              <a:t>‹Nº›</a:t>
            </a:fld>
            <a:endParaRPr lang="en-US"/>
          </a:p>
        </p:txBody>
      </p:sp>
    </p:spTree>
    <p:extLst>
      <p:ext uri="{BB962C8B-B14F-4D97-AF65-F5344CB8AC3E}">
        <p14:creationId xmlns:p14="http://schemas.microsoft.com/office/powerpoint/2010/main" val="51073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054EB1E-4C24-31E1-0082-C838A3F0FA2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C7435FBC-C412-44F9-43D8-45906C5DE2E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6BC0A412-AAAC-1ECC-EA63-1A34D7AE3F9A}"/>
              </a:ext>
            </a:extLst>
          </p:cNvPr>
          <p:cNvSpPr>
            <a:spLocks noGrp="1"/>
          </p:cNvSpPr>
          <p:nvPr>
            <p:ph type="dt" sz="half" idx="10"/>
          </p:nvPr>
        </p:nvSpPr>
        <p:spPr/>
        <p:txBody>
          <a:bodyPr/>
          <a:lstStyle/>
          <a:p>
            <a:fld id="{8D10D6C4-9639-4D8F-B48D-84CC5785E38E}" type="datetimeFigureOut">
              <a:rPr lang="en-US" smtClean="0"/>
              <a:t>12/10/2025</a:t>
            </a:fld>
            <a:endParaRPr lang="en-US"/>
          </a:p>
        </p:txBody>
      </p:sp>
      <p:sp>
        <p:nvSpPr>
          <p:cNvPr id="5" name="Marcador de pie de página 4">
            <a:extLst>
              <a:ext uri="{FF2B5EF4-FFF2-40B4-BE49-F238E27FC236}">
                <a16:creationId xmlns:a16="http://schemas.microsoft.com/office/drawing/2014/main" xmlns="" id="{B903A593-8535-F03A-5DC8-1F7E089415F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5BB22A33-56CB-9ADC-35DD-9986A990FF0D}"/>
              </a:ext>
            </a:extLst>
          </p:cNvPr>
          <p:cNvSpPr>
            <a:spLocks noGrp="1"/>
          </p:cNvSpPr>
          <p:nvPr>
            <p:ph type="sldNum" sz="quarter" idx="12"/>
          </p:nvPr>
        </p:nvSpPr>
        <p:spPr/>
        <p:txBody>
          <a:bodyPr/>
          <a:lstStyle/>
          <a:p>
            <a:fld id="{86702EA6-8858-4DA8-9C51-EBCC00CD64E9}" type="slidenum">
              <a:rPr lang="en-US" smtClean="0"/>
              <a:t>‹Nº›</a:t>
            </a:fld>
            <a:endParaRPr lang="en-US"/>
          </a:p>
        </p:txBody>
      </p:sp>
    </p:spTree>
    <p:extLst>
      <p:ext uri="{BB962C8B-B14F-4D97-AF65-F5344CB8AC3E}">
        <p14:creationId xmlns:p14="http://schemas.microsoft.com/office/powerpoint/2010/main" val="117076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47DCB1-DA87-BF25-ECC1-D2F05D029E5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xmlns="" id="{E7BEB971-8FEB-A4F3-72D9-8D0ABF4497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40BC7061-4DF6-F1EB-9ED7-B179A8C7B10A}"/>
              </a:ext>
            </a:extLst>
          </p:cNvPr>
          <p:cNvSpPr>
            <a:spLocks noGrp="1"/>
          </p:cNvSpPr>
          <p:nvPr>
            <p:ph type="dt" sz="half" idx="10"/>
          </p:nvPr>
        </p:nvSpPr>
        <p:spPr/>
        <p:txBody>
          <a:bodyPr/>
          <a:lstStyle/>
          <a:p>
            <a:fld id="{8D10D6C4-9639-4D8F-B48D-84CC5785E38E}" type="datetimeFigureOut">
              <a:rPr lang="en-US" smtClean="0"/>
              <a:t>12/10/2025</a:t>
            </a:fld>
            <a:endParaRPr lang="en-US"/>
          </a:p>
        </p:txBody>
      </p:sp>
      <p:sp>
        <p:nvSpPr>
          <p:cNvPr id="5" name="Marcador de pie de página 4">
            <a:extLst>
              <a:ext uri="{FF2B5EF4-FFF2-40B4-BE49-F238E27FC236}">
                <a16:creationId xmlns:a16="http://schemas.microsoft.com/office/drawing/2014/main" xmlns="" id="{B69211C5-39BD-3D4A-2940-78F594488D7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84D7AC13-EAD5-4B74-057A-616C1E00FA8B}"/>
              </a:ext>
            </a:extLst>
          </p:cNvPr>
          <p:cNvSpPr>
            <a:spLocks noGrp="1"/>
          </p:cNvSpPr>
          <p:nvPr>
            <p:ph type="sldNum" sz="quarter" idx="12"/>
          </p:nvPr>
        </p:nvSpPr>
        <p:spPr/>
        <p:txBody>
          <a:bodyPr/>
          <a:lstStyle/>
          <a:p>
            <a:fld id="{86702EA6-8858-4DA8-9C51-EBCC00CD64E9}" type="slidenum">
              <a:rPr lang="en-US" smtClean="0"/>
              <a:t>‹Nº›</a:t>
            </a:fld>
            <a:endParaRPr lang="en-US"/>
          </a:p>
        </p:txBody>
      </p:sp>
    </p:spTree>
    <p:extLst>
      <p:ext uri="{BB962C8B-B14F-4D97-AF65-F5344CB8AC3E}">
        <p14:creationId xmlns:p14="http://schemas.microsoft.com/office/powerpoint/2010/main" val="347775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F43207-55DC-74A7-7A48-FFFCCEE40DC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8A5A9F20-014A-52FD-0816-D9FA9AA6ED0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xmlns="" id="{46B31C80-5F75-613D-A083-1F688D50E0C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xmlns="" id="{25396996-DC8C-E98A-5EEB-2BAE839540DA}"/>
              </a:ext>
            </a:extLst>
          </p:cNvPr>
          <p:cNvSpPr>
            <a:spLocks noGrp="1"/>
          </p:cNvSpPr>
          <p:nvPr>
            <p:ph type="dt" sz="half" idx="10"/>
          </p:nvPr>
        </p:nvSpPr>
        <p:spPr/>
        <p:txBody>
          <a:bodyPr/>
          <a:lstStyle/>
          <a:p>
            <a:fld id="{8D10D6C4-9639-4D8F-B48D-84CC5785E38E}" type="datetimeFigureOut">
              <a:rPr lang="en-US" smtClean="0"/>
              <a:t>12/10/2025</a:t>
            </a:fld>
            <a:endParaRPr lang="en-US"/>
          </a:p>
        </p:txBody>
      </p:sp>
      <p:sp>
        <p:nvSpPr>
          <p:cNvPr id="6" name="Marcador de pie de página 5">
            <a:extLst>
              <a:ext uri="{FF2B5EF4-FFF2-40B4-BE49-F238E27FC236}">
                <a16:creationId xmlns:a16="http://schemas.microsoft.com/office/drawing/2014/main" xmlns="" id="{1E5D338B-43AF-6F42-DE05-BF80279FC7A9}"/>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xmlns="" id="{D8C02A46-72C9-5378-0B32-4F49BD2D7485}"/>
              </a:ext>
            </a:extLst>
          </p:cNvPr>
          <p:cNvSpPr>
            <a:spLocks noGrp="1"/>
          </p:cNvSpPr>
          <p:nvPr>
            <p:ph type="sldNum" sz="quarter" idx="12"/>
          </p:nvPr>
        </p:nvSpPr>
        <p:spPr/>
        <p:txBody>
          <a:bodyPr/>
          <a:lstStyle/>
          <a:p>
            <a:fld id="{86702EA6-8858-4DA8-9C51-EBCC00CD64E9}" type="slidenum">
              <a:rPr lang="en-US" smtClean="0"/>
              <a:t>‹Nº›</a:t>
            </a:fld>
            <a:endParaRPr lang="en-US"/>
          </a:p>
        </p:txBody>
      </p:sp>
    </p:spTree>
    <p:extLst>
      <p:ext uri="{BB962C8B-B14F-4D97-AF65-F5344CB8AC3E}">
        <p14:creationId xmlns:p14="http://schemas.microsoft.com/office/powerpoint/2010/main" val="145480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25A4FA-B7A6-98E2-8229-08E348AFCA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xmlns="" id="{532407F6-9C4E-EDA4-15CD-F16BCDB1A5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F4BE52F0-3862-DFED-862E-A40D0517153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xmlns="" id="{D05E7105-682C-9224-6E98-5BC37451C7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E53E2822-3B02-A075-D0C6-234189B3C6D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xmlns="" id="{1773764A-EE80-FF98-D48B-A90249460CEC}"/>
              </a:ext>
            </a:extLst>
          </p:cNvPr>
          <p:cNvSpPr>
            <a:spLocks noGrp="1"/>
          </p:cNvSpPr>
          <p:nvPr>
            <p:ph type="dt" sz="half" idx="10"/>
          </p:nvPr>
        </p:nvSpPr>
        <p:spPr/>
        <p:txBody>
          <a:bodyPr/>
          <a:lstStyle/>
          <a:p>
            <a:fld id="{8D10D6C4-9639-4D8F-B48D-84CC5785E38E}" type="datetimeFigureOut">
              <a:rPr lang="en-US" smtClean="0"/>
              <a:t>12/10/2025</a:t>
            </a:fld>
            <a:endParaRPr lang="en-US"/>
          </a:p>
        </p:txBody>
      </p:sp>
      <p:sp>
        <p:nvSpPr>
          <p:cNvPr id="8" name="Marcador de pie de página 7">
            <a:extLst>
              <a:ext uri="{FF2B5EF4-FFF2-40B4-BE49-F238E27FC236}">
                <a16:creationId xmlns:a16="http://schemas.microsoft.com/office/drawing/2014/main" xmlns="" id="{0E2E6F6E-F6E6-1163-D360-CC70A489C6A5}"/>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xmlns="" id="{5391A51E-8DD4-49DA-FA0D-1DE5D317E57C}"/>
              </a:ext>
            </a:extLst>
          </p:cNvPr>
          <p:cNvSpPr>
            <a:spLocks noGrp="1"/>
          </p:cNvSpPr>
          <p:nvPr>
            <p:ph type="sldNum" sz="quarter" idx="12"/>
          </p:nvPr>
        </p:nvSpPr>
        <p:spPr/>
        <p:txBody>
          <a:bodyPr/>
          <a:lstStyle/>
          <a:p>
            <a:fld id="{86702EA6-8858-4DA8-9C51-EBCC00CD64E9}" type="slidenum">
              <a:rPr lang="en-US" smtClean="0"/>
              <a:t>‹Nº›</a:t>
            </a:fld>
            <a:endParaRPr lang="en-US"/>
          </a:p>
        </p:txBody>
      </p:sp>
    </p:spTree>
    <p:extLst>
      <p:ext uri="{BB962C8B-B14F-4D97-AF65-F5344CB8AC3E}">
        <p14:creationId xmlns:p14="http://schemas.microsoft.com/office/powerpoint/2010/main" val="399348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D9AD1FC-B3F7-31EC-E59A-7B108DEF62EF}"/>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xmlns="" id="{E0007B2E-3F00-9AAF-8A3A-D38392ACC021}"/>
              </a:ext>
            </a:extLst>
          </p:cNvPr>
          <p:cNvSpPr>
            <a:spLocks noGrp="1"/>
          </p:cNvSpPr>
          <p:nvPr>
            <p:ph type="dt" sz="half" idx="10"/>
          </p:nvPr>
        </p:nvSpPr>
        <p:spPr/>
        <p:txBody>
          <a:bodyPr/>
          <a:lstStyle/>
          <a:p>
            <a:fld id="{8D10D6C4-9639-4D8F-B48D-84CC5785E38E}" type="datetimeFigureOut">
              <a:rPr lang="en-US" smtClean="0"/>
              <a:t>12/10/2025</a:t>
            </a:fld>
            <a:endParaRPr lang="en-US"/>
          </a:p>
        </p:txBody>
      </p:sp>
      <p:sp>
        <p:nvSpPr>
          <p:cNvPr id="4" name="Marcador de pie de página 3">
            <a:extLst>
              <a:ext uri="{FF2B5EF4-FFF2-40B4-BE49-F238E27FC236}">
                <a16:creationId xmlns:a16="http://schemas.microsoft.com/office/drawing/2014/main" xmlns="" id="{1DFD5F9A-0AA4-40BB-958F-D2CD6BA7240B}"/>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9AE96EC6-1C00-A48E-EBF1-C2E48E0E0516}"/>
              </a:ext>
            </a:extLst>
          </p:cNvPr>
          <p:cNvSpPr>
            <a:spLocks noGrp="1"/>
          </p:cNvSpPr>
          <p:nvPr>
            <p:ph type="sldNum" sz="quarter" idx="12"/>
          </p:nvPr>
        </p:nvSpPr>
        <p:spPr/>
        <p:txBody>
          <a:bodyPr/>
          <a:lstStyle/>
          <a:p>
            <a:fld id="{86702EA6-8858-4DA8-9C51-EBCC00CD64E9}" type="slidenum">
              <a:rPr lang="en-US" smtClean="0"/>
              <a:t>‹Nº›</a:t>
            </a:fld>
            <a:endParaRPr lang="en-US"/>
          </a:p>
        </p:txBody>
      </p:sp>
    </p:spTree>
    <p:extLst>
      <p:ext uri="{BB962C8B-B14F-4D97-AF65-F5344CB8AC3E}">
        <p14:creationId xmlns:p14="http://schemas.microsoft.com/office/powerpoint/2010/main" val="383944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68EE2A23-8620-A86D-F2C0-D148AB920C84}"/>
              </a:ext>
            </a:extLst>
          </p:cNvPr>
          <p:cNvSpPr>
            <a:spLocks noGrp="1"/>
          </p:cNvSpPr>
          <p:nvPr>
            <p:ph type="dt" sz="half" idx="10"/>
          </p:nvPr>
        </p:nvSpPr>
        <p:spPr/>
        <p:txBody>
          <a:bodyPr/>
          <a:lstStyle/>
          <a:p>
            <a:fld id="{8D10D6C4-9639-4D8F-B48D-84CC5785E38E}" type="datetimeFigureOut">
              <a:rPr lang="en-US" smtClean="0"/>
              <a:t>12/10/2025</a:t>
            </a:fld>
            <a:endParaRPr lang="en-US"/>
          </a:p>
        </p:txBody>
      </p:sp>
      <p:sp>
        <p:nvSpPr>
          <p:cNvPr id="3" name="Marcador de pie de página 2">
            <a:extLst>
              <a:ext uri="{FF2B5EF4-FFF2-40B4-BE49-F238E27FC236}">
                <a16:creationId xmlns:a16="http://schemas.microsoft.com/office/drawing/2014/main" xmlns="" id="{ED02F5E6-B099-AA98-D90A-4140C05B46D7}"/>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xmlns="" id="{0C871E2D-51BB-D285-B1FF-DB46DBEDE278}"/>
              </a:ext>
            </a:extLst>
          </p:cNvPr>
          <p:cNvSpPr>
            <a:spLocks noGrp="1"/>
          </p:cNvSpPr>
          <p:nvPr>
            <p:ph type="sldNum" sz="quarter" idx="12"/>
          </p:nvPr>
        </p:nvSpPr>
        <p:spPr/>
        <p:txBody>
          <a:bodyPr/>
          <a:lstStyle/>
          <a:p>
            <a:fld id="{86702EA6-8858-4DA8-9C51-EBCC00CD64E9}" type="slidenum">
              <a:rPr lang="en-US" smtClean="0"/>
              <a:t>‹Nº›</a:t>
            </a:fld>
            <a:endParaRPr lang="en-US"/>
          </a:p>
        </p:txBody>
      </p:sp>
    </p:spTree>
    <p:extLst>
      <p:ext uri="{BB962C8B-B14F-4D97-AF65-F5344CB8AC3E}">
        <p14:creationId xmlns:p14="http://schemas.microsoft.com/office/powerpoint/2010/main" val="216099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AE0E40-8C13-9718-09F8-96C1D2170D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365C038B-C5B6-B80D-3669-E1A5952286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xmlns="" id="{F413E2EB-F0F6-4866-02A0-57BDC7B42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F33ECA1-A6E4-683F-9C0A-F38DD59C57BE}"/>
              </a:ext>
            </a:extLst>
          </p:cNvPr>
          <p:cNvSpPr>
            <a:spLocks noGrp="1"/>
          </p:cNvSpPr>
          <p:nvPr>
            <p:ph type="dt" sz="half" idx="10"/>
          </p:nvPr>
        </p:nvSpPr>
        <p:spPr/>
        <p:txBody>
          <a:bodyPr/>
          <a:lstStyle/>
          <a:p>
            <a:fld id="{8D10D6C4-9639-4D8F-B48D-84CC5785E38E}" type="datetimeFigureOut">
              <a:rPr lang="en-US" smtClean="0"/>
              <a:t>12/10/2025</a:t>
            </a:fld>
            <a:endParaRPr lang="en-US"/>
          </a:p>
        </p:txBody>
      </p:sp>
      <p:sp>
        <p:nvSpPr>
          <p:cNvPr id="6" name="Marcador de pie de página 5">
            <a:extLst>
              <a:ext uri="{FF2B5EF4-FFF2-40B4-BE49-F238E27FC236}">
                <a16:creationId xmlns:a16="http://schemas.microsoft.com/office/drawing/2014/main" xmlns="" id="{C759CBBC-8B38-23F7-F36E-18C10BA38861}"/>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xmlns="" id="{0650C295-D45E-A33F-1230-EC823168535C}"/>
              </a:ext>
            </a:extLst>
          </p:cNvPr>
          <p:cNvSpPr>
            <a:spLocks noGrp="1"/>
          </p:cNvSpPr>
          <p:nvPr>
            <p:ph type="sldNum" sz="quarter" idx="12"/>
          </p:nvPr>
        </p:nvSpPr>
        <p:spPr/>
        <p:txBody>
          <a:bodyPr/>
          <a:lstStyle/>
          <a:p>
            <a:fld id="{86702EA6-8858-4DA8-9C51-EBCC00CD64E9}" type="slidenum">
              <a:rPr lang="en-US" smtClean="0"/>
              <a:t>‹Nº›</a:t>
            </a:fld>
            <a:endParaRPr lang="en-US"/>
          </a:p>
        </p:txBody>
      </p:sp>
    </p:spTree>
    <p:extLst>
      <p:ext uri="{BB962C8B-B14F-4D97-AF65-F5344CB8AC3E}">
        <p14:creationId xmlns:p14="http://schemas.microsoft.com/office/powerpoint/2010/main" val="124109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3B5E45-2A7C-355E-D675-ECBE7F0A20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xmlns="" id="{4A20BC08-0A71-2A0F-BB1E-FF795ACF1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xmlns="" id="{5485C47B-9446-FFE2-9F86-C17ACC5F5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244E483-EA3B-64DF-F844-4E5FC7A4664B}"/>
              </a:ext>
            </a:extLst>
          </p:cNvPr>
          <p:cNvSpPr>
            <a:spLocks noGrp="1"/>
          </p:cNvSpPr>
          <p:nvPr>
            <p:ph type="dt" sz="half" idx="10"/>
          </p:nvPr>
        </p:nvSpPr>
        <p:spPr/>
        <p:txBody>
          <a:bodyPr/>
          <a:lstStyle/>
          <a:p>
            <a:fld id="{8D10D6C4-9639-4D8F-B48D-84CC5785E38E}" type="datetimeFigureOut">
              <a:rPr lang="en-US" smtClean="0"/>
              <a:t>12/10/2025</a:t>
            </a:fld>
            <a:endParaRPr lang="en-US"/>
          </a:p>
        </p:txBody>
      </p:sp>
      <p:sp>
        <p:nvSpPr>
          <p:cNvPr id="6" name="Marcador de pie de página 5">
            <a:extLst>
              <a:ext uri="{FF2B5EF4-FFF2-40B4-BE49-F238E27FC236}">
                <a16:creationId xmlns:a16="http://schemas.microsoft.com/office/drawing/2014/main" xmlns="" id="{61F448F9-578A-4C54-97BF-7DCD5380FFB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xmlns="" id="{C238919B-C8B0-6245-9AE3-4A723D25DBDF}"/>
              </a:ext>
            </a:extLst>
          </p:cNvPr>
          <p:cNvSpPr>
            <a:spLocks noGrp="1"/>
          </p:cNvSpPr>
          <p:nvPr>
            <p:ph type="sldNum" sz="quarter" idx="12"/>
          </p:nvPr>
        </p:nvSpPr>
        <p:spPr/>
        <p:txBody>
          <a:bodyPr/>
          <a:lstStyle/>
          <a:p>
            <a:fld id="{86702EA6-8858-4DA8-9C51-EBCC00CD64E9}" type="slidenum">
              <a:rPr lang="en-US" smtClean="0"/>
              <a:t>‹Nº›</a:t>
            </a:fld>
            <a:endParaRPr lang="en-US"/>
          </a:p>
        </p:txBody>
      </p:sp>
    </p:spTree>
    <p:extLst>
      <p:ext uri="{BB962C8B-B14F-4D97-AF65-F5344CB8AC3E}">
        <p14:creationId xmlns:p14="http://schemas.microsoft.com/office/powerpoint/2010/main" val="139498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24C949D-EEA7-67B4-C219-59704296D1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xmlns="" id="{86CEDDDC-8D94-802D-92F3-FFFAC7624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24111C0F-CEE5-C50E-4F91-EC5684DB2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0D6C4-9639-4D8F-B48D-84CC5785E38E}" type="datetimeFigureOut">
              <a:rPr lang="en-US" smtClean="0"/>
              <a:t>12/10/2025</a:t>
            </a:fld>
            <a:endParaRPr lang="en-US"/>
          </a:p>
        </p:txBody>
      </p:sp>
      <p:sp>
        <p:nvSpPr>
          <p:cNvPr id="5" name="Marcador de pie de página 4">
            <a:extLst>
              <a:ext uri="{FF2B5EF4-FFF2-40B4-BE49-F238E27FC236}">
                <a16:creationId xmlns:a16="http://schemas.microsoft.com/office/drawing/2014/main" xmlns="" id="{B166A5A2-9D33-BA2D-D07A-A6304B38F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xmlns="" id="{39485778-C6B6-8D91-C7C7-41EB5349D2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02EA6-8858-4DA8-9C51-EBCC00CD64E9}" type="slidenum">
              <a:rPr lang="en-US" smtClean="0"/>
              <a:t>‹Nº›</a:t>
            </a:fld>
            <a:endParaRPr lang="en-US"/>
          </a:p>
        </p:txBody>
      </p:sp>
    </p:spTree>
    <p:extLst>
      <p:ext uri="{BB962C8B-B14F-4D97-AF65-F5344CB8AC3E}">
        <p14:creationId xmlns:p14="http://schemas.microsoft.com/office/powerpoint/2010/main" val="288657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5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906760-2E6B-4FF6-99FA-9570626FE35F}"/>
              </a:ext>
            </a:extLst>
          </p:cNvPr>
          <p:cNvSpPr txBox="1"/>
          <p:nvPr/>
        </p:nvSpPr>
        <p:spPr>
          <a:xfrm>
            <a:off x="544930" y="100679"/>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sp>
        <p:nvSpPr>
          <p:cNvPr id="6" name="CuadroTexto 5">
            <a:extLst>
              <a:ext uri="{FF2B5EF4-FFF2-40B4-BE49-F238E27FC236}">
                <a16:creationId xmlns:a16="http://schemas.microsoft.com/office/drawing/2014/main" xmlns="" id="{F8E1EEDF-4B57-484D-A6D7-25DAE7132756}"/>
              </a:ext>
            </a:extLst>
          </p:cNvPr>
          <p:cNvSpPr txBox="1"/>
          <p:nvPr/>
        </p:nvSpPr>
        <p:spPr>
          <a:xfrm>
            <a:off x="7576506" y="829993"/>
            <a:ext cx="4070563" cy="5918543"/>
          </a:xfrm>
          <a:prstGeom prst="rect">
            <a:avLst/>
          </a:prstGeom>
          <a:noFill/>
        </p:spPr>
        <p:txBody>
          <a:bodyPr wrap="square" rtlCol="0">
            <a:spAutoFit/>
          </a:bodyPr>
          <a:lstStyle/>
          <a:p>
            <a:pPr algn="just">
              <a:spcBef>
                <a:spcPct val="20000"/>
              </a:spcBef>
              <a:buClr>
                <a:srgbClr val="0BD0D9"/>
              </a:buClr>
              <a:buSzPct val="95000"/>
            </a:pPr>
            <a:r>
              <a:rPr lang="es-ES" sz="1700" b="1" u="sng" dirty="0"/>
              <a:t>TRANSFERENCIAS REALIZADAS POR PROGRAMA DURANTE EL EJERCICIO 2025</a:t>
            </a:r>
            <a:r>
              <a:rPr lang="es-ES" sz="1700" b="1" dirty="0"/>
              <a:t>: </a:t>
            </a:r>
          </a:p>
          <a:p>
            <a:pPr algn="just">
              <a:spcBef>
                <a:spcPct val="20000"/>
              </a:spcBef>
              <a:buClr>
                <a:srgbClr val="0BD0D9"/>
              </a:buClr>
              <a:buSzPct val="95000"/>
            </a:pPr>
            <a:endParaRPr lang="es-AR" sz="1700" dirty="0"/>
          </a:p>
          <a:p>
            <a:pPr algn="just">
              <a:spcBef>
                <a:spcPct val="20000"/>
              </a:spcBef>
              <a:buClr>
                <a:srgbClr val="0BD0D9"/>
              </a:buClr>
              <a:buSzPct val="95000"/>
            </a:pPr>
            <a:r>
              <a:rPr lang="es-AR" sz="1700" dirty="0"/>
              <a:t>Las transferencias realizadas por Programa, durante el ejercicio 2025 y hasta la fecha, fueron las siguientes: </a:t>
            </a:r>
          </a:p>
          <a:p>
            <a:pPr marL="285750" indent="-285750" algn="just">
              <a:spcBef>
                <a:spcPct val="20000"/>
              </a:spcBef>
              <a:buClr>
                <a:srgbClr val="0BD0D9"/>
              </a:buClr>
              <a:buSzPct val="95000"/>
              <a:buFontTx/>
              <a:buChar char="-"/>
            </a:pPr>
            <a:r>
              <a:rPr lang="es-AR" sz="1700" dirty="0"/>
              <a:t>Programa Apoyo Técnico PcD $457.843.727,91.- equivalente al 54,64% del total de los Fondos Ejecutados. </a:t>
            </a:r>
          </a:p>
          <a:p>
            <a:pPr marL="285750" indent="-285750" algn="just">
              <a:spcBef>
                <a:spcPct val="20000"/>
              </a:spcBef>
              <a:buClr>
                <a:srgbClr val="0BD0D9"/>
              </a:buClr>
              <a:buSzPct val="95000"/>
              <a:buFontTx/>
              <a:buChar char="-"/>
            </a:pPr>
            <a:r>
              <a:rPr lang="es-AR" sz="1700" dirty="0"/>
              <a:t>Programa Apoyo Emprendedores con Discapacidad $261.293.888,43.- equivalente al 31,18% del total de los Fondos Ejecutados.</a:t>
            </a:r>
          </a:p>
          <a:p>
            <a:pPr marL="285750" indent="-285750" algn="just">
              <a:spcBef>
                <a:spcPct val="20000"/>
              </a:spcBef>
              <a:buClr>
                <a:srgbClr val="0BD0D9"/>
              </a:buClr>
              <a:buSzPct val="95000"/>
              <a:buFontTx/>
              <a:buChar char="-"/>
            </a:pPr>
            <a:r>
              <a:rPr lang="es-AR" sz="1700" dirty="0"/>
              <a:t>Programa Fortalecimientos de Establecimientos Comerciales $118.769.029,60.- equivalente al 14,17% del total de los Fondos Ejecutados.</a:t>
            </a:r>
          </a:p>
          <a:p>
            <a:pPr marL="285750" indent="-285750">
              <a:spcBef>
                <a:spcPct val="20000"/>
              </a:spcBef>
              <a:buClr>
                <a:srgbClr val="0BD0D9"/>
              </a:buClr>
              <a:buSzPct val="95000"/>
              <a:buFontTx/>
              <a:buChar char="-"/>
            </a:pPr>
            <a:endParaRPr lang="es-AR" dirty="0"/>
          </a:p>
        </p:txBody>
      </p:sp>
      <p:pic>
        <p:nvPicPr>
          <p:cNvPr id="2" name="Imagen 1">
            <a:extLst>
              <a:ext uri="{FF2B5EF4-FFF2-40B4-BE49-F238E27FC236}">
                <a16:creationId xmlns:a16="http://schemas.microsoft.com/office/drawing/2014/main" xmlns="" id="{86F38159-33B0-4D40-9B76-F59B3B2FBE87}"/>
              </a:ext>
            </a:extLst>
          </p:cNvPr>
          <p:cNvPicPr>
            <a:picLocks noChangeAspect="1"/>
          </p:cNvPicPr>
          <p:nvPr/>
        </p:nvPicPr>
        <p:blipFill>
          <a:blip r:embed="rId2"/>
          <a:stretch>
            <a:fillRect/>
          </a:stretch>
        </p:blipFill>
        <p:spPr>
          <a:xfrm>
            <a:off x="544930" y="829992"/>
            <a:ext cx="6970567" cy="5849481"/>
          </a:xfrm>
          <a:prstGeom prst="rect">
            <a:avLst/>
          </a:prstGeom>
        </p:spPr>
      </p:pic>
    </p:spTree>
    <p:extLst>
      <p:ext uri="{BB962C8B-B14F-4D97-AF65-F5344CB8AC3E}">
        <p14:creationId xmlns:p14="http://schemas.microsoft.com/office/powerpoint/2010/main" val="107120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906760-2E6B-4FF6-99FA-9570626FE35F}"/>
              </a:ext>
            </a:extLst>
          </p:cNvPr>
          <p:cNvSpPr txBox="1"/>
          <p:nvPr/>
        </p:nvSpPr>
        <p:spPr>
          <a:xfrm>
            <a:off x="544930" y="100679"/>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pic>
        <p:nvPicPr>
          <p:cNvPr id="2" name="Imagen 1">
            <a:extLst>
              <a:ext uri="{FF2B5EF4-FFF2-40B4-BE49-F238E27FC236}">
                <a16:creationId xmlns:a16="http://schemas.microsoft.com/office/drawing/2014/main" xmlns="" id="{A39FF0E2-8A51-44D6-A3C5-4D7856AC04D4}"/>
              </a:ext>
            </a:extLst>
          </p:cNvPr>
          <p:cNvPicPr>
            <a:picLocks noChangeAspect="1"/>
          </p:cNvPicPr>
          <p:nvPr/>
        </p:nvPicPr>
        <p:blipFill>
          <a:blip r:embed="rId2"/>
          <a:stretch>
            <a:fillRect/>
          </a:stretch>
        </p:blipFill>
        <p:spPr>
          <a:xfrm>
            <a:off x="562650" y="820152"/>
            <a:ext cx="11084419" cy="5690633"/>
          </a:xfrm>
          <a:prstGeom prst="rect">
            <a:avLst/>
          </a:prstGeom>
        </p:spPr>
      </p:pic>
    </p:spTree>
    <p:extLst>
      <p:ext uri="{BB962C8B-B14F-4D97-AF65-F5344CB8AC3E}">
        <p14:creationId xmlns:p14="http://schemas.microsoft.com/office/powerpoint/2010/main" val="263449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A9F5632-5437-4981-8D2F-F5A921B2CDFA}"/>
              </a:ext>
            </a:extLst>
          </p:cNvPr>
          <p:cNvSpPr txBox="1"/>
          <p:nvPr/>
        </p:nvSpPr>
        <p:spPr>
          <a:xfrm>
            <a:off x="544930" y="156950"/>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sp>
        <p:nvSpPr>
          <p:cNvPr id="3" name="CuadroTexto 2">
            <a:extLst>
              <a:ext uri="{FF2B5EF4-FFF2-40B4-BE49-F238E27FC236}">
                <a16:creationId xmlns:a16="http://schemas.microsoft.com/office/drawing/2014/main" xmlns="" id="{59DFE134-EE58-4735-871F-F2147BB48A35}"/>
              </a:ext>
            </a:extLst>
          </p:cNvPr>
          <p:cNvSpPr txBox="1"/>
          <p:nvPr/>
        </p:nvSpPr>
        <p:spPr>
          <a:xfrm>
            <a:off x="685800" y="926432"/>
            <a:ext cx="10961269" cy="1477328"/>
          </a:xfrm>
          <a:prstGeom prst="rect">
            <a:avLst/>
          </a:prstGeom>
          <a:noFill/>
        </p:spPr>
        <p:txBody>
          <a:bodyPr wrap="square" rtlCol="0">
            <a:spAutoFit/>
          </a:bodyPr>
          <a:lstStyle/>
          <a:p>
            <a:r>
              <a:rPr lang="es-ES_tradnl" dirty="0"/>
              <a:t>Provincias que no tuvieron transferencias o que quedan excluidas de la auditoría:</a:t>
            </a:r>
          </a:p>
          <a:p>
            <a:endParaRPr lang="es-ES_tradnl" dirty="0"/>
          </a:p>
          <a:p>
            <a:pPr marL="285750" indent="-285750">
              <a:buFontTx/>
              <a:buChar char="-"/>
            </a:pPr>
            <a:endParaRPr lang="es-ES_tradnl" dirty="0"/>
          </a:p>
          <a:p>
            <a:pPr marL="285750" indent="-285750">
              <a:buFontTx/>
              <a:buChar char="-"/>
            </a:pPr>
            <a:endParaRPr lang="es-ES_tradnl" dirty="0"/>
          </a:p>
          <a:p>
            <a:endParaRPr lang="es-AR" dirty="0"/>
          </a:p>
        </p:txBody>
      </p:sp>
      <p:graphicFrame>
        <p:nvGraphicFramePr>
          <p:cNvPr id="5" name="Tabla 4">
            <a:extLst>
              <a:ext uri="{FF2B5EF4-FFF2-40B4-BE49-F238E27FC236}">
                <a16:creationId xmlns:a16="http://schemas.microsoft.com/office/drawing/2014/main" xmlns="" id="{5DBE93C6-09F8-44C9-9ABC-DD33BAD40D9E}"/>
              </a:ext>
            </a:extLst>
          </p:cNvPr>
          <p:cNvGraphicFramePr>
            <a:graphicFrameLocks noGrp="1"/>
          </p:cNvGraphicFramePr>
          <p:nvPr>
            <p:extLst>
              <p:ext uri="{D42A27DB-BD31-4B8C-83A1-F6EECF244321}">
                <p14:modId xmlns:p14="http://schemas.microsoft.com/office/powerpoint/2010/main" val="1720288553"/>
              </p:ext>
            </p:extLst>
          </p:nvPr>
        </p:nvGraphicFramePr>
        <p:xfrm>
          <a:off x="2031999" y="1665096"/>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3451947835"/>
                    </a:ext>
                  </a:extLst>
                </a:gridCol>
                <a:gridCol w="4064000">
                  <a:extLst>
                    <a:ext uri="{9D8B030D-6E8A-4147-A177-3AD203B41FA5}">
                      <a16:colId xmlns:a16="http://schemas.microsoft.com/office/drawing/2014/main" xmlns="" val="307019041"/>
                    </a:ext>
                  </a:extLst>
                </a:gridCol>
              </a:tblGrid>
              <a:tr h="370840">
                <a:tc>
                  <a:txBody>
                    <a:bodyPr/>
                    <a:lstStyle/>
                    <a:p>
                      <a:pPr algn="ctr"/>
                      <a:r>
                        <a:rPr lang="es-AR" sz="1400" dirty="0"/>
                        <a:t>Provincias Sin Transferencias</a:t>
                      </a:r>
                    </a:p>
                  </a:txBody>
                  <a:tcPr/>
                </a:tc>
                <a:tc>
                  <a:txBody>
                    <a:bodyPr/>
                    <a:lstStyle/>
                    <a:p>
                      <a:pPr algn="ctr"/>
                      <a:r>
                        <a:rPr lang="es-AR" sz="1400" dirty="0"/>
                        <a:t>Provincias Excluidas por Economicidad</a:t>
                      </a:r>
                    </a:p>
                  </a:txBody>
                  <a:tcPr/>
                </a:tc>
                <a:extLst>
                  <a:ext uri="{0D108BD9-81ED-4DB2-BD59-A6C34878D82A}">
                    <a16:rowId xmlns:a16="http://schemas.microsoft.com/office/drawing/2014/main" xmlns="" val="3663860743"/>
                  </a:ext>
                </a:extLst>
              </a:tr>
              <a:tr h="370840">
                <a:tc>
                  <a:txBody>
                    <a:bodyPr/>
                    <a:lstStyle/>
                    <a:p>
                      <a:pPr algn="ctr"/>
                      <a:r>
                        <a:rPr lang="es-AR" sz="1400" dirty="0"/>
                        <a:t>Provincia de Chubut</a:t>
                      </a:r>
                    </a:p>
                  </a:txBody>
                  <a:tcPr/>
                </a:tc>
                <a:tc>
                  <a:txBody>
                    <a:bodyPr/>
                    <a:lstStyle/>
                    <a:p>
                      <a:pPr algn="ctr"/>
                      <a:r>
                        <a:rPr lang="es-AR" sz="1400" dirty="0"/>
                        <a:t>Provincia de Corrientes</a:t>
                      </a:r>
                    </a:p>
                  </a:txBody>
                  <a:tcPr/>
                </a:tc>
                <a:extLst>
                  <a:ext uri="{0D108BD9-81ED-4DB2-BD59-A6C34878D82A}">
                    <a16:rowId xmlns:a16="http://schemas.microsoft.com/office/drawing/2014/main" xmlns="" val="2313230501"/>
                  </a:ext>
                </a:extLst>
              </a:tr>
              <a:tr h="370840">
                <a:tc>
                  <a:txBody>
                    <a:bodyPr/>
                    <a:lstStyle/>
                    <a:p>
                      <a:pPr algn="ctr"/>
                      <a:r>
                        <a:rPr lang="es-AR" sz="1400" dirty="0"/>
                        <a:t>Provincia de Formosa</a:t>
                      </a:r>
                    </a:p>
                  </a:txBody>
                  <a:tcPr/>
                </a:tc>
                <a:tc>
                  <a:txBody>
                    <a:bodyPr/>
                    <a:lstStyle/>
                    <a:p>
                      <a:pPr algn="ctr"/>
                      <a:r>
                        <a:rPr lang="es-AR" sz="1400" dirty="0"/>
                        <a:t>Provincia de Neuquén</a:t>
                      </a:r>
                    </a:p>
                  </a:txBody>
                  <a:tcPr/>
                </a:tc>
                <a:extLst>
                  <a:ext uri="{0D108BD9-81ED-4DB2-BD59-A6C34878D82A}">
                    <a16:rowId xmlns:a16="http://schemas.microsoft.com/office/drawing/2014/main" xmlns="" val="3226154389"/>
                  </a:ext>
                </a:extLst>
              </a:tr>
              <a:tr h="370840">
                <a:tc>
                  <a:txBody>
                    <a:bodyPr/>
                    <a:lstStyle/>
                    <a:p>
                      <a:pPr algn="ctr"/>
                      <a:r>
                        <a:rPr lang="es-AR" sz="1400" dirty="0"/>
                        <a:t>Provincia de La Rioja</a:t>
                      </a:r>
                    </a:p>
                  </a:txBody>
                  <a:tcPr/>
                </a:tc>
                <a:tc>
                  <a:txBody>
                    <a:bodyPr/>
                    <a:lstStyle/>
                    <a:p>
                      <a:pPr algn="ctr"/>
                      <a:r>
                        <a:rPr lang="es-AR" sz="1400" dirty="0"/>
                        <a:t>Provincia de Santa Cruz</a:t>
                      </a:r>
                    </a:p>
                  </a:txBody>
                  <a:tcPr/>
                </a:tc>
                <a:extLst>
                  <a:ext uri="{0D108BD9-81ED-4DB2-BD59-A6C34878D82A}">
                    <a16:rowId xmlns:a16="http://schemas.microsoft.com/office/drawing/2014/main" xmlns="" val="3499569564"/>
                  </a:ext>
                </a:extLst>
              </a:tr>
              <a:tr h="370840">
                <a:tc>
                  <a:txBody>
                    <a:bodyPr/>
                    <a:lstStyle/>
                    <a:p>
                      <a:pPr algn="ctr"/>
                      <a:r>
                        <a:rPr lang="es-AR" sz="1400" dirty="0"/>
                        <a:t>-</a:t>
                      </a:r>
                    </a:p>
                  </a:txBody>
                  <a:tcPr/>
                </a:tc>
                <a:tc>
                  <a:txBody>
                    <a:bodyPr/>
                    <a:lstStyle/>
                    <a:p>
                      <a:pPr algn="ctr"/>
                      <a:r>
                        <a:rPr lang="es-AR" sz="1400" dirty="0"/>
                        <a:t>Provincia de Santiago del Estero</a:t>
                      </a:r>
                    </a:p>
                  </a:txBody>
                  <a:tcPr/>
                </a:tc>
                <a:extLst>
                  <a:ext uri="{0D108BD9-81ED-4DB2-BD59-A6C34878D82A}">
                    <a16:rowId xmlns:a16="http://schemas.microsoft.com/office/drawing/2014/main" xmlns="" val="3259430386"/>
                  </a:ext>
                </a:extLst>
              </a:tr>
              <a:tr h="370840">
                <a:tc>
                  <a:txBody>
                    <a:bodyPr/>
                    <a:lstStyle/>
                    <a:p>
                      <a:pPr algn="ctr"/>
                      <a:r>
                        <a:rPr lang="es-AR" sz="1400" dirty="0"/>
                        <a:t>-</a:t>
                      </a:r>
                    </a:p>
                  </a:txBody>
                  <a:tcPr/>
                </a:tc>
                <a:tc>
                  <a:txBody>
                    <a:bodyPr/>
                    <a:lstStyle/>
                    <a:p>
                      <a:pPr algn="ctr"/>
                      <a:r>
                        <a:rPr lang="es-AR" sz="1400" dirty="0"/>
                        <a:t>Provincia de Tierra del Fuego</a:t>
                      </a:r>
                    </a:p>
                  </a:txBody>
                  <a:tcPr/>
                </a:tc>
                <a:extLst>
                  <a:ext uri="{0D108BD9-81ED-4DB2-BD59-A6C34878D82A}">
                    <a16:rowId xmlns:a16="http://schemas.microsoft.com/office/drawing/2014/main" xmlns="" val="3604737660"/>
                  </a:ext>
                </a:extLst>
              </a:tr>
              <a:tr h="370840">
                <a:tc>
                  <a:txBody>
                    <a:bodyPr/>
                    <a:lstStyle/>
                    <a:p>
                      <a:pPr algn="ctr"/>
                      <a:r>
                        <a:rPr lang="es-AR" sz="1400" dirty="0"/>
                        <a:t>-</a:t>
                      </a:r>
                    </a:p>
                  </a:txBody>
                  <a:tcPr/>
                </a:tc>
                <a:tc>
                  <a:txBody>
                    <a:bodyPr/>
                    <a:lstStyle/>
                    <a:p>
                      <a:pPr algn="ctr"/>
                      <a:r>
                        <a:rPr lang="es-AR" sz="1400" dirty="0"/>
                        <a:t>Ciudad Autónoma de Buenos Aires</a:t>
                      </a:r>
                    </a:p>
                  </a:txBody>
                  <a:tcPr/>
                </a:tc>
                <a:extLst>
                  <a:ext uri="{0D108BD9-81ED-4DB2-BD59-A6C34878D82A}">
                    <a16:rowId xmlns:a16="http://schemas.microsoft.com/office/drawing/2014/main" xmlns="" val="2182487552"/>
                  </a:ext>
                </a:extLst>
              </a:tr>
            </a:tbl>
          </a:graphicData>
        </a:graphic>
      </p:graphicFrame>
    </p:spTree>
    <p:extLst>
      <p:ext uri="{BB962C8B-B14F-4D97-AF65-F5344CB8AC3E}">
        <p14:creationId xmlns:p14="http://schemas.microsoft.com/office/powerpoint/2010/main" val="184441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A9F5632-5437-4981-8D2F-F5A921B2CDFA}"/>
              </a:ext>
            </a:extLst>
          </p:cNvPr>
          <p:cNvSpPr txBox="1"/>
          <p:nvPr/>
        </p:nvSpPr>
        <p:spPr>
          <a:xfrm>
            <a:off x="544930" y="122335"/>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sp>
        <p:nvSpPr>
          <p:cNvPr id="5" name="CuadroTexto 4">
            <a:extLst>
              <a:ext uri="{FF2B5EF4-FFF2-40B4-BE49-F238E27FC236}">
                <a16:creationId xmlns:a16="http://schemas.microsoft.com/office/drawing/2014/main" xmlns="" id="{85103494-0914-4E30-A46B-169C333DCD56}"/>
              </a:ext>
            </a:extLst>
          </p:cNvPr>
          <p:cNvSpPr txBox="1"/>
          <p:nvPr/>
        </p:nvSpPr>
        <p:spPr>
          <a:xfrm>
            <a:off x="644404" y="754421"/>
            <a:ext cx="11002665" cy="5016758"/>
          </a:xfrm>
          <a:prstGeom prst="rect">
            <a:avLst/>
          </a:prstGeom>
          <a:noFill/>
        </p:spPr>
        <p:txBody>
          <a:bodyPr wrap="square" rtlCol="0">
            <a:spAutoFit/>
          </a:bodyPr>
          <a:lstStyle/>
          <a:p>
            <a:pPr lvl="0" algn="just">
              <a:spcBef>
                <a:spcPct val="20000"/>
              </a:spcBef>
              <a:buClr>
                <a:srgbClr val="0BD0D9"/>
              </a:buClr>
              <a:buSzPct val="95000"/>
            </a:pPr>
            <a:r>
              <a:rPr lang="es-ES" sz="2000" b="1" u="sng" dirty="0">
                <a:solidFill>
                  <a:srgbClr val="002060"/>
                </a:solidFill>
                <a:cs typeface="Arial" panose="020B0604020202020204" pitchFamily="34" charset="0"/>
              </a:rPr>
              <a:t>Puntos de Control</a:t>
            </a:r>
            <a:r>
              <a:rPr lang="es-ES" sz="2000" b="1" dirty="0">
                <a:solidFill>
                  <a:srgbClr val="002060"/>
                </a:solidFill>
                <a:cs typeface="Arial" panose="020B0604020202020204" pitchFamily="34" charset="0"/>
              </a:rPr>
              <a:t>:</a:t>
            </a:r>
            <a:r>
              <a:rPr lang="es-ES" b="1" dirty="0">
                <a:solidFill>
                  <a:srgbClr val="0074A9"/>
                </a:solidFill>
                <a:cs typeface="Arial" panose="020B0604020202020204" pitchFamily="34" charset="0"/>
              </a:rPr>
              <a:t> </a:t>
            </a:r>
          </a:p>
          <a:p>
            <a:pPr lvl="0" algn="just">
              <a:spcBef>
                <a:spcPct val="20000"/>
              </a:spcBef>
              <a:buClr>
                <a:srgbClr val="0BD0D9"/>
              </a:buClr>
              <a:buSzPct val="95000"/>
            </a:pPr>
            <a:endParaRPr lang="es-ES" dirty="0">
              <a:cs typeface="Arial" panose="020B0604020202020204" pitchFamily="34" charset="0"/>
            </a:endParaRPr>
          </a:p>
          <a:p>
            <a:pPr lvl="0" algn="just">
              <a:spcBef>
                <a:spcPct val="20000"/>
              </a:spcBef>
              <a:buClr>
                <a:srgbClr val="0BD0D9"/>
              </a:buClr>
              <a:buSzPct val="95000"/>
            </a:pPr>
            <a:r>
              <a:rPr lang="es-ES" dirty="0">
                <a:cs typeface="Arial" panose="020B0604020202020204" pitchFamily="34" charset="0"/>
              </a:rPr>
              <a:t>Se remitirá por cada Programa un Check List, a fin de realizar los controles pertinentes a los Programas aprobados.</a:t>
            </a:r>
          </a:p>
          <a:p>
            <a:pPr lvl="0" algn="just">
              <a:spcBef>
                <a:spcPct val="20000"/>
              </a:spcBef>
              <a:buClr>
                <a:srgbClr val="0BD0D9"/>
              </a:buClr>
              <a:buSzPct val="95000"/>
            </a:pPr>
            <a:r>
              <a:rPr lang="es-ES" dirty="0">
                <a:cs typeface="Arial" panose="020B0604020202020204" pitchFamily="34" charset="0"/>
              </a:rPr>
              <a:t>A modo de ejemplo se acompaña los puntos de control a verificar para el Programa de Apoyos Técnicos para Personas con Discapacidad:</a:t>
            </a:r>
          </a:p>
          <a:p>
            <a:pPr lvl="0" algn="just">
              <a:spcBef>
                <a:spcPct val="20000"/>
              </a:spcBef>
              <a:buClr>
                <a:srgbClr val="0BD0D9"/>
              </a:buClr>
              <a:buSzPct val="95000"/>
            </a:pPr>
            <a:endParaRPr lang="es-ES" dirty="0">
              <a:cs typeface="Arial" panose="020B0604020202020204" pitchFamily="34" charset="0"/>
            </a:endParaRPr>
          </a:p>
          <a:p>
            <a:pPr lvl="0" algn="just">
              <a:spcBef>
                <a:spcPct val="20000"/>
              </a:spcBef>
              <a:buClr>
                <a:srgbClr val="0BD0D9"/>
              </a:buClr>
              <a:buSzPct val="95000"/>
            </a:pPr>
            <a:endParaRPr lang="es-ES" dirty="0">
              <a:cs typeface="Arial" panose="020B0604020202020204" pitchFamily="34" charset="0"/>
            </a:endParaRPr>
          </a:p>
          <a:p>
            <a:pPr lvl="0" algn="just">
              <a:spcBef>
                <a:spcPct val="20000"/>
              </a:spcBef>
              <a:buClr>
                <a:srgbClr val="0BD0D9"/>
              </a:buClr>
              <a:buSzPct val="95000"/>
            </a:pPr>
            <a:endParaRPr lang="es-ES" dirty="0">
              <a:cs typeface="Arial" panose="020B0604020202020204" pitchFamily="34" charset="0"/>
            </a:endParaRPr>
          </a:p>
          <a:p>
            <a:pPr lvl="0" algn="just">
              <a:spcBef>
                <a:spcPct val="20000"/>
              </a:spcBef>
              <a:buClr>
                <a:srgbClr val="0BD0D9"/>
              </a:buClr>
              <a:buSzPct val="95000"/>
            </a:pPr>
            <a:endParaRPr lang="es-ES" dirty="0">
              <a:cs typeface="Arial" panose="020B0604020202020204" pitchFamily="34" charset="0"/>
            </a:endParaRPr>
          </a:p>
          <a:p>
            <a:pPr lvl="0" algn="just">
              <a:spcBef>
                <a:spcPct val="20000"/>
              </a:spcBef>
              <a:buClr>
                <a:srgbClr val="0BD0D9"/>
              </a:buClr>
              <a:buSzPct val="95000"/>
            </a:pPr>
            <a:endParaRPr lang="es-ES" dirty="0">
              <a:cs typeface="Arial" panose="020B0604020202020204" pitchFamily="34" charset="0"/>
            </a:endParaRPr>
          </a:p>
          <a:p>
            <a:pPr lvl="0" algn="just">
              <a:spcBef>
                <a:spcPct val="20000"/>
              </a:spcBef>
              <a:buClr>
                <a:srgbClr val="0BD0D9"/>
              </a:buClr>
              <a:buSzPct val="95000"/>
            </a:pPr>
            <a:endParaRPr lang="es-ES" dirty="0">
              <a:cs typeface="Arial" panose="020B0604020202020204" pitchFamily="34" charset="0"/>
            </a:endParaRPr>
          </a:p>
          <a:p>
            <a:pPr lvl="0" algn="just">
              <a:spcBef>
                <a:spcPct val="20000"/>
              </a:spcBef>
              <a:buClr>
                <a:srgbClr val="0BD0D9"/>
              </a:buClr>
              <a:buSzPct val="95000"/>
            </a:pPr>
            <a:endParaRPr lang="es-ES" dirty="0">
              <a:cs typeface="Arial" panose="020B0604020202020204" pitchFamily="34" charset="0"/>
            </a:endParaRPr>
          </a:p>
          <a:p>
            <a:pPr lvl="0" algn="just">
              <a:spcBef>
                <a:spcPct val="20000"/>
              </a:spcBef>
              <a:buClr>
                <a:srgbClr val="0BD0D9"/>
              </a:buClr>
              <a:buSzPct val="95000"/>
            </a:pPr>
            <a:endParaRPr lang="es-ES" dirty="0">
              <a:cs typeface="Arial" panose="020B0604020202020204" pitchFamily="34" charset="0"/>
            </a:endParaRPr>
          </a:p>
          <a:p>
            <a:pPr lvl="0" algn="just">
              <a:spcBef>
                <a:spcPct val="20000"/>
              </a:spcBef>
              <a:buClr>
                <a:srgbClr val="0BD0D9"/>
              </a:buClr>
              <a:buSzPct val="95000"/>
            </a:pPr>
            <a:endParaRPr lang="es-ES" sz="2200" dirty="0">
              <a:cs typeface="Arial" panose="020B0604020202020204" pitchFamily="34" charset="0"/>
            </a:endParaRPr>
          </a:p>
        </p:txBody>
      </p:sp>
      <p:pic>
        <p:nvPicPr>
          <p:cNvPr id="3" name="Imagen 2">
            <a:extLst>
              <a:ext uri="{FF2B5EF4-FFF2-40B4-BE49-F238E27FC236}">
                <a16:creationId xmlns:a16="http://schemas.microsoft.com/office/drawing/2014/main" xmlns="" id="{FB5D8B92-1B8F-401B-AC2A-3840413CC60B}"/>
              </a:ext>
            </a:extLst>
          </p:cNvPr>
          <p:cNvPicPr>
            <a:picLocks noChangeAspect="1"/>
          </p:cNvPicPr>
          <p:nvPr/>
        </p:nvPicPr>
        <p:blipFill>
          <a:blip r:embed="rId2"/>
          <a:stretch>
            <a:fillRect/>
          </a:stretch>
        </p:blipFill>
        <p:spPr>
          <a:xfrm>
            <a:off x="1140824" y="2749732"/>
            <a:ext cx="10110650" cy="3811908"/>
          </a:xfrm>
          <a:prstGeom prst="rect">
            <a:avLst/>
          </a:prstGeom>
        </p:spPr>
      </p:pic>
    </p:spTree>
    <p:extLst>
      <p:ext uri="{BB962C8B-B14F-4D97-AF65-F5344CB8AC3E}">
        <p14:creationId xmlns:p14="http://schemas.microsoft.com/office/powerpoint/2010/main" val="93665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A9F5632-5437-4981-8D2F-F5A921B2CDFA}"/>
              </a:ext>
            </a:extLst>
          </p:cNvPr>
          <p:cNvSpPr txBox="1"/>
          <p:nvPr/>
        </p:nvSpPr>
        <p:spPr>
          <a:xfrm>
            <a:off x="544930" y="122335"/>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pic>
        <p:nvPicPr>
          <p:cNvPr id="6" name="Imagen 5">
            <a:extLst>
              <a:ext uri="{FF2B5EF4-FFF2-40B4-BE49-F238E27FC236}">
                <a16:creationId xmlns:a16="http://schemas.microsoft.com/office/drawing/2014/main" xmlns="" id="{1270A3C9-788E-44C6-BA91-3043A9CCB362}"/>
              </a:ext>
            </a:extLst>
          </p:cNvPr>
          <p:cNvPicPr>
            <a:picLocks noChangeAspect="1"/>
          </p:cNvPicPr>
          <p:nvPr/>
        </p:nvPicPr>
        <p:blipFill>
          <a:blip r:embed="rId2"/>
          <a:stretch>
            <a:fillRect/>
          </a:stretch>
        </p:blipFill>
        <p:spPr>
          <a:xfrm>
            <a:off x="1018903" y="775063"/>
            <a:ext cx="10291750" cy="5832474"/>
          </a:xfrm>
          <a:prstGeom prst="rect">
            <a:avLst/>
          </a:prstGeom>
        </p:spPr>
      </p:pic>
    </p:spTree>
    <p:extLst>
      <p:ext uri="{BB962C8B-B14F-4D97-AF65-F5344CB8AC3E}">
        <p14:creationId xmlns:p14="http://schemas.microsoft.com/office/powerpoint/2010/main" val="108344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A9F5632-5437-4981-8D2F-F5A921B2CDFA}"/>
              </a:ext>
            </a:extLst>
          </p:cNvPr>
          <p:cNvSpPr txBox="1"/>
          <p:nvPr/>
        </p:nvSpPr>
        <p:spPr>
          <a:xfrm>
            <a:off x="544930" y="122335"/>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pic>
        <p:nvPicPr>
          <p:cNvPr id="4" name="Imagen 3">
            <a:extLst>
              <a:ext uri="{FF2B5EF4-FFF2-40B4-BE49-F238E27FC236}">
                <a16:creationId xmlns:a16="http://schemas.microsoft.com/office/drawing/2014/main" xmlns="" id="{49385FCA-AED4-4D74-8425-A9B81DE84D2A}"/>
              </a:ext>
            </a:extLst>
          </p:cNvPr>
          <p:cNvPicPr>
            <a:picLocks noChangeAspect="1"/>
          </p:cNvPicPr>
          <p:nvPr/>
        </p:nvPicPr>
        <p:blipFill>
          <a:blip r:embed="rId2"/>
          <a:stretch>
            <a:fillRect/>
          </a:stretch>
        </p:blipFill>
        <p:spPr>
          <a:xfrm>
            <a:off x="864307" y="927266"/>
            <a:ext cx="10631006" cy="5517075"/>
          </a:xfrm>
          <a:prstGeom prst="rect">
            <a:avLst/>
          </a:prstGeom>
        </p:spPr>
      </p:pic>
    </p:spTree>
    <p:extLst>
      <p:ext uri="{BB962C8B-B14F-4D97-AF65-F5344CB8AC3E}">
        <p14:creationId xmlns:p14="http://schemas.microsoft.com/office/powerpoint/2010/main" val="248677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A9F5632-5437-4981-8D2F-F5A921B2CDFA}"/>
              </a:ext>
            </a:extLst>
          </p:cNvPr>
          <p:cNvSpPr txBox="1"/>
          <p:nvPr/>
        </p:nvSpPr>
        <p:spPr>
          <a:xfrm>
            <a:off x="544930" y="122335"/>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pic>
        <p:nvPicPr>
          <p:cNvPr id="3" name="Imagen 2">
            <a:extLst>
              <a:ext uri="{FF2B5EF4-FFF2-40B4-BE49-F238E27FC236}">
                <a16:creationId xmlns:a16="http://schemas.microsoft.com/office/drawing/2014/main" xmlns="" id="{1DE1F42A-A097-499B-BBF8-CDD5187562CA}"/>
              </a:ext>
            </a:extLst>
          </p:cNvPr>
          <p:cNvPicPr>
            <a:picLocks noChangeAspect="1"/>
          </p:cNvPicPr>
          <p:nvPr/>
        </p:nvPicPr>
        <p:blipFill>
          <a:blip r:embed="rId2"/>
          <a:stretch>
            <a:fillRect/>
          </a:stretch>
        </p:blipFill>
        <p:spPr>
          <a:xfrm>
            <a:off x="905692" y="765266"/>
            <a:ext cx="10528662" cy="5878010"/>
          </a:xfrm>
          <a:prstGeom prst="rect">
            <a:avLst/>
          </a:prstGeom>
        </p:spPr>
      </p:pic>
    </p:spTree>
    <p:extLst>
      <p:ext uri="{BB962C8B-B14F-4D97-AF65-F5344CB8AC3E}">
        <p14:creationId xmlns:p14="http://schemas.microsoft.com/office/powerpoint/2010/main" val="130515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A9F5632-5437-4981-8D2F-F5A921B2CDFA}"/>
              </a:ext>
            </a:extLst>
          </p:cNvPr>
          <p:cNvSpPr txBox="1"/>
          <p:nvPr/>
        </p:nvSpPr>
        <p:spPr>
          <a:xfrm>
            <a:off x="544930" y="122335"/>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pic>
        <p:nvPicPr>
          <p:cNvPr id="5" name="Imagen 4">
            <a:extLst>
              <a:ext uri="{FF2B5EF4-FFF2-40B4-BE49-F238E27FC236}">
                <a16:creationId xmlns:a16="http://schemas.microsoft.com/office/drawing/2014/main" xmlns="" id="{97E0A6C6-3B9F-45AB-B355-005C4308FE98}"/>
              </a:ext>
            </a:extLst>
          </p:cNvPr>
          <p:cNvPicPr>
            <a:picLocks noChangeAspect="1"/>
          </p:cNvPicPr>
          <p:nvPr/>
        </p:nvPicPr>
        <p:blipFill>
          <a:blip r:embed="rId2"/>
          <a:stretch>
            <a:fillRect/>
          </a:stretch>
        </p:blipFill>
        <p:spPr>
          <a:xfrm>
            <a:off x="3431541" y="836023"/>
            <a:ext cx="5328915" cy="5682125"/>
          </a:xfrm>
          <a:prstGeom prst="rect">
            <a:avLst/>
          </a:prstGeom>
        </p:spPr>
      </p:pic>
    </p:spTree>
    <p:extLst>
      <p:ext uri="{BB962C8B-B14F-4D97-AF65-F5344CB8AC3E}">
        <p14:creationId xmlns:p14="http://schemas.microsoft.com/office/powerpoint/2010/main" val="2784144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A9F5632-5437-4981-8D2F-F5A921B2CDFA}"/>
              </a:ext>
            </a:extLst>
          </p:cNvPr>
          <p:cNvSpPr txBox="1"/>
          <p:nvPr/>
        </p:nvSpPr>
        <p:spPr>
          <a:xfrm>
            <a:off x="544930" y="122335"/>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pic>
        <p:nvPicPr>
          <p:cNvPr id="3" name="Imagen 2">
            <a:extLst>
              <a:ext uri="{FF2B5EF4-FFF2-40B4-BE49-F238E27FC236}">
                <a16:creationId xmlns:a16="http://schemas.microsoft.com/office/drawing/2014/main" xmlns="" id="{D12AA0CD-3F1C-4197-B2A9-2FB3312AC90A}"/>
              </a:ext>
            </a:extLst>
          </p:cNvPr>
          <p:cNvPicPr>
            <a:picLocks noChangeAspect="1"/>
          </p:cNvPicPr>
          <p:nvPr/>
        </p:nvPicPr>
        <p:blipFill>
          <a:blip r:embed="rId2"/>
          <a:stretch>
            <a:fillRect/>
          </a:stretch>
        </p:blipFill>
        <p:spPr>
          <a:xfrm>
            <a:off x="1819627" y="932307"/>
            <a:ext cx="8552746" cy="5642666"/>
          </a:xfrm>
          <a:prstGeom prst="rect">
            <a:avLst/>
          </a:prstGeom>
        </p:spPr>
      </p:pic>
    </p:spTree>
    <p:extLst>
      <p:ext uri="{BB962C8B-B14F-4D97-AF65-F5344CB8AC3E}">
        <p14:creationId xmlns:p14="http://schemas.microsoft.com/office/powerpoint/2010/main" val="57139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A9F5632-5437-4981-8D2F-F5A921B2CDFA}"/>
              </a:ext>
            </a:extLst>
          </p:cNvPr>
          <p:cNvSpPr txBox="1"/>
          <p:nvPr/>
        </p:nvSpPr>
        <p:spPr>
          <a:xfrm>
            <a:off x="544930" y="122335"/>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pic>
        <p:nvPicPr>
          <p:cNvPr id="4" name="Imagen 3">
            <a:extLst>
              <a:ext uri="{FF2B5EF4-FFF2-40B4-BE49-F238E27FC236}">
                <a16:creationId xmlns:a16="http://schemas.microsoft.com/office/drawing/2014/main" xmlns="" id="{F4AC4A9C-260A-4161-A928-58796EE43C0F}"/>
              </a:ext>
            </a:extLst>
          </p:cNvPr>
          <p:cNvPicPr>
            <a:picLocks noChangeAspect="1"/>
          </p:cNvPicPr>
          <p:nvPr/>
        </p:nvPicPr>
        <p:blipFill>
          <a:blip r:embed="rId2"/>
          <a:stretch>
            <a:fillRect/>
          </a:stretch>
        </p:blipFill>
        <p:spPr>
          <a:xfrm>
            <a:off x="3002931" y="785380"/>
            <a:ext cx="6186136" cy="5836324"/>
          </a:xfrm>
          <a:prstGeom prst="rect">
            <a:avLst/>
          </a:prstGeom>
        </p:spPr>
      </p:pic>
    </p:spTree>
    <p:extLst>
      <p:ext uri="{BB962C8B-B14F-4D97-AF65-F5344CB8AC3E}">
        <p14:creationId xmlns:p14="http://schemas.microsoft.com/office/powerpoint/2010/main" val="131240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AE5E827-A94E-E3F0-C561-28194EBC4B9A}"/>
              </a:ext>
            </a:extLst>
          </p:cNvPr>
          <p:cNvSpPr txBox="1"/>
          <p:nvPr/>
        </p:nvSpPr>
        <p:spPr>
          <a:xfrm>
            <a:off x="887067" y="829917"/>
            <a:ext cx="10417866" cy="1938992"/>
          </a:xfrm>
          <a:prstGeom prst="rect">
            <a:avLst/>
          </a:prstGeom>
          <a:noFill/>
        </p:spPr>
        <p:txBody>
          <a:bodyPr wrap="square" rtlCol="0">
            <a:spAutoFit/>
          </a:bodyPr>
          <a:lstStyle/>
          <a:p>
            <a:r>
              <a:rPr lang="en-US" sz="6000" dirty="0">
                <a:solidFill>
                  <a:srgbClr val="F2AA1D"/>
                </a:solidFill>
                <a:latin typeface="Montserrat Bold" pitchFamily="2" charset="0"/>
                <a:ea typeface="Calibri" panose="020F0502020204030204" pitchFamily="34" charset="0"/>
                <a:cs typeface="Calibri" panose="020F0502020204030204" pitchFamily="34" charset="0"/>
              </a:rPr>
              <a:t>RED FEDERAL DE CONTROL PÚBLICO 2026</a:t>
            </a:r>
            <a:endParaRPr lang="en-US" sz="6000" b="0" i="0" u="none" strike="noStrike" baseline="0" dirty="0">
              <a:solidFill>
                <a:srgbClr val="F2AA1D"/>
              </a:solidFill>
              <a:latin typeface="Montserrat Bold" pitchFamily="2" charset="0"/>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xmlns="" id="{AFA4AD40-BE01-575F-14AD-9D3C0A17E7D3}"/>
              </a:ext>
            </a:extLst>
          </p:cNvPr>
          <p:cNvSpPr txBox="1"/>
          <p:nvPr/>
        </p:nvSpPr>
        <p:spPr>
          <a:xfrm>
            <a:off x="887067" y="3210631"/>
            <a:ext cx="10795553" cy="1200329"/>
          </a:xfrm>
          <a:prstGeom prst="rect">
            <a:avLst/>
          </a:prstGeom>
          <a:noFill/>
        </p:spPr>
        <p:txBody>
          <a:bodyPr wrap="square" rtlCol="0">
            <a:spAutoFit/>
          </a:bodyPr>
          <a:lstStyle/>
          <a:p>
            <a:r>
              <a:rPr lang="es-419" sz="3600" dirty="0">
                <a:solidFill>
                  <a:srgbClr val="999999"/>
                </a:solidFill>
                <a:latin typeface="Montserrat Bold" pitchFamily="2" charset="0"/>
                <a:ea typeface="Calibri" panose="020F0502020204030204" pitchFamily="34" charset="0"/>
                <a:cs typeface="Calibri" panose="020F0502020204030204" pitchFamily="34" charset="0"/>
              </a:rPr>
              <a:t>Programa FONADIS (Fondo Nacional para la Inclusión Social de las Personas con Discapacidad)</a:t>
            </a:r>
            <a:endParaRPr lang="en-US" sz="3600" dirty="0">
              <a:solidFill>
                <a:srgbClr val="999999"/>
              </a:solidFill>
              <a:latin typeface="Montserrat Bold"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8811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19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AAD6B84-9623-AE31-095C-06BEF9A42820}"/>
              </a:ext>
            </a:extLst>
          </p:cNvPr>
          <p:cNvSpPr txBox="1"/>
          <p:nvPr/>
        </p:nvSpPr>
        <p:spPr>
          <a:xfrm>
            <a:off x="628649" y="203005"/>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sp>
        <p:nvSpPr>
          <p:cNvPr id="4" name="CuadroTexto 3">
            <a:extLst>
              <a:ext uri="{FF2B5EF4-FFF2-40B4-BE49-F238E27FC236}">
                <a16:creationId xmlns:a16="http://schemas.microsoft.com/office/drawing/2014/main" xmlns="" id="{450F47E5-5139-41B2-9EBD-DCC42AEE4CCA}"/>
              </a:ext>
            </a:extLst>
          </p:cNvPr>
          <p:cNvSpPr txBox="1"/>
          <p:nvPr/>
        </p:nvSpPr>
        <p:spPr>
          <a:xfrm>
            <a:off x="628649" y="866274"/>
            <a:ext cx="11102138" cy="5632311"/>
          </a:xfrm>
          <a:prstGeom prst="rect">
            <a:avLst/>
          </a:prstGeom>
          <a:noFill/>
        </p:spPr>
        <p:txBody>
          <a:bodyPr wrap="square" rtlCol="0">
            <a:spAutoFit/>
          </a:bodyPr>
          <a:lstStyle/>
          <a:p>
            <a:pPr algn="just"/>
            <a:r>
              <a:rPr lang="es-ES_tradnl" dirty="0"/>
              <a:t>El Fondo Nacional para la Inclusión Social de las Personas con Discapacidad (FONADIS), creado mediante el Decreto 187/2022 en la órbita de la Agencia Nacional de Discapacidad (ANDIS), está destinado al financiamiento de Programas y Proyectos a favor de las Personas con Discapacidad.</a:t>
            </a:r>
          </a:p>
          <a:p>
            <a:pPr algn="just"/>
            <a:endParaRPr lang="es-ES_tradnl" dirty="0"/>
          </a:p>
          <a:p>
            <a:pPr algn="just"/>
            <a:r>
              <a:rPr lang="es-ES_tradnl" dirty="0"/>
              <a:t>Dicho Fondo estará constituido con los siguientes aportes:</a:t>
            </a:r>
          </a:p>
          <a:p>
            <a:pPr algn="just"/>
            <a:endParaRPr lang="es-ES_tradnl" dirty="0"/>
          </a:p>
          <a:p>
            <a:pPr marL="342900" indent="-342900" algn="just">
              <a:buFont typeface="+mj-lt"/>
              <a:buAutoNum type="alphaLcParenR"/>
            </a:pPr>
            <a:r>
              <a:rPr lang="es-ES_tradnl" dirty="0"/>
              <a:t>Con los fondos recaudados por aplicación de la Ley </a:t>
            </a:r>
            <a:r>
              <a:rPr lang="es-ES_tradnl" dirty="0" err="1"/>
              <a:t>N°</a:t>
            </a:r>
            <a:r>
              <a:rPr lang="es-ES_tradnl" dirty="0"/>
              <a:t> 25.730 (Sanciones para los libradores de cheques)</a:t>
            </a:r>
          </a:p>
          <a:p>
            <a:pPr marL="342900" indent="-342900" algn="just">
              <a:buFont typeface="+mj-lt"/>
              <a:buAutoNum type="alphaLcParenR"/>
            </a:pPr>
            <a:r>
              <a:rPr lang="es-ES_tradnl" dirty="0"/>
              <a:t>Con los legados y/o donaciones de personas y/o instituciones privadas nacionales o extranjeras</a:t>
            </a:r>
          </a:p>
          <a:p>
            <a:pPr marL="342900" indent="-342900" algn="just">
              <a:buFont typeface="+mj-lt"/>
              <a:buAutoNum type="alphaLcParenR"/>
            </a:pPr>
            <a:r>
              <a:rPr lang="es-ES_tradnl" dirty="0"/>
              <a:t>Con los fondos provenientes de organismos internacionales, tanto públicos como privados</a:t>
            </a:r>
          </a:p>
          <a:p>
            <a:pPr marL="342900" indent="-342900" algn="just">
              <a:buFont typeface="+mj-lt"/>
              <a:buAutoNum type="alphaLcParenR"/>
            </a:pPr>
            <a:r>
              <a:rPr lang="es-ES_tradnl" dirty="0"/>
              <a:t>Con los fondos recaudados por aplicación de la Ley </a:t>
            </a:r>
            <a:r>
              <a:rPr lang="es-ES_tradnl" dirty="0" err="1"/>
              <a:t>N°</a:t>
            </a:r>
            <a:r>
              <a:rPr lang="es-ES_tradnl" dirty="0"/>
              <a:t> 24.452 (Ley de Cheques) por asignaciones de recursos no utilizados, o de planes que hubieran caducado, o que hubieran sido cancelados, o con devoluciones de recursos que hubieran sido adjudicados en exceso por cualquier causa.</a:t>
            </a:r>
          </a:p>
          <a:p>
            <a:pPr marL="342900" indent="-342900" algn="just">
              <a:buFont typeface="+mj-lt"/>
              <a:buAutoNum type="alphaLcParenR"/>
            </a:pPr>
            <a:r>
              <a:rPr lang="es-ES_tradnl" dirty="0"/>
              <a:t>Con los demás fondos que las leyes especiales destinaren al mismo</a:t>
            </a:r>
          </a:p>
          <a:p>
            <a:pPr algn="just"/>
            <a:endParaRPr lang="es-ES_tradnl" dirty="0"/>
          </a:p>
          <a:p>
            <a:pPr algn="just"/>
            <a:r>
              <a:rPr lang="es-ES_tradnl" dirty="0"/>
              <a:t>Asimismo, y de conformidad con la Convención Sobre los Derechos de las Personas con Discapacidad, el Fondo y sus programas buscan, entre otros aspectos, favorecer la inclusión y participación en todas las actividades de la vida comunitaria, la autonomía, la accesibilidad del medio físico y comunicacional, y la inclusión laboral de las personas con discapacidad.</a:t>
            </a:r>
          </a:p>
          <a:p>
            <a:pPr algn="just"/>
            <a:endParaRPr lang="es-ES_tradnl" dirty="0"/>
          </a:p>
        </p:txBody>
      </p:sp>
    </p:spTree>
    <p:extLst>
      <p:ext uri="{BB962C8B-B14F-4D97-AF65-F5344CB8AC3E}">
        <p14:creationId xmlns:p14="http://schemas.microsoft.com/office/powerpoint/2010/main" val="283413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3531C3F-F81D-4AED-90C3-0F4307E7BC64}"/>
              </a:ext>
            </a:extLst>
          </p:cNvPr>
          <p:cNvSpPr txBox="1"/>
          <p:nvPr/>
        </p:nvSpPr>
        <p:spPr>
          <a:xfrm>
            <a:off x="628649" y="505123"/>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sp>
        <p:nvSpPr>
          <p:cNvPr id="3" name="CuadroTexto 2">
            <a:extLst>
              <a:ext uri="{FF2B5EF4-FFF2-40B4-BE49-F238E27FC236}">
                <a16:creationId xmlns:a16="http://schemas.microsoft.com/office/drawing/2014/main" xmlns="" id="{8D698CCE-6E6C-4262-AFCD-0B9FEACB7281}"/>
              </a:ext>
            </a:extLst>
          </p:cNvPr>
          <p:cNvSpPr txBox="1"/>
          <p:nvPr/>
        </p:nvSpPr>
        <p:spPr>
          <a:xfrm>
            <a:off x="628649" y="1177458"/>
            <a:ext cx="11102139" cy="6463308"/>
          </a:xfrm>
          <a:prstGeom prst="rect">
            <a:avLst/>
          </a:prstGeom>
          <a:noFill/>
        </p:spPr>
        <p:txBody>
          <a:bodyPr wrap="square" rtlCol="0">
            <a:spAutoFit/>
          </a:bodyPr>
          <a:lstStyle/>
          <a:p>
            <a:r>
              <a:rPr lang="es-ES_tradnl" b="1" u="sng" dirty="0"/>
              <a:t>OBJETO:</a:t>
            </a:r>
          </a:p>
          <a:p>
            <a:endParaRPr lang="es-AR" dirty="0"/>
          </a:p>
          <a:p>
            <a:pPr algn="just"/>
            <a:r>
              <a:rPr lang="es-ES" dirty="0"/>
              <a:t>Evaluar el cumplimiento de la Rendición de Cuentas y la efectiva ejecución del subsidio otorgado, respecto al fin solicitado de los Programas FONADIS. </a:t>
            </a:r>
          </a:p>
          <a:p>
            <a:pPr algn="just"/>
            <a:endParaRPr lang="es-AR" dirty="0"/>
          </a:p>
          <a:p>
            <a:pPr algn="just"/>
            <a:r>
              <a:rPr lang="es-ES_tradnl" b="1" u="sng" dirty="0"/>
              <a:t>ALCANCE:</a:t>
            </a:r>
          </a:p>
          <a:p>
            <a:pPr algn="just"/>
            <a:endParaRPr lang="es-AR" dirty="0"/>
          </a:p>
          <a:p>
            <a:pPr algn="just"/>
            <a:r>
              <a:rPr lang="es-AR" dirty="0"/>
              <a:t>Se analizará el cumplimiento de los requisitos para el otorgamiento del subsidio, y se limitará el alcance al control de los subsidios pagados y con Rendición de Cuentas tramitados durante el ejercicio 2025. Se deberá realizar el seguimiento de observaciones de ejercicios anteriores.</a:t>
            </a:r>
          </a:p>
          <a:p>
            <a:pPr algn="just"/>
            <a:endParaRPr lang="es-ES_tradnl" dirty="0"/>
          </a:p>
          <a:p>
            <a:pPr marL="285750" indent="-285750" algn="just">
              <a:buFont typeface="Wingdings" panose="05000000000000000000" pitchFamily="2" charset="2"/>
              <a:buChar char="Ø"/>
            </a:pPr>
            <a:r>
              <a:rPr lang="es-ES_tradnl" u="sng" dirty="0">
                <a:solidFill>
                  <a:srgbClr val="002060"/>
                </a:solidFill>
              </a:rPr>
              <a:t>Importante</a:t>
            </a:r>
            <a:r>
              <a:rPr lang="es-ES_tradnl" dirty="0">
                <a:solidFill>
                  <a:srgbClr val="002060"/>
                </a:solidFill>
              </a:rPr>
              <a:t>: </a:t>
            </a:r>
          </a:p>
          <a:p>
            <a:pPr algn="just"/>
            <a:endParaRPr lang="es-ES_tradnl" dirty="0">
              <a:solidFill>
                <a:srgbClr val="002060"/>
              </a:solidFill>
            </a:endParaRPr>
          </a:p>
          <a:p>
            <a:pPr marL="285750" indent="-285750" algn="just">
              <a:buFont typeface="Wingdings" panose="05000000000000000000" pitchFamily="2" charset="2"/>
              <a:buChar char="§"/>
            </a:pPr>
            <a:r>
              <a:rPr lang="es-ES_tradnl" dirty="0">
                <a:solidFill>
                  <a:srgbClr val="002060"/>
                </a:solidFill>
              </a:rPr>
              <a:t>Solamente p</a:t>
            </a:r>
            <a:r>
              <a:rPr lang="es-AR" dirty="0">
                <a:solidFill>
                  <a:srgbClr val="002060"/>
                </a:solidFill>
              </a:rPr>
              <a:t>odrán realizar esta auditoría los Órganos de Control Provincial.</a:t>
            </a:r>
          </a:p>
          <a:p>
            <a:pPr marL="285750" indent="-285750" algn="just">
              <a:buFont typeface="Wingdings" panose="05000000000000000000" pitchFamily="2" charset="2"/>
              <a:buChar char="§"/>
            </a:pPr>
            <a:r>
              <a:rPr lang="es-AR" dirty="0">
                <a:solidFill>
                  <a:srgbClr val="002060"/>
                </a:solidFill>
              </a:rPr>
              <a:t>Fecha comienzo de la Auditoría: 2do Semestre de 2026.</a:t>
            </a:r>
          </a:p>
          <a:p>
            <a:pPr marL="285750" indent="-285750" algn="just">
              <a:buFont typeface="Wingdings" panose="05000000000000000000" pitchFamily="2" charset="2"/>
              <a:buChar char="§"/>
            </a:pPr>
            <a:r>
              <a:rPr lang="es-AR" dirty="0">
                <a:solidFill>
                  <a:srgbClr val="002060"/>
                </a:solidFill>
              </a:rPr>
              <a:t>Fecha de Vencimiento de los Informes: 31 de octubre de 2026</a:t>
            </a:r>
          </a:p>
          <a:p>
            <a:pPr marL="285750" indent="-285750" algn="just">
              <a:buFont typeface="Wingdings" panose="05000000000000000000" pitchFamily="2" charset="2"/>
              <a:buChar char="Ø"/>
            </a:pPr>
            <a:endParaRPr lang="es-AR" dirty="0">
              <a:solidFill>
                <a:srgbClr val="002060"/>
              </a:solidFill>
              <a:highlight>
                <a:srgbClr val="F2AA1D"/>
              </a:highlight>
            </a:endParaRPr>
          </a:p>
          <a:p>
            <a:pPr algn="just"/>
            <a:endParaRPr lang="es-AR" dirty="0">
              <a:solidFill>
                <a:srgbClr val="002060"/>
              </a:solidFill>
              <a:highlight>
                <a:srgbClr val="F2AA1D"/>
              </a:highlight>
            </a:endParaRPr>
          </a:p>
          <a:p>
            <a:pPr algn="just"/>
            <a:endParaRPr lang="es-AR" dirty="0">
              <a:solidFill>
                <a:srgbClr val="002060"/>
              </a:solidFill>
              <a:highlight>
                <a:srgbClr val="F2AA1D"/>
              </a:highlight>
            </a:endParaRPr>
          </a:p>
          <a:p>
            <a:pPr algn="just"/>
            <a:endParaRPr lang="es-ES_tradnl" dirty="0"/>
          </a:p>
          <a:p>
            <a:pPr algn="just"/>
            <a:endParaRPr lang="es-ES" dirty="0"/>
          </a:p>
          <a:p>
            <a:pPr algn="just"/>
            <a:endParaRPr lang="es-AR" dirty="0"/>
          </a:p>
          <a:p>
            <a:pPr algn="just"/>
            <a:r>
              <a:rPr lang="es-ES_tradnl" dirty="0"/>
              <a:t> </a:t>
            </a:r>
            <a:endParaRPr lang="es-AR" dirty="0"/>
          </a:p>
        </p:txBody>
      </p:sp>
    </p:spTree>
    <p:extLst>
      <p:ext uri="{BB962C8B-B14F-4D97-AF65-F5344CB8AC3E}">
        <p14:creationId xmlns:p14="http://schemas.microsoft.com/office/powerpoint/2010/main" val="10558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543D403D-BA37-07D0-331C-93EA6FAB0A6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xmlns="" id="{85034057-0F73-42D9-8C9A-8F05D9B26EB8}"/>
              </a:ext>
            </a:extLst>
          </p:cNvPr>
          <p:cNvSpPr txBox="1"/>
          <p:nvPr/>
        </p:nvSpPr>
        <p:spPr>
          <a:xfrm>
            <a:off x="628645" y="88840"/>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sp>
        <p:nvSpPr>
          <p:cNvPr id="3" name="CuadroTexto 2">
            <a:extLst>
              <a:ext uri="{FF2B5EF4-FFF2-40B4-BE49-F238E27FC236}">
                <a16:creationId xmlns:a16="http://schemas.microsoft.com/office/drawing/2014/main" xmlns="" id="{59FA2137-871A-42D4-BA4B-E24F7DB4D3EE}"/>
              </a:ext>
            </a:extLst>
          </p:cNvPr>
          <p:cNvSpPr txBox="1"/>
          <p:nvPr/>
        </p:nvSpPr>
        <p:spPr>
          <a:xfrm>
            <a:off x="628644" y="671691"/>
            <a:ext cx="11102139" cy="6186309"/>
          </a:xfrm>
          <a:prstGeom prst="rect">
            <a:avLst/>
          </a:prstGeom>
          <a:noFill/>
        </p:spPr>
        <p:txBody>
          <a:bodyPr wrap="square" rtlCol="0">
            <a:spAutoFit/>
          </a:bodyPr>
          <a:lstStyle/>
          <a:p>
            <a:pPr algn="just"/>
            <a:r>
              <a:rPr lang="es-ES_tradnl" dirty="0"/>
              <a:t>Mediante Resolución ANDIS N° 819/2025, el Consejo de Articulación de Programas para Personas con Discapacidad, quien esta a cargo de la administración, diseño y aprobación del los Programas FONADIS, aprobó, para el año 2025, tres (3) programas:</a:t>
            </a:r>
          </a:p>
          <a:p>
            <a:pPr algn="just"/>
            <a:endParaRPr lang="es-ES_tradnl" dirty="0"/>
          </a:p>
          <a:p>
            <a:pPr marL="342900" indent="-342900" algn="just">
              <a:buFont typeface="+mj-lt"/>
              <a:buAutoNum type="arabicParenR"/>
            </a:pPr>
            <a:r>
              <a:rPr lang="es-AR" b="1" u="sng" dirty="0"/>
              <a:t>PROGRAMA DE APOYOS TÉCNICOS PARA LAS PERSONAS CON DISCAPACIDAD</a:t>
            </a:r>
            <a:r>
              <a:rPr lang="es-AR" b="1" dirty="0"/>
              <a:t>:</a:t>
            </a:r>
          </a:p>
          <a:p>
            <a:pPr algn="just"/>
            <a:endParaRPr lang="es-ES_tradnl" dirty="0"/>
          </a:p>
          <a:p>
            <a:pPr algn="just"/>
            <a:r>
              <a:rPr lang="es-ES_tradnl" dirty="0"/>
              <a:t>E</a:t>
            </a:r>
            <a:r>
              <a:rPr lang="es-AR" dirty="0"/>
              <a:t>ste programa busca favorecer el acceso a los productos de apoyo utilizados por o para las personas con discapacidad a fin de facilitar el desarrollo de las actividades de la vida diaria, mejorar la autonomía personal y la calidad de vida.</a:t>
            </a:r>
          </a:p>
          <a:p>
            <a:pPr algn="just"/>
            <a:endParaRPr lang="es-ES_tradnl" dirty="0"/>
          </a:p>
          <a:p>
            <a:pPr algn="just"/>
            <a:r>
              <a:rPr lang="es-ES_tradnl" dirty="0"/>
              <a:t>Se consideran “productos de apoyo” a todos aquellos dispositivos, equipos, instrumentos o software disponibles en el mercado, que en relación DIRECTA con el TIPO de discapacidad (debidamente justificada) de la persona solicitante, permitan: * promover y garantizar la autonomía; * facilitar la participación; * proteger, apoyar, entrenar o sustituir funciones corporales y actividades; * superar barreras en pos de tener un mayor grado de independencia en las actividades de la vida diaria.</a:t>
            </a:r>
          </a:p>
          <a:p>
            <a:pPr algn="just"/>
            <a:endParaRPr lang="es-ES_tradnl" dirty="0"/>
          </a:p>
          <a:p>
            <a:pPr marL="285750" indent="-285750" algn="just">
              <a:buFont typeface="Wingdings" panose="05000000000000000000" pitchFamily="2" charset="2"/>
              <a:buChar char="Ø"/>
            </a:pPr>
            <a:r>
              <a:rPr lang="es-ES_tradnl" u="sng" dirty="0"/>
              <a:t>Beneficiarios de este programa</a:t>
            </a:r>
            <a:r>
              <a:rPr lang="es-ES_tradnl" dirty="0"/>
              <a:t>: a) Personas con discapacidad que no cuenten con cobertura de salud, b) Personas con discapacidad incluidas en el Programa Federal Incluir Salud, solo en los casos que el bien solicitado no se encuentre dentro de los elementos que suministra la cobertura y, c) Personas con obras sociales provinciales y sindicales con negativa de cobertura.</a:t>
            </a:r>
          </a:p>
          <a:p>
            <a:pPr algn="just"/>
            <a:endParaRPr lang="es-AR" dirty="0"/>
          </a:p>
          <a:p>
            <a:pPr algn="just"/>
            <a:endParaRPr lang="es-AR" dirty="0"/>
          </a:p>
        </p:txBody>
      </p:sp>
    </p:spTree>
    <p:extLst>
      <p:ext uri="{BB962C8B-B14F-4D97-AF65-F5344CB8AC3E}">
        <p14:creationId xmlns:p14="http://schemas.microsoft.com/office/powerpoint/2010/main" val="74274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DD0C0621-443B-F008-EB78-90DBE0CC169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51CF85B7-8BA5-4186-A3C4-181D4011564B}"/>
              </a:ext>
            </a:extLst>
          </p:cNvPr>
          <p:cNvSpPr txBox="1"/>
          <p:nvPr/>
        </p:nvSpPr>
        <p:spPr>
          <a:xfrm>
            <a:off x="574504" y="830537"/>
            <a:ext cx="11210426" cy="5355312"/>
          </a:xfrm>
          <a:prstGeom prst="rect">
            <a:avLst/>
          </a:prstGeom>
          <a:noFill/>
        </p:spPr>
        <p:txBody>
          <a:bodyPr wrap="square" rtlCol="0">
            <a:spAutoFit/>
          </a:bodyPr>
          <a:lstStyle/>
          <a:p>
            <a:pPr marL="342900" indent="-342900">
              <a:buFont typeface="+mj-lt"/>
              <a:buAutoNum type="arabicParenR" startAt="2"/>
            </a:pPr>
            <a:r>
              <a:rPr lang="es-AR" b="1" u="sng" dirty="0"/>
              <a:t>PROGRAMA DE APOYO A LOS EMPRENDEDORES CON DISCAPACIDAD</a:t>
            </a:r>
            <a:r>
              <a:rPr lang="es-AR" b="1" dirty="0"/>
              <a:t>:</a:t>
            </a:r>
          </a:p>
          <a:p>
            <a:endParaRPr lang="es-ES_tradnl" b="1" dirty="0"/>
          </a:p>
          <a:p>
            <a:pPr algn="just"/>
            <a:r>
              <a:rPr lang="es-ES_tradnl" dirty="0"/>
              <a:t>En el marco del art. 27 de la Convención sobre los Derechos de las Personas con Discapacidad, este programa tiene el propósito de apoyar económicamente a emprendedores con discapacidad, para fortalecer iniciativas productivas que promuevan su autonomía y saberes a través del trabajo.</a:t>
            </a:r>
          </a:p>
          <a:p>
            <a:pPr algn="just"/>
            <a:endParaRPr lang="es-ES_tradnl" dirty="0"/>
          </a:p>
          <a:p>
            <a:pPr marL="285750" indent="-285750" algn="just">
              <a:buFont typeface="Wingdings" panose="05000000000000000000" pitchFamily="2" charset="2"/>
              <a:buChar char="Ø"/>
            </a:pPr>
            <a:r>
              <a:rPr lang="es-ES_tradnl" u="sng" dirty="0"/>
              <a:t>Beneficiarios de este Programa</a:t>
            </a:r>
            <a:r>
              <a:rPr lang="es-ES_tradnl" dirty="0"/>
              <a:t>: Personas con Discapacidad que sean a) mayores de 18 años, b) Que posean experiencia en algún oficio o que posean capacitación para realizar una actividad laboral, c) Que cuenten con disposición para proyectar una actividad por cuenta propia y, d) que estén llevando adelante un emprendimiento productivo (de manera individual o asociada) o que tengan interés y posibilidades de iniciarlo.</a:t>
            </a:r>
          </a:p>
          <a:p>
            <a:pPr algn="just"/>
            <a:endParaRPr lang="es-ES_tradnl" b="1" dirty="0"/>
          </a:p>
          <a:p>
            <a:pPr marL="342900" indent="-342900" algn="just">
              <a:buFont typeface="+mj-lt"/>
              <a:buAutoNum type="arabicParenR" startAt="3"/>
            </a:pPr>
            <a:r>
              <a:rPr lang="es-AR" b="1" u="sng" dirty="0"/>
              <a:t>PROGRAMA DE FORTALECIMIENTO DE ESTABLECIMIENTOS COMERCIALES QUE EMPLEEN PERSONAS CON DISCAPACIDAD</a:t>
            </a:r>
            <a:r>
              <a:rPr lang="es-AR" b="1" dirty="0"/>
              <a:t>:</a:t>
            </a:r>
            <a:r>
              <a:rPr lang="es-AR" dirty="0"/>
              <a:t> </a:t>
            </a:r>
          </a:p>
          <a:p>
            <a:pPr algn="just"/>
            <a:endParaRPr lang="es-ES_tradnl" b="1" dirty="0"/>
          </a:p>
          <a:p>
            <a:pPr algn="just"/>
            <a:r>
              <a:rPr lang="es-ES" dirty="0"/>
              <a:t>El presente programa promueve el derecho de las personas con discapacidad a trabajar, en igualdad de condiciones con las demás, mediante el apoyo económico a establecimientos comerciales que las empleen de manera </a:t>
            </a:r>
            <a:r>
              <a:rPr lang="es-AR" dirty="0"/>
              <a:t>formal.</a:t>
            </a:r>
          </a:p>
          <a:p>
            <a:pPr algn="just"/>
            <a:endParaRPr lang="es-ES" dirty="0"/>
          </a:p>
        </p:txBody>
      </p:sp>
      <p:sp>
        <p:nvSpPr>
          <p:cNvPr id="4" name="CuadroTexto 3">
            <a:extLst>
              <a:ext uri="{FF2B5EF4-FFF2-40B4-BE49-F238E27FC236}">
                <a16:creationId xmlns:a16="http://schemas.microsoft.com/office/drawing/2014/main" xmlns="" id="{C0EC9FCC-6134-4085-9204-10AC91C4C322}"/>
              </a:ext>
            </a:extLst>
          </p:cNvPr>
          <p:cNvSpPr txBox="1"/>
          <p:nvPr/>
        </p:nvSpPr>
        <p:spPr>
          <a:xfrm>
            <a:off x="574504" y="164999"/>
            <a:ext cx="11210426"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spTree>
    <p:extLst>
      <p:ext uri="{BB962C8B-B14F-4D97-AF65-F5344CB8AC3E}">
        <p14:creationId xmlns:p14="http://schemas.microsoft.com/office/powerpoint/2010/main" val="424341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4EEAAFD3-E92F-B506-D9AA-C23C0625BB6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1F4B447F-8AD6-4C2F-A588-F5C399E97388}"/>
              </a:ext>
            </a:extLst>
          </p:cNvPr>
          <p:cNvSpPr txBox="1"/>
          <p:nvPr/>
        </p:nvSpPr>
        <p:spPr>
          <a:xfrm>
            <a:off x="544929" y="450376"/>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sp>
        <p:nvSpPr>
          <p:cNvPr id="4" name="CuadroTexto 3">
            <a:extLst>
              <a:ext uri="{FF2B5EF4-FFF2-40B4-BE49-F238E27FC236}">
                <a16:creationId xmlns:a16="http://schemas.microsoft.com/office/drawing/2014/main" xmlns="" id="{D5DE8A64-5461-4E32-AABD-BE921500F6F1}"/>
              </a:ext>
            </a:extLst>
          </p:cNvPr>
          <p:cNvSpPr txBox="1"/>
          <p:nvPr/>
        </p:nvSpPr>
        <p:spPr>
          <a:xfrm>
            <a:off x="544928" y="1351128"/>
            <a:ext cx="11102139" cy="2585323"/>
          </a:xfrm>
          <a:prstGeom prst="rect">
            <a:avLst/>
          </a:prstGeom>
          <a:noFill/>
        </p:spPr>
        <p:txBody>
          <a:bodyPr wrap="square" rtlCol="0">
            <a:spAutoFit/>
          </a:bodyPr>
          <a:lstStyle/>
          <a:p>
            <a:pPr algn="just"/>
            <a:r>
              <a:rPr lang="es-ES" dirty="0"/>
              <a:t>Se entiende por “establecimientos comerciales” a emprendimientos de servicios </a:t>
            </a:r>
            <a:r>
              <a:rPr lang="es-AR" dirty="0"/>
              <a:t>administrados por sociedades comerciales regularmente constituidas </a:t>
            </a:r>
            <a:r>
              <a:rPr lang="es-ES" dirty="0"/>
              <a:t>conforme la Ley N°19.550 u organizaciones no gubernamentales, cuya nómina total del personal comprenda un porcentaje de al menos el 70% de </a:t>
            </a:r>
            <a:r>
              <a:rPr lang="es-AR" dirty="0"/>
              <a:t>personas con discapacidad.</a:t>
            </a:r>
          </a:p>
          <a:p>
            <a:pPr algn="just"/>
            <a:endParaRPr lang="es-ES_tradnl" dirty="0"/>
          </a:p>
          <a:p>
            <a:pPr marL="285750" indent="-285750" algn="just">
              <a:buFont typeface="Wingdings" panose="05000000000000000000" pitchFamily="2" charset="2"/>
              <a:buChar char="Ø"/>
            </a:pPr>
            <a:r>
              <a:rPr lang="es-ES_tradnl" u="sng" dirty="0"/>
              <a:t>Beneficiarios de este Programa</a:t>
            </a:r>
            <a:r>
              <a:rPr lang="es-ES_tradnl" dirty="0"/>
              <a:t>:</a:t>
            </a:r>
            <a:r>
              <a:rPr lang="es-AR" dirty="0"/>
              <a:t> a) Sociedades comerciales regularmente constituidas </a:t>
            </a:r>
            <a:r>
              <a:rPr lang="es-ES" dirty="0"/>
              <a:t>conforme la Ley N°19.550 y, b) Organizaciones no gubernamentales.</a:t>
            </a:r>
          </a:p>
          <a:p>
            <a:pPr marL="285750" indent="-285750" algn="just">
              <a:buFont typeface="Wingdings" panose="05000000000000000000" pitchFamily="2" charset="2"/>
              <a:buChar char="Ø"/>
            </a:pPr>
            <a:endParaRPr lang="es-ES" dirty="0"/>
          </a:p>
          <a:p>
            <a:pPr algn="just"/>
            <a:endParaRPr lang="es-AR" dirty="0"/>
          </a:p>
        </p:txBody>
      </p:sp>
    </p:spTree>
    <p:extLst>
      <p:ext uri="{BB962C8B-B14F-4D97-AF65-F5344CB8AC3E}">
        <p14:creationId xmlns:p14="http://schemas.microsoft.com/office/powerpoint/2010/main" val="134253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CF113FC-7EE2-4A0B-A61D-EA2C9D7EA836}"/>
              </a:ext>
            </a:extLst>
          </p:cNvPr>
          <p:cNvSpPr txBox="1"/>
          <p:nvPr/>
        </p:nvSpPr>
        <p:spPr>
          <a:xfrm>
            <a:off x="544928" y="399046"/>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sp>
        <p:nvSpPr>
          <p:cNvPr id="3" name="CuadroTexto 2">
            <a:extLst>
              <a:ext uri="{FF2B5EF4-FFF2-40B4-BE49-F238E27FC236}">
                <a16:creationId xmlns:a16="http://schemas.microsoft.com/office/drawing/2014/main" xmlns="" id="{D35866F2-DC6D-49D4-B312-E184F3FC4B16}"/>
              </a:ext>
            </a:extLst>
          </p:cNvPr>
          <p:cNvSpPr txBox="1"/>
          <p:nvPr/>
        </p:nvSpPr>
        <p:spPr>
          <a:xfrm>
            <a:off x="544928" y="1165024"/>
            <a:ext cx="4378764" cy="6130909"/>
          </a:xfrm>
          <a:prstGeom prst="rect">
            <a:avLst/>
          </a:prstGeom>
          <a:noFill/>
        </p:spPr>
        <p:txBody>
          <a:bodyPr wrap="square" rtlCol="0">
            <a:spAutoFit/>
          </a:bodyPr>
          <a:lstStyle/>
          <a:p>
            <a:pPr algn="just">
              <a:spcBef>
                <a:spcPct val="20000"/>
              </a:spcBef>
              <a:buClr>
                <a:srgbClr val="0BD0D9"/>
              </a:buClr>
              <a:buSzPct val="95000"/>
            </a:pPr>
            <a:r>
              <a:rPr lang="es-ES" b="1" u="sng" dirty="0"/>
              <a:t>TRANSFERENCIAS REALIZADAS DURANTE EL EJERCICIO 2025</a:t>
            </a:r>
            <a:r>
              <a:rPr lang="es-ES" b="1" dirty="0"/>
              <a:t>: </a:t>
            </a:r>
          </a:p>
          <a:p>
            <a:pPr algn="just">
              <a:spcBef>
                <a:spcPct val="20000"/>
              </a:spcBef>
              <a:buClr>
                <a:srgbClr val="0BD0D9"/>
              </a:buClr>
              <a:buSzPct val="95000"/>
            </a:pPr>
            <a:endParaRPr lang="es-ES" dirty="0"/>
          </a:p>
          <a:p>
            <a:pPr algn="just">
              <a:spcBef>
                <a:spcPct val="20000"/>
              </a:spcBef>
              <a:buClr>
                <a:srgbClr val="0BD0D9"/>
              </a:buClr>
              <a:buSzPct val="95000"/>
            </a:pPr>
            <a:r>
              <a:rPr lang="es-ES" dirty="0"/>
              <a:t>La Unidad Ejecutora de Proyectos (UEP), encargada de gestionar administrativa y operativamente las actuaciones que permitan la ejecución del Fondo, informó que durante el Ejercicio 2025 hasta la fecha, el importe total pagado para las beneficiarios de los programas objeto de auditoría fue de $837.906.646,54.- (pesos ochocientos treinta y siete millones novecientos seis mil seiscientos cuarenta y seis con 54/100), cabe destacar que los fondos transferidos por el BCRA a la ANDIS para dicho periodo, fue de $</a:t>
            </a:r>
            <a:r>
              <a:rPr lang="es-AR" dirty="0"/>
              <a:t>11.073.098.602,43.-, observando una incidencia del 8%.</a:t>
            </a:r>
          </a:p>
          <a:p>
            <a:pPr algn="just">
              <a:spcBef>
                <a:spcPct val="20000"/>
              </a:spcBef>
              <a:buClr>
                <a:srgbClr val="0BD0D9"/>
              </a:buClr>
              <a:buSzPct val="95000"/>
            </a:pPr>
            <a:endParaRPr lang="es-AR" dirty="0"/>
          </a:p>
          <a:p>
            <a:pPr algn="just">
              <a:spcBef>
                <a:spcPct val="20000"/>
              </a:spcBef>
              <a:buClr>
                <a:srgbClr val="0BD0D9"/>
              </a:buClr>
              <a:buSzPct val="95000"/>
            </a:pPr>
            <a:endParaRPr lang="es-AR" dirty="0"/>
          </a:p>
        </p:txBody>
      </p:sp>
      <p:pic>
        <p:nvPicPr>
          <p:cNvPr id="4" name="Imagen 3">
            <a:extLst>
              <a:ext uri="{FF2B5EF4-FFF2-40B4-BE49-F238E27FC236}">
                <a16:creationId xmlns:a16="http://schemas.microsoft.com/office/drawing/2014/main" xmlns="" id="{A5B17934-EF8C-4176-906D-B653CD6E1A83}"/>
              </a:ext>
            </a:extLst>
          </p:cNvPr>
          <p:cNvPicPr>
            <a:picLocks noChangeAspect="1"/>
          </p:cNvPicPr>
          <p:nvPr/>
        </p:nvPicPr>
        <p:blipFill>
          <a:blip r:embed="rId2"/>
          <a:stretch>
            <a:fillRect/>
          </a:stretch>
        </p:blipFill>
        <p:spPr>
          <a:xfrm>
            <a:off x="5251935" y="1165024"/>
            <a:ext cx="6395132" cy="5418656"/>
          </a:xfrm>
          <a:prstGeom prst="rect">
            <a:avLst/>
          </a:prstGeom>
        </p:spPr>
      </p:pic>
    </p:spTree>
    <p:extLst>
      <p:ext uri="{BB962C8B-B14F-4D97-AF65-F5344CB8AC3E}">
        <p14:creationId xmlns:p14="http://schemas.microsoft.com/office/powerpoint/2010/main" val="210463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906760-2E6B-4FF6-99FA-9570626FE35F}"/>
              </a:ext>
            </a:extLst>
          </p:cNvPr>
          <p:cNvSpPr txBox="1"/>
          <p:nvPr/>
        </p:nvSpPr>
        <p:spPr>
          <a:xfrm>
            <a:off x="544930" y="100679"/>
            <a:ext cx="11102139" cy="523220"/>
          </a:xfrm>
          <a:prstGeom prst="rect">
            <a:avLst/>
          </a:prstGeom>
          <a:solidFill>
            <a:srgbClr val="F3B539"/>
          </a:solidFill>
        </p:spPr>
        <p:txBody>
          <a:bodyPr wrap="square" rtlCol="0">
            <a:spAutoFit/>
          </a:bodyPr>
          <a:lstStyle/>
          <a:p>
            <a:pPr algn="just"/>
            <a:r>
              <a:rPr lang="es-ES" sz="2800" b="1" dirty="0">
                <a:latin typeface="Roboto Bold" panose="02000000000000000000" pitchFamily="2" charset="0"/>
                <a:ea typeface="Roboto Bold" panose="02000000000000000000" pitchFamily="2" charset="0"/>
                <a:cs typeface="Calibri" panose="020F0502020204030204" pitchFamily="34" charset="0"/>
              </a:rPr>
              <a:t>PROGRAMA FONADIS  </a:t>
            </a:r>
            <a:endParaRPr lang="en-US" sz="2800" b="1" dirty="0">
              <a:latin typeface="Roboto Bold" panose="02000000000000000000" pitchFamily="2" charset="0"/>
              <a:ea typeface="Roboto Bold" panose="02000000000000000000" pitchFamily="2" charset="0"/>
              <a:cs typeface="Calibri" panose="020F0502020204030204" pitchFamily="34" charset="0"/>
            </a:endParaRPr>
          </a:p>
        </p:txBody>
      </p:sp>
      <p:sp>
        <p:nvSpPr>
          <p:cNvPr id="4" name="CuadroTexto 3">
            <a:extLst>
              <a:ext uri="{FF2B5EF4-FFF2-40B4-BE49-F238E27FC236}">
                <a16:creationId xmlns:a16="http://schemas.microsoft.com/office/drawing/2014/main" xmlns="" id="{B1F6147D-B5B0-4BD1-BE3E-5D8E979322F7}"/>
              </a:ext>
            </a:extLst>
          </p:cNvPr>
          <p:cNvSpPr txBox="1"/>
          <p:nvPr/>
        </p:nvSpPr>
        <p:spPr>
          <a:xfrm>
            <a:off x="624157" y="742752"/>
            <a:ext cx="11022912" cy="646331"/>
          </a:xfrm>
          <a:prstGeom prst="rect">
            <a:avLst/>
          </a:prstGeom>
          <a:noFill/>
        </p:spPr>
        <p:txBody>
          <a:bodyPr wrap="square" rtlCol="0">
            <a:spAutoFit/>
          </a:bodyPr>
          <a:lstStyle/>
          <a:p>
            <a:pPr algn="just">
              <a:spcBef>
                <a:spcPct val="20000"/>
              </a:spcBef>
              <a:buClr>
                <a:srgbClr val="0BD0D9"/>
              </a:buClr>
              <a:buSzPct val="95000"/>
            </a:pPr>
            <a:r>
              <a:rPr lang="es-ES_tradnl" dirty="0"/>
              <a:t>A</a:t>
            </a:r>
            <a:r>
              <a:rPr lang="es-AR" dirty="0"/>
              <a:t> continuación se detallan el total pagado a las Personas objeto de la auditoría abierto por programa y provincia:</a:t>
            </a:r>
          </a:p>
        </p:txBody>
      </p:sp>
      <p:pic>
        <p:nvPicPr>
          <p:cNvPr id="2" name="Imagen 1">
            <a:extLst>
              <a:ext uri="{FF2B5EF4-FFF2-40B4-BE49-F238E27FC236}">
                <a16:creationId xmlns:a16="http://schemas.microsoft.com/office/drawing/2014/main" xmlns="" id="{35AC11C4-AADC-4D95-BDED-7B3420442F55}"/>
              </a:ext>
            </a:extLst>
          </p:cNvPr>
          <p:cNvPicPr>
            <a:picLocks noChangeAspect="1"/>
          </p:cNvPicPr>
          <p:nvPr/>
        </p:nvPicPr>
        <p:blipFill>
          <a:blip r:embed="rId2"/>
          <a:stretch>
            <a:fillRect/>
          </a:stretch>
        </p:blipFill>
        <p:spPr>
          <a:xfrm>
            <a:off x="1735062" y="1389083"/>
            <a:ext cx="9333991" cy="5303814"/>
          </a:xfrm>
          <a:prstGeom prst="rect">
            <a:avLst/>
          </a:prstGeom>
        </p:spPr>
      </p:pic>
    </p:spTree>
    <p:extLst>
      <p:ext uri="{BB962C8B-B14F-4D97-AF65-F5344CB8AC3E}">
        <p14:creationId xmlns:p14="http://schemas.microsoft.com/office/powerpoint/2010/main" val="542745259"/>
      </p:ext>
    </p:extLst>
  </p:cSld>
  <p:clrMapOvr>
    <a:masterClrMapping/>
  </p:clrMapOvr>
</p:sld>
</file>

<file path=ppt/theme/theme1.xml><?xml version="1.0" encoding="utf-8"?>
<a:theme xmlns:a="http://schemas.openxmlformats.org/drawingml/2006/main" name="Tema de Office">
  <a:themeElements>
    <a:clrScheme name="Personalizado 1">
      <a:dk1>
        <a:srgbClr val="00206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538135"/>
      </a:accent6>
      <a:hlink>
        <a:srgbClr val="0563C1"/>
      </a:hlink>
      <a:folHlink>
        <a:srgbClr val="954F72"/>
      </a:folHlink>
    </a:clrScheme>
    <a:fontScheme name="Personalizado 3">
      <a:majorFont>
        <a:latin typeface="Montserrat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ción1" id="{BC25EDAB-4C51-42EE-95CA-0F46498DA0BA}" vid="{2D85B288-727F-41EC-B9C3-3199BA815422}"/>
    </a:ext>
  </a:extLst>
</a:theme>
</file>

<file path=docProps/app.xml><?xml version="1.0" encoding="utf-8"?>
<Properties xmlns="http://schemas.openxmlformats.org/officeDocument/2006/extended-properties" xmlns:vt="http://schemas.openxmlformats.org/officeDocument/2006/docPropsVTypes">
  <Template/>
  <TotalTime>1153</TotalTime>
  <Words>1208</Words>
  <Application>Microsoft Office PowerPoint</Application>
  <PresentationFormat>Personalizado</PresentationFormat>
  <Paragraphs>109</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Maira Nuñez</dc:creator>
  <cp:lastModifiedBy>Jorge Laprovitta</cp:lastModifiedBy>
  <cp:revision>50</cp:revision>
  <cp:lastPrinted>2025-12-04T00:20:24Z</cp:lastPrinted>
  <dcterms:created xsi:type="dcterms:W3CDTF">2024-02-07T19:56:03Z</dcterms:created>
  <dcterms:modified xsi:type="dcterms:W3CDTF">2025-12-10T15:48:04Z</dcterms:modified>
</cp:coreProperties>
</file>