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0" r:id="rId24"/>
    <p:sldId id="283" r:id="rId25"/>
    <p:sldId id="284" r:id="rId26"/>
    <p:sldId id="285" r:id="rId27"/>
    <p:sldId id="286" r:id="rId28"/>
    <p:sldId id="281" r:id="rId29"/>
    <p:sldId id="282" r:id="rId3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A9D1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8" d="100"/>
          <a:sy n="68" d="100"/>
        </p:scale>
        <p:origin x="-552" y="-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s-ES"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42164F12-6F8A-475B-8320-5B8FF2DE7A3A}" type="datetimeFigureOut">
              <a:rPr lang="es-ES" smtClean="0"/>
              <a:pPr/>
              <a:t>09/12/2025</a:t>
            </a:fld>
            <a:endParaRPr lang="es-ES"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s-ES"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80172958-DFFC-4EFD-91FD-B407820A8307}" type="slidenum">
              <a:rPr lang="es-ES" smtClean="0"/>
              <a:pPr/>
              <a:t>‹Nº›</a:t>
            </a:fld>
            <a:endParaRPr lang="es-ES" dirty="0"/>
          </a:p>
        </p:txBody>
      </p:sp>
    </p:spTree>
    <p:extLst>
      <p:ext uri="{BB962C8B-B14F-4D97-AF65-F5344CB8AC3E}">
        <p14:creationId xmlns:p14="http://schemas.microsoft.com/office/powerpoint/2010/main" val="3515058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1:notes"/>
          <p:cNvSpPr txBox="1">
            <a:spLocks noGrp="1"/>
          </p:cNvSpPr>
          <p:nvPr>
            <p:ph type="body" idx="1"/>
          </p:nvPr>
        </p:nvSpPr>
        <p:spPr>
          <a:xfrm>
            <a:off x="731520" y="4620577"/>
            <a:ext cx="5852160" cy="3780473"/>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07" name="Google Shape;107;p1: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169794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221835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30545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731520" y="4570052"/>
            <a:ext cx="5852160" cy="4329523"/>
          </a:xfrm>
          <a:prstGeom prst="rect">
            <a:avLst/>
          </a:prstGeom>
          <a:noFill/>
          <a:ln>
            <a:noFill/>
          </a:ln>
        </p:spPr>
        <p:txBody>
          <a:bodyPr spcFirstLastPara="1" wrap="square" lIns="91069" tIns="91069" rIns="91069" bIns="91069" anchor="t" anchorCtr="0">
            <a:noAutofit/>
          </a:bodyPr>
          <a:lstStyle/>
          <a:p>
            <a:pPr marL="0" indent="0"/>
            <a:endParaRPr dirty="0"/>
          </a:p>
        </p:txBody>
      </p:sp>
      <p:sp>
        <p:nvSpPr>
          <p:cNvPr id="33" name="Google Shape;33;p1:notes"/>
          <p:cNvSpPr>
            <a:spLocks noGrp="1" noRot="1" noChangeAspect="1"/>
          </p:cNvSpPr>
          <p:nvPr>
            <p:ph type="sldImg" idx="2"/>
          </p:nvPr>
        </p:nvSpPr>
        <p:spPr>
          <a:xfrm>
            <a:off x="452438" y="722313"/>
            <a:ext cx="6410325" cy="360521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992870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007736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445173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92327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202427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974884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921865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47139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731520" y="4570052"/>
            <a:ext cx="5852160" cy="4329523"/>
          </a:xfrm>
          <a:prstGeom prst="rect">
            <a:avLst/>
          </a:prstGeom>
          <a:noFill/>
          <a:ln>
            <a:noFill/>
          </a:ln>
        </p:spPr>
        <p:txBody>
          <a:bodyPr spcFirstLastPara="1" wrap="square" lIns="91069" tIns="91069" rIns="91069" bIns="91069" anchor="t" anchorCtr="0">
            <a:noAutofit/>
          </a:bodyPr>
          <a:lstStyle/>
          <a:p>
            <a:pPr marL="0" indent="0"/>
            <a:endParaRPr dirty="0"/>
          </a:p>
        </p:txBody>
      </p:sp>
      <p:sp>
        <p:nvSpPr>
          <p:cNvPr id="33" name="Google Shape;33;p1:notes"/>
          <p:cNvSpPr>
            <a:spLocks noGrp="1" noRot="1" noChangeAspect="1"/>
          </p:cNvSpPr>
          <p:nvPr>
            <p:ph type="sldImg" idx="2"/>
          </p:nvPr>
        </p:nvSpPr>
        <p:spPr>
          <a:xfrm>
            <a:off x="452438" y="722313"/>
            <a:ext cx="6410325" cy="360521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718584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911615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51072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479867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048664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276719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789994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408371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065336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1"/>
        <p:cNvGrpSpPr/>
        <p:nvPr/>
      </p:nvGrpSpPr>
      <p:grpSpPr>
        <a:xfrm>
          <a:off x="0" y="0"/>
          <a:ext cx="0" cy="0"/>
          <a:chOff x="0" y="0"/>
          <a:chExt cx="0" cy="0"/>
        </a:xfrm>
      </p:grpSpPr>
      <p:sp>
        <p:nvSpPr>
          <p:cNvPr id="822" name="Google Shape;822;p47: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823" name="Google Shape;823;p47: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536756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8"/>
        <p:cNvGrpSpPr/>
        <p:nvPr/>
      </p:nvGrpSpPr>
      <p:grpSpPr>
        <a:xfrm>
          <a:off x="0" y="0"/>
          <a:ext cx="0" cy="0"/>
          <a:chOff x="0" y="0"/>
          <a:chExt cx="0" cy="0"/>
        </a:xfrm>
      </p:grpSpPr>
      <p:sp>
        <p:nvSpPr>
          <p:cNvPr id="829" name="Google Shape;829;g2abfd72b0f6_0_36: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0" name="Google Shape;830;g2abfd72b0f6_0_36:notes"/>
          <p:cNvSpPr txBox="1">
            <a:spLocks noGrp="1"/>
          </p:cNvSpPr>
          <p:nvPr>
            <p:ph type="body" idx="1"/>
          </p:nvPr>
        </p:nvSpPr>
        <p:spPr>
          <a:xfrm>
            <a:off x="731520" y="4620577"/>
            <a:ext cx="5852160" cy="3780556"/>
          </a:xfrm>
          <a:prstGeom prst="rect">
            <a:avLst/>
          </a:prstGeom>
        </p:spPr>
        <p:txBody>
          <a:bodyPr spcFirstLastPara="1" wrap="square" lIns="91151" tIns="45563" rIns="91151" bIns="45563" anchor="t" anchorCtr="0">
            <a:noAutofit/>
          </a:bodyPr>
          <a:lstStyle/>
          <a:p>
            <a:pPr marL="0" indent="0"/>
            <a:endParaRPr dirty="0"/>
          </a:p>
        </p:txBody>
      </p:sp>
      <p:sp>
        <p:nvSpPr>
          <p:cNvPr id="831" name="Google Shape;831;g2abfd72b0f6_0_36:notes"/>
          <p:cNvSpPr txBox="1">
            <a:spLocks noGrp="1"/>
          </p:cNvSpPr>
          <p:nvPr>
            <p:ph type="sldNum" idx="12"/>
          </p:nvPr>
        </p:nvSpPr>
        <p:spPr>
          <a:xfrm>
            <a:off x="4143588" y="9119474"/>
            <a:ext cx="3169920" cy="481674"/>
          </a:xfrm>
          <a:prstGeom prst="rect">
            <a:avLst/>
          </a:prstGeom>
        </p:spPr>
        <p:txBody>
          <a:bodyPr spcFirstLastPara="1" wrap="square" lIns="91151" tIns="45563" rIns="91151" bIns="45563" anchor="b" anchorCtr="0">
            <a:noAutofit/>
          </a:bodyPr>
          <a:lstStyle/>
          <a:p>
            <a:pPr algn="r">
              <a:buSzPts val="1200"/>
            </a:pPr>
            <a:fld id="{00000000-1234-1234-1234-123412341234}" type="slidenum">
              <a:rPr lang="es-AR"/>
              <a:pPr algn="r">
                <a:buSzPts val="1200"/>
              </a:pPr>
              <a:t>29</a:t>
            </a:fld>
            <a:endParaRPr dirty="0"/>
          </a:p>
        </p:txBody>
      </p:sp>
    </p:spTree>
    <p:extLst>
      <p:ext uri="{BB962C8B-B14F-4D97-AF65-F5344CB8AC3E}">
        <p14:creationId xmlns:p14="http://schemas.microsoft.com/office/powerpoint/2010/main" val="1501586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731520" y="4570052"/>
            <a:ext cx="5852160" cy="4329523"/>
          </a:xfrm>
          <a:prstGeom prst="rect">
            <a:avLst/>
          </a:prstGeom>
          <a:noFill/>
          <a:ln>
            <a:noFill/>
          </a:ln>
        </p:spPr>
        <p:txBody>
          <a:bodyPr spcFirstLastPara="1" wrap="square" lIns="91069" tIns="91069" rIns="91069" bIns="91069" anchor="t" anchorCtr="0">
            <a:noAutofit/>
          </a:bodyPr>
          <a:lstStyle/>
          <a:p>
            <a:pPr marL="0" indent="0"/>
            <a:endParaRPr dirty="0"/>
          </a:p>
        </p:txBody>
      </p:sp>
      <p:sp>
        <p:nvSpPr>
          <p:cNvPr id="33" name="Google Shape;33;p1:notes"/>
          <p:cNvSpPr>
            <a:spLocks noGrp="1" noRot="1" noChangeAspect="1"/>
          </p:cNvSpPr>
          <p:nvPr>
            <p:ph type="sldImg" idx="2"/>
          </p:nvPr>
        </p:nvSpPr>
        <p:spPr>
          <a:xfrm>
            <a:off x="452438" y="722313"/>
            <a:ext cx="6410325" cy="360521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7394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2498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6614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441583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731520" y="4570052"/>
            <a:ext cx="5852160" cy="4329523"/>
          </a:xfrm>
          <a:prstGeom prst="rect">
            <a:avLst/>
          </a:prstGeom>
          <a:noFill/>
          <a:ln>
            <a:noFill/>
          </a:ln>
        </p:spPr>
        <p:txBody>
          <a:bodyPr spcFirstLastPara="1" wrap="square" lIns="91069" tIns="91069" rIns="91069" bIns="91069" anchor="t" anchorCtr="0">
            <a:noAutofit/>
          </a:bodyPr>
          <a:lstStyle/>
          <a:p>
            <a:pPr marL="0" indent="0"/>
            <a:endParaRPr dirty="0"/>
          </a:p>
        </p:txBody>
      </p:sp>
      <p:sp>
        <p:nvSpPr>
          <p:cNvPr id="33" name="Google Shape;33;p1:notes"/>
          <p:cNvSpPr>
            <a:spLocks noGrp="1" noRot="1" noChangeAspect="1"/>
          </p:cNvSpPr>
          <p:nvPr>
            <p:ph type="sldImg" idx="2"/>
          </p:nvPr>
        </p:nvSpPr>
        <p:spPr>
          <a:xfrm>
            <a:off x="452438" y="722313"/>
            <a:ext cx="6410325" cy="360521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88483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89741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731520" y="4620577"/>
            <a:ext cx="5852160" cy="3780556"/>
          </a:xfrm>
          <a:prstGeom prst="rect">
            <a:avLst/>
          </a:prstGeom>
          <a:noFill/>
          <a:ln>
            <a:noFill/>
          </a:ln>
        </p:spPr>
        <p:txBody>
          <a:bodyPr spcFirstLastPara="1" wrap="square" lIns="91151" tIns="45563" rIns="91151" bIns="45563" anchor="t" anchorCtr="0">
            <a:noAutofit/>
          </a:bodyPr>
          <a:lstStyle/>
          <a:p>
            <a:pPr marL="0" indent="0"/>
            <a:endParaRPr dirty="0"/>
          </a:p>
        </p:txBody>
      </p:sp>
      <p:sp>
        <p:nvSpPr>
          <p:cNvPr id="135" name="Google Shape;135;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17546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DDA0E94C-DB93-4E67-A567-17E89BD43FCD}" type="datetimeFigureOut">
              <a:rPr lang="es-ES" smtClean="0"/>
              <a:t>09/12/2025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2758C91-E37F-4CD7-AFC7-C1968D5D3601}" type="slidenum">
              <a:rPr lang="es-ES" smtClean="0"/>
              <a:t>‹Nº›</a:t>
            </a:fld>
            <a:endParaRPr lang="es-ES"/>
          </a:p>
        </p:txBody>
      </p:sp>
    </p:spTree>
    <p:extLst>
      <p:ext uri="{BB962C8B-B14F-4D97-AF65-F5344CB8AC3E}">
        <p14:creationId xmlns:p14="http://schemas.microsoft.com/office/powerpoint/2010/main" val="3711949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DDA0E94C-DB93-4E67-A567-17E89BD43FCD}" type="datetimeFigureOut">
              <a:rPr lang="es-ES" smtClean="0"/>
              <a:t>09/12/2025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2758C91-E37F-4CD7-AFC7-C1968D5D3601}" type="slidenum">
              <a:rPr lang="es-ES" smtClean="0"/>
              <a:t>‹Nº›</a:t>
            </a:fld>
            <a:endParaRPr lang="es-ES"/>
          </a:p>
        </p:txBody>
      </p:sp>
    </p:spTree>
    <p:extLst>
      <p:ext uri="{BB962C8B-B14F-4D97-AF65-F5344CB8AC3E}">
        <p14:creationId xmlns:p14="http://schemas.microsoft.com/office/powerpoint/2010/main" val="326163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DDA0E94C-DB93-4E67-A567-17E89BD43FCD}" type="datetimeFigureOut">
              <a:rPr lang="es-ES" smtClean="0"/>
              <a:t>09/12/2025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2758C91-E37F-4CD7-AFC7-C1968D5D3601}" type="slidenum">
              <a:rPr lang="es-ES" smtClean="0"/>
              <a:t>‹Nº›</a:t>
            </a:fld>
            <a:endParaRPr lang="es-ES"/>
          </a:p>
        </p:txBody>
      </p:sp>
    </p:spTree>
    <p:extLst>
      <p:ext uri="{BB962C8B-B14F-4D97-AF65-F5344CB8AC3E}">
        <p14:creationId xmlns:p14="http://schemas.microsoft.com/office/powerpoint/2010/main" val="1897917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MECON 1">
  <p:cSld name="MECON 1">
    <p:bg>
      <p:bgPr>
        <a:solidFill>
          <a:srgbClr val="242C4F"/>
        </a:solidFill>
        <a:effectLst/>
      </p:bgPr>
    </p:bg>
    <p:spTree>
      <p:nvGrpSpPr>
        <p:cNvPr id="1" name="Shape 22"/>
        <p:cNvGrpSpPr/>
        <p:nvPr/>
      </p:nvGrpSpPr>
      <p:grpSpPr>
        <a:xfrm>
          <a:off x="0" y="0"/>
          <a:ext cx="0" cy="0"/>
          <a:chOff x="0" y="0"/>
          <a:chExt cx="0" cy="0"/>
        </a:xfrm>
      </p:grpSpPr>
    </p:spTree>
    <p:extLst>
      <p:ext uri="{BB962C8B-B14F-4D97-AF65-F5344CB8AC3E}">
        <p14:creationId xmlns:p14="http://schemas.microsoft.com/office/powerpoint/2010/main" val="17679922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MECON 2">
  <p:cSld name="MECON 2">
    <p:bg>
      <p:bgPr>
        <a:solidFill>
          <a:schemeClr val="lt1"/>
        </a:solidFill>
        <a:effectLst/>
      </p:bgPr>
    </p:bg>
    <p:spTree>
      <p:nvGrpSpPr>
        <p:cNvPr id="1" name="Shape 19"/>
        <p:cNvGrpSpPr/>
        <p:nvPr/>
      </p:nvGrpSpPr>
      <p:grpSpPr>
        <a:xfrm>
          <a:off x="0" y="0"/>
          <a:ext cx="0" cy="0"/>
          <a:chOff x="0" y="0"/>
          <a:chExt cx="0" cy="0"/>
        </a:xfrm>
      </p:grpSpPr>
      <p:sp>
        <p:nvSpPr>
          <p:cNvPr id="20" name="Google Shape;20;p3"/>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panose="020B0604020202020204" pitchFamily="34" charset="0"/>
                <a:ea typeface="Arial Unicode MS" panose="020B0604020202020204" pitchFamily="34" charset="-128"/>
                <a:cs typeface="Arial Unicode MS" panose="020B0604020202020204" pitchFamily="34" charset="-128"/>
                <a:sym typeface="Avenir"/>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venir"/>
                <a:ea typeface="Avenir"/>
                <a:cs typeface="Avenir"/>
                <a:sym typeface="Avenir"/>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venir"/>
                <a:ea typeface="Avenir"/>
                <a:cs typeface="Avenir"/>
                <a:sym typeface="Avenir"/>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venir"/>
                <a:ea typeface="Avenir"/>
                <a:cs typeface="Avenir"/>
                <a:sym typeface="Avenir"/>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venir"/>
                <a:ea typeface="Avenir"/>
                <a:cs typeface="Avenir"/>
                <a:sym typeface="Avenir"/>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venir"/>
                <a:ea typeface="Avenir"/>
                <a:cs typeface="Avenir"/>
                <a:sym typeface="Avenir"/>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venir"/>
                <a:ea typeface="Avenir"/>
                <a:cs typeface="Avenir"/>
                <a:sym typeface="Avenir"/>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venir"/>
                <a:ea typeface="Avenir"/>
                <a:cs typeface="Avenir"/>
                <a:sym typeface="Avenir"/>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venir"/>
                <a:ea typeface="Avenir"/>
                <a:cs typeface="Avenir"/>
                <a:sym typeface="Avenir"/>
              </a:defRPr>
            </a:lvl9pPr>
          </a:lstStyle>
          <a:p>
            <a:fld id="{00000000-1234-1234-1234-123412341234}" type="slidenum">
              <a:rPr lang="es-AR" smtClean="0"/>
              <a:pPr/>
              <a:t>‹Nº›</a:t>
            </a:fld>
            <a:endParaRPr lang="es-AR" dirty="0"/>
          </a:p>
        </p:txBody>
      </p:sp>
      <p:sp>
        <p:nvSpPr>
          <p:cNvPr id="21" name="Google Shape;21;p3"/>
          <p:cNvSpPr/>
          <p:nvPr/>
        </p:nvSpPr>
        <p:spPr>
          <a:xfrm flipH="1">
            <a:off x="-136350" y="-68825"/>
            <a:ext cx="2890200" cy="7065600"/>
          </a:xfrm>
          <a:prstGeom prst="rect">
            <a:avLst/>
          </a:prstGeom>
          <a:solidFill>
            <a:srgbClr val="242C4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4" name="Rectángulo 3"/>
          <p:cNvSpPr/>
          <p:nvPr userDrawn="1"/>
        </p:nvSpPr>
        <p:spPr>
          <a:xfrm>
            <a:off x="158934" y="970144"/>
            <a:ext cx="2299631" cy="30777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lang="es-AR" sz="1400" b="1" dirty="0">
                <a:solidFill>
                  <a:srgbClr val="FFFFFF"/>
                </a:solidFill>
                <a:latin typeface="Lora"/>
                <a:ea typeface="Lora"/>
                <a:cs typeface="Lora"/>
                <a:sym typeface="Lora"/>
              </a:rPr>
              <a:t>PLANIFICACIÓN</a:t>
            </a:r>
            <a:r>
              <a:rPr lang="es-AR" sz="1400" b="1" baseline="0" dirty="0">
                <a:solidFill>
                  <a:srgbClr val="FFFFFF"/>
                </a:solidFill>
                <a:latin typeface="Lora"/>
                <a:ea typeface="Lora"/>
                <a:cs typeface="Lora"/>
                <a:sym typeface="Lora"/>
              </a:rPr>
              <a:t> 2026</a:t>
            </a:r>
            <a:endParaRPr lang="es-AR" sz="1400" b="1" dirty="0">
              <a:solidFill>
                <a:srgbClr val="FFFFFF"/>
              </a:solidFill>
              <a:latin typeface="Lora"/>
              <a:ea typeface="Lora"/>
              <a:cs typeface="Lora"/>
              <a:sym typeface="Lora"/>
            </a:endParaRPr>
          </a:p>
        </p:txBody>
      </p:sp>
      <p:pic>
        <p:nvPicPr>
          <p:cNvPr id="5" name="Imagen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5750" y="283184"/>
            <a:ext cx="2286000" cy="411151"/>
          </a:xfrm>
          <a:prstGeom prst="rect">
            <a:avLst/>
          </a:prstGeom>
        </p:spPr>
      </p:pic>
    </p:spTree>
    <p:extLst>
      <p:ext uri="{BB962C8B-B14F-4D97-AF65-F5344CB8AC3E}">
        <p14:creationId xmlns:p14="http://schemas.microsoft.com/office/powerpoint/2010/main" val="124062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DDA0E94C-DB93-4E67-A567-17E89BD43FCD}" type="datetimeFigureOut">
              <a:rPr lang="es-ES" smtClean="0"/>
              <a:t>09/12/2025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2758C91-E37F-4CD7-AFC7-C1968D5D3601}" type="slidenum">
              <a:rPr lang="es-ES" smtClean="0"/>
              <a:t>‹Nº›</a:t>
            </a:fld>
            <a:endParaRPr lang="es-ES"/>
          </a:p>
        </p:txBody>
      </p:sp>
    </p:spTree>
    <p:extLst>
      <p:ext uri="{BB962C8B-B14F-4D97-AF65-F5344CB8AC3E}">
        <p14:creationId xmlns:p14="http://schemas.microsoft.com/office/powerpoint/2010/main" val="1409615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DDA0E94C-DB93-4E67-A567-17E89BD43FCD}" type="datetimeFigureOut">
              <a:rPr lang="es-ES" smtClean="0"/>
              <a:t>09/12/2025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2758C91-E37F-4CD7-AFC7-C1968D5D3601}" type="slidenum">
              <a:rPr lang="es-ES" smtClean="0"/>
              <a:t>‹Nº›</a:t>
            </a:fld>
            <a:endParaRPr lang="es-ES"/>
          </a:p>
        </p:txBody>
      </p:sp>
    </p:spTree>
    <p:extLst>
      <p:ext uri="{BB962C8B-B14F-4D97-AF65-F5344CB8AC3E}">
        <p14:creationId xmlns:p14="http://schemas.microsoft.com/office/powerpoint/2010/main" val="1754314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DDA0E94C-DB93-4E67-A567-17E89BD43FCD}" type="datetimeFigureOut">
              <a:rPr lang="es-ES" smtClean="0"/>
              <a:t>09/12/2025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2758C91-E37F-4CD7-AFC7-C1968D5D3601}" type="slidenum">
              <a:rPr lang="es-ES" smtClean="0"/>
              <a:t>‹Nº›</a:t>
            </a:fld>
            <a:endParaRPr lang="es-ES"/>
          </a:p>
        </p:txBody>
      </p:sp>
    </p:spTree>
    <p:extLst>
      <p:ext uri="{BB962C8B-B14F-4D97-AF65-F5344CB8AC3E}">
        <p14:creationId xmlns:p14="http://schemas.microsoft.com/office/powerpoint/2010/main" val="1690562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DDA0E94C-DB93-4E67-A567-17E89BD43FCD}" type="datetimeFigureOut">
              <a:rPr lang="es-ES" smtClean="0"/>
              <a:t>09/12/2025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A2758C91-E37F-4CD7-AFC7-C1968D5D3601}" type="slidenum">
              <a:rPr lang="es-ES" smtClean="0"/>
              <a:t>‹Nº›</a:t>
            </a:fld>
            <a:endParaRPr lang="es-ES"/>
          </a:p>
        </p:txBody>
      </p:sp>
    </p:spTree>
    <p:extLst>
      <p:ext uri="{BB962C8B-B14F-4D97-AF65-F5344CB8AC3E}">
        <p14:creationId xmlns:p14="http://schemas.microsoft.com/office/powerpoint/2010/main" val="1011619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DDA0E94C-DB93-4E67-A567-17E89BD43FCD}" type="datetimeFigureOut">
              <a:rPr lang="es-ES" smtClean="0"/>
              <a:t>09/12/2025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A2758C91-E37F-4CD7-AFC7-C1968D5D3601}" type="slidenum">
              <a:rPr lang="es-ES" smtClean="0"/>
              <a:t>‹Nº›</a:t>
            </a:fld>
            <a:endParaRPr lang="es-ES"/>
          </a:p>
        </p:txBody>
      </p:sp>
    </p:spTree>
    <p:extLst>
      <p:ext uri="{BB962C8B-B14F-4D97-AF65-F5344CB8AC3E}">
        <p14:creationId xmlns:p14="http://schemas.microsoft.com/office/powerpoint/2010/main" val="3365002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DA0E94C-DB93-4E67-A567-17E89BD43FCD}" type="datetimeFigureOut">
              <a:rPr lang="es-ES" smtClean="0"/>
              <a:t>09/12/2025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A2758C91-E37F-4CD7-AFC7-C1968D5D3601}" type="slidenum">
              <a:rPr lang="es-ES" smtClean="0"/>
              <a:t>‹Nº›</a:t>
            </a:fld>
            <a:endParaRPr lang="es-ES"/>
          </a:p>
        </p:txBody>
      </p:sp>
    </p:spTree>
    <p:extLst>
      <p:ext uri="{BB962C8B-B14F-4D97-AF65-F5344CB8AC3E}">
        <p14:creationId xmlns:p14="http://schemas.microsoft.com/office/powerpoint/2010/main" val="2366598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DA0E94C-DB93-4E67-A567-17E89BD43FCD}" type="datetimeFigureOut">
              <a:rPr lang="es-ES" smtClean="0"/>
              <a:t>09/12/2025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2758C91-E37F-4CD7-AFC7-C1968D5D3601}" type="slidenum">
              <a:rPr lang="es-ES" smtClean="0"/>
              <a:t>‹Nº›</a:t>
            </a:fld>
            <a:endParaRPr lang="es-ES"/>
          </a:p>
        </p:txBody>
      </p:sp>
    </p:spTree>
    <p:extLst>
      <p:ext uri="{BB962C8B-B14F-4D97-AF65-F5344CB8AC3E}">
        <p14:creationId xmlns:p14="http://schemas.microsoft.com/office/powerpoint/2010/main" val="2187906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DA0E94C-DB93-4E67-A567-17E89BD43FCD}" type="datetimeFigureOut">
              <a:rPr lang="es-ES" smtClean="0"/>
              <a:t>09/12/2025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2758C91-E37F-4CD7-AFC7-C1968D5D3601}" type="slidenum">
              <a:rPr lang="es-ES" smtClean="0"/>
              <a:t>‹Nº›</a:t>
            </a:fld>
            <a:endParaRPr lang="es-ES"/>
          </a:p>
        </p:txBody>
      </p:sp>
    </p:spTree>
    <p:extLst>
      <p:ext uri="{BB962C8B-B14F-4D97-AF65-F5344CB8AC3E}">
        <p14:creationId xmlns:p14="http://schemas.microsoft.com/office/powerpoint/2010/main" val="3543562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fld id="{DDA0E94C-DB93-4E67-A567-17E89BD43FCD}" type="datetimeFigureOut">
              <a:rPr lang="es-ES" smtClean="0"/>
              <a:pPr/>
              <a:t>09/12/2025</a:t>
            </a:fld>
            <a:endParaRPr lang="es-ES"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endParaRPr lang="es-ES"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A2758C91-E37F-4CD7-AFC7-C1968D5D3601}" type="slidenum">
              <a:rPr lang="es-ES" smtClean="0"/>
              <a:pPr/>
              <a:t>‹Nº›</a:t>
            </a:fld>
            <a:endParaRPr lang="es-ES" dirty="0"/>
          </a:p>
        </p:txBody>
      </p:sp>
    </p:spTree>
    <p:extLst>
      <p:ext uri="{BB962C8B-B14F-4D97-AF65-F5344CB8AC3E}">
        <p14:creationId xmlns:p14="http://schemas.microsoft.com/office/powerpoint/2010/main" val="3341544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emf"/><Relationship Id="rId7"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3.xml"/><Relationship Id="rId6" Type="http://schemas.openxmlformats.org/officeDocument/2006/relationships/image" Target="../media/image8.emf"/><Relationship Id="rId5" Type="http://schemas.openxmlformats.org/officeDocument/2006/relationships/image" Target="../media/image7.emf"/><Relationship Id="rId10" Type="http://schemas.openxmlformats.org/officeDocument/2006/relationships/image" Target="../media/image4.png"/><Relationship Id="rId4" Type="http://schemas.openxmlformats.org/officeDocument/2006/relationships/image" Target="../media/image6.png"/><Relationship Id="rId9"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hyperlink" Target="mailto:redfederal@magyp.gob.ar" TargetMode="External"/><Relationship Id="rId2" Type="http://schemas.openxmlformats.org/officeDocument/2006/relationships/notesSlide" Target="../notesSlides/notesSlide28.xml"/><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hyperlink" Target="mailto:mbadaloni@magyp.gob.ar"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5"/>
          <p:cNvSpPr txBox="1"/>
          <p:nvPr/>
        </p:nvSpPr>
        <p:spPr>
          <a:xfrm>
            <a:off x="790739" y="1586463"/>
            <a:ext cx="10610491" cy="1969562"/>
          </a:xfrm>
          <a:prstGeom prst="rect">
            <a:avLst/>
          </a:prstGeom>
          <a:noFill/>
          <a:ln>
            <a:noFill/>
          </a:ln>
        </p:spPr>
        <p:txBody>
          <a:bodyPr spcFirstLastPara="1" wrap="square" lIns="91425" tIns="45700" rIns="91425" bIns="45700" anchor="t" anchorCtr="0">
            <a:noAutofit/>
          </a:bodyPr>
          <a:lstStyle/>
          <a:p>
            <a:pPr lvl="0" algn="ctr">
              <a:lnSpc>
                <a:spcPct val="90000"/>
              </a:lnSpc>
              <a:buClr>
                <a:srgbClr val="4BD0FF"/>
              </a:buClr>
              <a:buSzPts val="4400"/>
            </a:pPr>
            <a:r>
              <a:rPr lang="es-AR" sz="4400" b="1" dirty="0">
                <a:solidFill>
                  <a:srgbClr val="FFFFFF"/>
                </a:solidFill>
                <a:latin typeface="Lora"/>
                <a:ea typeface="Lora"/>
                <a:cs typeface="Lora"/>
                <a:sym typeface="Lora"/>
              </a:rPr>
              <a:t>RED FEDERAL DE CONTROL PÚBLICO</a:t>
            </a:r>
          </a:p>
          <a:p>
            <a:pPr lvl="0" algn="ctr">
              <a:lnSpc>
                <a:spcPct val="90000"/>
              </a:lnSpc>
              <a:buClr>
                <a:srgbClr val="4BD0FF"/>
              </a:buClr>
              <a:buSzPts val="4400"/>
            </a:pPr>
            <a:endParaRPr lang="es-AR" sz="4400" b="1" dirty="0">
              <a:solidFill>
                <a:srgbClr val="FFFFFF"/>
              </a:solidFill>
              <a:latin typeface="Lora"/>
              <a:ea typeface="Lora"/>
              <a:cs typeface="Lora"/>
              <a:sym typeface="Lora"/>
            </a:endParaRPr>
          </a:p>
          <a:p>
            <a:pPr lvl="0" algn="ctr">
              <a:lnSpc>
                <a:spcPct val="90000"/>
              </a:lnSpc>
              <a:buClr>
                <a:srgbClr val="4BD0FF"/>
              </a:buClr>
              <a:buSzPts val="4400"/>
            </a:pPr>
            <a:r>
              <a:rPr lang="es-AR" sz="4400" b="1" u="sng" dirty="0">
                <a:solidFill>
                  <a:srgbClr val="FFFFFF"/>
                </a:solidFill>
                <a:latin typeface="Lora"/>
                <a:ea typeface="Lora"/>
                <a:cs typeface="Lora"/>
                <a:sym typeface="Lora"/>
              </a:rPr>
              <a:t>PLANIFICACIÓN 2026</a:t>
            </a:r>
          </a:p>
        </p:txBody>
      </p:sp>
      <p:pic>
        <p:nvPicPr>
          <p:cNvPr id="110" name="Google Shape;110;p15"/>
          <p:cNvPicPr preferRelativeResize="0"/>
          <p:nvPr/>
        </p:nvPicPr>
        <p:blipFill rotWithShape="1">
          <a:blip r:embed="rId3">
            <a:alphaModFix/>
          </a:blip>
          <a:srcRect l="2963" r="2954"/>
          <a:stretch/>
        </p:blipFill>
        <p:spPr>
          <a:xfrm>
            <a:off x="3815247" y="4972611"/>
            <a:ext cx="4561474" cy="1116175"/>
          </a:xfrm>
          <a:prstGeom prst="rect">
            <a:avLst/>
          </a:prstGeom>
          <a:noFill/>
          <a:ln>
            <a:noFill/>
          </a:ln>
        </p:spPr>
      </p:pic>
      <p:pic>
        <p:nvPicPr>
          <p:cNvPr id="4" name="Imagen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52985" y="6088786"/>
            <a:ext cx="2286000" cy="411151"/>
          </a:xfrm>
          <a:prstGeom prst="rect">
            <a:avLst/>
          </a:prstGeom>
        </p:spPr>
      </p:pic>
    </p:spTree>
    <p:extLst>
      <p:ext uri="{BB962C8B-B14F-4D97-AF65-F5344CB8AC3E}">
        <p14:creationId xmlns:p14="http://schemas.microsoft.com/office/powerpoint/2010/main" val="2725345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10</a:t>
            </a:fld>
            <a:endParaRPr dirty="0">
              <a:latin typeface="Lora"/>
              <a:ea typeface="Lora"/>
              <a:cs typeface="Lora"/>
              <a:sym typeface="Lora"/>
            </a:endParaRPr>
          </a:p>
        </p:txBody>
      </p:sp>
      <p:sp>
        <p:nvSpPr>
          <p:cNvPr id="142" name="Google Shape;142;p18"/>
          <p:cNvSpPr txBox="1"/>
          <p:nvPr/>
        </p:nvSpPr>
        <p:spPr>
          <a:xfrm>
            <a:off x="3253498" y="31230"/>
            <a:ext cx="7679400" cy="934600"/>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 </a:t>
            </a:r>
            <a:br>
              <a:rPr lang="es-ES" sz="2800" b="1" dirty="0">
                <a:solidFill>
                  <a:schemeClr val="dk1"/>
                </a:solidFill>
                <a:latin typeface="Lora"/>
                <a:ea typeface="Lora"/>
                <a:cs typeface="Lora"/>
                <a:sym typeface="Lora"/>
              </a:rPr>
            </a:br>
            <a:r>
              <a:rPr lang="es-ES" sz="2800" b="1" i="0" u="none" strike="noStrike" cap="none" dirty="0">
                <a:solidFill>
                  <a:schemeClr val="dk1"/>
                </a:solidFill>
                <a:latin typeface="Lora"/>
                <a:ea typeface="Lora"/>
                <a:cs typeface="Lora"/>
                <a:sym typeface="Lora"/>
              </a:rPr>
              <a:t>Transferencias 2023</a:t>
            </a:r>
            <a:endParaRPr lang="es-ES" sz="2800" b="1" dirty="0">
              <a:solidFill>
                <a:schemeClr val="dk1"/>
              </a:solidFill>
              <a:latin typeface="Lora"/>
              <a:ea typeface="Lora"/>
              <a:cs typeface="Lora"/>
              <a:sym typeface="Lora"/>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pic>
        <p:nvPicPr>
          <p:cNvPr id="6" name="Imagen 5"/>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graphicFrame>
        <p:nvGraphicFramePr>
          <p:cNvPr id="2" name="Tabla 1"/>
          <p:cNvGraphicFramePr>
            <a:graphicFrameLocks noGrp="1"/>
          </p:cNvGraphicFramePr>
          <p:nvPr>
            <p:extLst>
              <p:ext uri="{D42A27DB-BD31-4B8C-83A1-F6EECF244321}">
                <p14:modId xmlns:p14="http://schemas.microsoft.com/office/powerpoint/2010/main" val="401098429"/>
              </p:ext>
            </p:extLst>
          </p:nvPr>
        </p:nvGraphicFramePr>
        <p:xfrm>
          <a:off x="3253498" y="1407444"/>
          <a:ext cx="8474152" cy="4452162"/>
        </p:xfrm>
        <a:graphic>
          <a:graphicData uri="http://schemas.openxmlformats.org/drawingml/2006/table">
            <a:tbl>
              <a:tblPr/>
              <a:tblGrid>
                <a:gridCol w="1865526">
                  <a:extLst>
                    <a:ext uri="{9D8B030D-6E8A-4147-A177-3AD203B41FA5}">
                      <a16:colId xmlns:a16="http://schemas.microsoft.com/office/drawing/2014/main" xmlns="" val="20000"/>
                    </a:ext>
                  </a:extLst>
                </a:gridCol>
                <a:gridCol w="1734940">
                  <a:extLst>
                    <a:ext uri="{9D8B030D-6E8A-4147-A177-3AD203B41FA5}">
                      <a16:colId xmlns:a16="http://schemas.microsoft.com/office/drawing/2014/main" xmlns="" val="20001"/>
                    </a:ext>
                  </a:extLst>
                </a:gridCol>
                <a:gridCol w="2481149">
                  <a:extLst>
                    <a:ext uri="{9D8B030D-6E8A-4147-A177-3AD203B41FA5}">
                      <a16:colId xmlns:a16="http://schemas.microsoft.com/office/drawing/2014/main" xmlns="" val="20002"/>
                    </a:ext>
                  </a:extLst>
                </a:gridCol>
                <a:gridCol w="2392537">
                  <a:extLst>
                    <a:ext uri="{9D8B030D-6E8A-4147-A177-3AD203B41FA5}">
                      <a16:colId xmlns:a16="http://schemas.microsoft.com/office/drawing/2014/main" xmlns="" val="20003"/>
                    </a:ext>
                  </a:extLst>
                </a:gridCol>
              </a:tblGrid>
              <a:tr h="266712">
                <a:tc gridSpan="4">
                  <a:txBody>
                    <a:bodyPr/>
                    <a:lstStyle/>
                    <a:p>
                      <a:pPr algn="ctr" fontAlgn="ctr"/>
                      <a:r>
                        <a:rPr lang="es-ES" sz="1200" b="1" i="0" u="none" strike="noStrike" dirty="0">
                          <a:solidFill>
                            <a:srgbClr val="FFFFFF"/>
                          </a:solidFill>
                          <a:effectLst/>
                          <a:latin typeface="Arial" panose="020B0604020202020204" pitchFamily="34" charset="0"/>
                        </a:rPr>
                        <a:t>2023</a:t>
                      </a:r>
                    </a:p>
                  </a:txBody>
                  <a:tcPr marL="9525" marR="9525" marT="9525" marB="0" anchor="ctr">
                    <a:lnL>
                      <a:noFill/>
                    </a:lnL>
                    <a:lnR>
                      <a:noFill/>
                    </a:lnR>
                    <a:lnT>
                      <a:noFill/>
                    </a:lnT>
                    <a:lnB w="12700" cap="flat" cmpd="sng" algn="ctr">
                      <a:solidFill>
                        <a:srgbClr val="FFFFFF"/>
                      </a:solidFill>
                      <a:prstDash val="solid"/>
                      <a:round/>
                      <a:headEnd type="none" w="med" len="med"/>
                      <a:tailEnd type="none" w="med" len="med"/>
                    </a:lnB>
                    <a:solidFill>
                      <a:srgbClr val="0070C0"/>
                    </a:solidFill>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xmlns="" val="10000"/>
                  </a:ext>
                </a:extLst>
              </a:tr>
              <a:tr h="374717">
                <a:tc>
                  <a:txBody>
                    <a:bodyPr/>
                    <a:lstStyle/>
                    <a:p>
                      <a:pPr algn="ctr" fontAlgn="ctr"/>
                      <a:r>
                        <a:rPr lang="es-ES" sz="1200" b="1" i="0" u="none" strike="noStrike">
                          <a:solidFill>
                            <a:srgbClr val="FFFFFF"/>
                          </a:solidFill>
                          <a:effectLst/>
                          <a:latin typeface="Arial" panose="020B0604020202020204" pitchFamily="34" charset="0"/>
                        </a:rPr>
                        <a:t>PROVINCIA</a:t>
                      </a:r>
                    </a:p>
                  </a:txBody>
                  <a:tcPr marL="9525" marR="9525" marT="9525"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a:solidFill>
                            <a:srgbClr val="FFFFFF"/>
                          </a:solidFill>
                          <a:effectLst/>
                          <a:latin typeface="Arial" panose="020B0604020202020204" pitchFamily="34" charset="0"/>
                        </a:rPr>
                        <a:t>MONTO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a:solidFill>
                            <a:srgbClr val="FFFFFF"/>
                          </a:solidFill>
                          <a:effectLst/>
                          <a:latin typeface="Arial" panose="020B0604020202020204" pitchFamily="34" charset="0"/>
                        </a:rPr>
                        <a:t>MONTO AUDITADO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a:solidFill>
                            <a:srgbClr val="FFFFFF"/>
                          </a:solidFill>
                          <a:effectLst/>
                          <a:latin typeface="Arial" panose="020B0604020202020204" pitchFamily="34" charset="0"/>
                        </a:rPr>
                        <a:t>MONTO PENDIENTE DE AUDITORÍA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extLst>
                  <a:ext uri="{0D108BD9-81ED-4DB2-BD59-A6C34878D82A}">
                    <a16:rowId xmlns:a16="http://schemas.microsoft.com/office/drawing/2014/main" xmlns="" val="10001"/>
                  </a:ext>
                </a:extLst>
              </a:tr>
              <a:tr h="254011">
                <a:tc>
                  <a:txBody>
                    <a:bodyPr/>
                    <a:lstStyle/>
                    <a:p>
                      <a:pPr algn="ctr" fontAlgn="ctr"/>
                      <a:r>
                        <a:rPr lang="es-ES" sz="1200" b="0" i="0" u="none" strike="noStrike">
                          <a:solidFill>
                            <a:srgbClr val="000000"/>
                          </a:solidFill>
                          <a:effectLst/>
                          <a:latin typeface="Arial" panose="020B0604020202020204" pitchFamily="34" charset="0"/>
                        </a:rPr>
                        <a:t>BUENOS AIRES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dirty="0">
                          <a:solidFill>
                            <a:srgbClr val="000000"/>
                          </a:solidFill>
                          <a:effectLst/>
                          <a:latin typeface="Arial" panose="020B0604020202020204" pitchFamily="34" charset="0"/>
                        </a:rPr>
                        <a:t>$ 494.078.816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$ 50.000.000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$ 444.078.816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02"/>
                  </a:ext>
                </a:extLst>
              </a:tr>
              <a:tr h="254011">
                <a:tc>
                  <a:txBody>
                    <a:bodyPr/>
                    <a:lstStyle/>
                    <a:p>
                      <a:pPr algn="ctr" fontAlgn="ctr"/>
                      <a:r>
                        <a:rPr lang="es-ES" sz="1200" b="0" i="0" u="none" strike="noStrike">
                          <a:solidFill>
                            <a:srgbClr val="000000"/>
                          </a:solidFill>
                          <a:effectLst/>
                          <a:latin typeface="Arial" panose="020B0604020202020204" pitchFamily="34" charset="0"/>
                        </a:rPr>
                        <a:t>CHACO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$ 1.260.670.702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$ 80.000.000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$ 1.180.670.702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03"/>
                  </a:ext>
                </a:extLst>
              </a:tr>
              <a:tr h="254011">
                <a:tc>
                  <a:txBody>
                    <a:bodyPr/>
                    <a:lstStyle/>
                    <a:p>
                      <a:pPr algn="ctr" fontAlgn="ctr"/>
                      <a:r>
                        <a:rPr lang="es-ES" sz="1200" b="0" i="0" u="none" strike="noStrike">
                          <a:solidFill>
                            <a:srgbClr val="000000"/>
                          </a:solidFill>
                          <a:effectLst/>
                          <a:latin typeface="Arial" panose="020B0604020202020204" pitchFamily="34" charset="0"/>
                        </a:rPr>
                        <a:t>CHUBUT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$ 6.000.000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$ 6.000.000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04"/>
                  </a:ext>
                </a:extLst>
              </a:tr>
              <a:tr h="254011">
                <a:tc>
                  <a:txBody>
                    <a:bodyPr/>
                    <a:lstStyle/>
                    <a:p>
                      <a:pPr algn="ctr" fontAlgn="ctr"/>
                      <a:r>
                        <a:rPr lang="es-ES" sz="1200" b="0" i="0" u="none" strike="noStrike">
                          <a:solidFill>
                            <a:srgbClr val="000000"/>
                          </a:solidFill>
                          <a:effectLst/>
                          <a:latin typeface="Arial" panose="020B0604020202020204" pitchFamily="34" charset="0"/>
                        </a:rPr>
                        <a:t>CÓRDOBA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$ 626.860.320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$ 626.860.320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05"/>
                  </a:ext>
                </a:extLst>
              </a:tr>
              <a:tr h="254011">
                <a:tc>
                  <a:txBody>
                    <a:bodyPr/>
                    <a:lstStyle/>
                    <a:p>
                      <a:pPr algn="ctr" fontAlgn="ctr"/>
                      <a:r>
                        <a:rPr lang="es-ES" sz="1200" b="0" i="0" u="none" strike="noStrike">
                          <a:solidFill>
                            <a:srgbClr val="000000"/>
                          </a:solidFill>
                          <a:effectLst/>
                          <a:latin typeface="Arial" panose="020B0604020202020204" pitchFamily="34" charset="0"/>
                        </a:rPr>
                        <a:t>CORRIENTES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$ 310.000.000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$ 290.000.000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$ 20.000.000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06"/>
                  </a:ext>
                </a:extLst>
              </a:tr>
              <a:tr h="254011">
                <a:tc>
                  <a:txBody>
                    <a:bodyPr/>
                    <a:lstStyle/>
                    <a:p>
                      <a:pPr algn="ctr" fontAlgn="ctr"/>
                      <a:r>
                        <a:rPr lang="es-ES" sz="1200" b="0" i="0" u="none" strike="noStrike">
                          <a:solidFill>
                            <a:srgbClr val="000000"/>
                          </a:solidFill>
                          <a:effectLst/>
                          <a:latin typeface="Arial" panose="020B0604020202020204" pitchFamily="34" charset="0"/>
                        </a:rPr>
                        <a:t>ENTRE RÍOS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$ 1.201.567.542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$ 1.201.567.542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07"/>
                  </a:ext>
                </a:extLst>
              </a:tr>
              <a:tr h="254011">
                <a:tc>
                  <a:txBody>
                    <a:bodyPr/>
                    <a:lstStyle/>
                    <a:p>
                      <a:pPr algn="ctr" fontAlgn="ctr"/>
                      <a:r>
                        <a:rPr lang="es-ES" sz="1200" b="0" i="0" u="none" strike="noStrike">
                          <a:solidFill>
                            <a:srgbClr val="000000"/>
                          </a:solidFill>
                          <a:effectLst/>
                          <a:latin typeface="Arial" panose="020B0604020202020204" pitchFamily="34" charset="0"/>
                        </a:rPr>
                        <a:t>JUJUY</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$ 525.000.000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$ 525.000.000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08"/>
                  </a:ext>
                </a:extLst>
              </a:tr>
              <a:tr h="254011">
                <a:tc>
                  <a:txBody>
                    <a:bodyPr/>
                    <a:lstStyle/>
                    <a:p>
                      <a:pPr algn="ctr" fontAlgn="ctr"/>
                      <a:r>
                        <a:rPr lang="es-ES" sz="1200" b="0" i="0" u="none" strike="noStrike">
                          <a:solidFill>
                            <a:srgbClr val="000000"/>
                          </a:solidFill>
                          <a:effectLst/>
                          <a:latin typeface="Arial" panose="020B0604020202020204" pitchFamily="34" charset="0"/>
                        </a:rPr>
                        <a:t>MENDOZA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$ 310.500.000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$ 285.500.000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$ 25.000.000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09"/>
                  </a:ext>
                </a:extLst>
              </a:tr>
              <a:tr h="254011">
                <a:tc>
                  <a:txBody>
                    <a:bodyPr/>
                    <a:lstStyle/>
                    <a:p>
                      <a:pPr algn="ctr" fontAlgn="ctr"/>
                      <a:r>
                        <a:rPr lang="es-ES" sz="1200" b="0" i="0" u="none" strike="noStrike">
                          <a:solidFill>
                            <a:srgbClr val="000000"/>
                          </a:solidFill>
                          <a:effectLst/>
                          <a:latin typeface="Arial" panose="020B0604020202020204" pitchFamily="34" charset="0"/>
                        </a:rPr>
                        <a:t>MISIONES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$ 2.035.210.740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dirty="0">
                          <a:solidFill>
                            <a:srgbClr val="000000"/>
                          </a:solidFill>
                          <a:effectLst/>
                          <a:latin typeface="Arial" panose="020B0604020202020204" pitchFamily="34" charset="0"/>
                        </a:rPr>
                        <a:t>$ </a:t>
                      </a:r>
                      <a:r>
                        <a:rPr lang="es-ES" sz="1200" b="0" i="0" u="none" strike="noStrike" dirty="0" smtClean="0">
                          <a:solidFill>
                            <a:srgbClr val="000000"/>
                          </a:solidFill>
                          <a:effectLst/>
                          <a:latin typeface="Arial" panose="020B0604020202020204" pitchFamily="34" charset="0"/>
                        </a:rPr>
                        <a:t>1.435.210.740</a:t>
                      </a:r>
                      <a:endParaRPr lang="es-ES" sz="12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dirty="0">
                          <a:solidFill>
                            <a:srgbClr val="000000"/>
                          </a:solidFill>
                          <a:effectLst/>
                          <a:latin typeface="Arial" panose="020B0604020202020204" pitchFamily="34" charset="0"/>
                        </a:rPr>
                        <a:t>$ </a:t>
                      </a:r>
                      <a:r>
                        <a:rPr lang="es-ES" sz="1200" b="0" i="0" u="none" strike="noStrike" dirty="0" smtClean="0">
                          <a:solidFill>
                            <a:srgbClr val="000000"/>
                          </a:solidFill>
                          <a:effectLst/>
                          <a:latin typeface="Arial" panose="020B0604020202020204" pitchFamily="34" charset="0"/>
                        </a:rPr>
                        <a:t>600.000.000</a:t>
                      </a:r>
                      <a:endParaRPr lang="es-ES" sz="12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10"/>
                  </a:ext>
                </a:extLst>
              </a:tr>
              <a:tr h="254011">
                <a:tc>
                  <a:txBody>
                    <a:bodyPr/>
                    <a:lstStyle/>
                    <a:p>
                      <a:pPr algn="ctr" fontAlgn="ctr"/>
                      <a:r>
                        <a:rPr lang="es-ES" sz="1200" b="0" i="0" u="none" strike="noStrike">
                          <a:solidFill>
                            <a:srgbClr val="000000"/>
                          </a:solidFill>
                          <a:effectLst/>
                          <a:latin typeface="Arial" panose="020B0604020202020204" pitchFamily="34" charset="0"/>
                        </a:rPr>
                        <a:t>NEUQUÉN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$ 100.000.000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$ 100.000.000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11"/>
                  </a:ext>
                </a:extLst>
              </a:tr>
              <a:tr h="254011">
                <a:tc>
                  <a:txBody>
                    <a:bodyPr/>
                    <a:lstStyle/>
                    <a:p>
                      <a:pPr algn="ctr" fontAlgn="ctr"/>
                      <a:r>
                        <a:rPr lang="es-ES" sz="1200" b="0" i="0" u="none" strike="noStrike">
                          <a:solidFill>
                            <a:srgbClr val="000000"/>
                          </a:solidFill>
                          <a:effectLst/>
                          <a:latin typeface="Arial" panose="020B0604020202020204" pitchFamily="34" charset="0"/>
                        </a:rPr>
                        <a:t>RÍO NEGRO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$ 714.053.389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$ 500.000.000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$ 214.053.389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12"/>
                  </a:ext>
                </a:extLst>
              </a:tr>
              <a:tr h="254011">
                <a:tc>
                  <a:txBody>
                    <a:bodyPr/>
                    <a:lstStyle/>
                    <a:p>
                      <a:pPr algn="ctr" fontAlgn="ctr"/>
                      <a:r>
                        <a:rPr lang="es-ES" sz="1200" b="0" i="0" u="none" strike="noStrike">
                          <a:solidFill>
                            <a:srgbClr val="000000"/>
                          </a:solidFill>
                          <a:effectLst/>
                          <a:latin typeface="Arial" panose="020B0604020202020204" pitchFamily="34" charset="0"/>
                        </a:rPr>
                        <a:t>SANTA FE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$ 2.224.751.820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$ 1.851.100.000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$ 373.651.820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13"/>
                  </a:ext>
                </a:extLst>
              </a:tr>
              <a:tr h="495321">
                <a:tc>
                  <a:txBody>
                    <a:bodyPr/>
                    <a:lstStyle/>
                    <a:p>
                      <a:pPr algn="ctr" fontAlgn="ctr"/>
                      <a:r>
                        <a:rPr lang="es-ES" sz="1200" b="0" i="0" u="none" strike="noStrike">
                          <a:solidFill>
                            <a:srgbClr val="000000"/>
                          </a:solidFill>
                          <a:effectLst/>
                          <a:latin typeface="Arial" panose="020B0604020202020204" pitchFamily="34" charset="0"/>
                        </a:rPr>
                        <a:t>TIERRA DEL FUEGO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$ 68.131.000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dirty="0">
                          <a:solidFill>
                            <a:srgbClr val="000000"/>
                          </a:solidFill>
                          <a:effectLst/>
                          <a:latin typeface="Arial" panose="020B0604020202020204" pitchFamily="34" charset="0"/>
                        </a:rPr>
                        <a:t>$ 68.131.000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14"/>
                  </a:ext>
                </a:extLst>
              </a:tr>
              <a:tr h="266712">
                <a:tc>
                  <a:txBody>
                    <a:bodyPr/>
                    <a:lstStyle/>
                    <a:p>
                      <a:pPr algn="ctr" fontAlgn="ctr"/>
                      <a:r>
                        <a:rPr lang="es-ES" sz="1200" b="1" i="0" u="none" strike="noStrike">
                          <a:solidFill>
                            <a:srgbClr val="FFFFFF"/>
                          </a:solidFill>
                          <a:effectLst/>
                          <a:latin typeface="Arial" panose="020B0604020202020204" pitchFamily="34" charset="0"/>
                        </a:rPr>
                        <a:t>TOTAL</a:t>
                      </a:r>
                    </a:p>
                  </a:txBody>
                  <a:tcPr marL="9525" marR="9525" marT="9525"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dirty="0">
                          <a:solidFill>
                            <a:srgbClr val="FFFFFF"/>
                          </a:solidFill>
                          <a:effectLst/>
                          <a:latin typeface="Arial" panose="020B0604020202020204" pitchFamily="34" charset="0"/>
                        </a:rPr>
                        <a:t>$ 9.876.824.329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dirty="0">
                          <a:solidFill>
                            <a:srgbClr val="FFFFFF"/>
                          </a:solidFill>
                          <a:effectLst/>
                          <a:latin typeface="Arial" panose="020B0604020202020204" pitchFamily="34" charset="0"/>
                        </a:rPr>
                        <a:t>$ </a:t>
                      </a:r>
                      <a:r>
                        <a:rPr lang="es-ES" sz="1200" b="1" i="0" u="none" strike="noStrike" dirty="0" smtClean="0">
                          <a:solidFill>
                            <a:srgbClr val="FFFFFF"/>
                          </a:solidFill>
                          <a:effectLst/>
                          <a:latin typeface="Arial" panose="020B0604020202020204" pitchFamily="34" charset="0"/>
                        </a:rPr>
                        <a:t>4.491.810.740</a:t>
                      </a:r>
                      <a:endParaRPr lang="es-ES" sz="1200" b="1" i="0" u="none" strike="noStrike" dirty="0">
                        <a:solidFill>
                          <a:srgbClr val="FFFFFF"/>
                        </a:solidFill>
                        <a:effectLst/>
                        <a:latin typeface="Arial" panose="020B060402020202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dirty="0" smtClean="0">
                          <a:solidFill>
                            <a:srgbClr val="FFFFFF"/>
                          </a:solidFill>
                          <a:effectLst/>
                          <a:latin typeface="Arial" panose="020B0604020202020204" pitchFamily="34" charset="0"/>
                        </a:rPr>
                        <a:t>$5.385.013.589 </a:t>
                      </a:r>
                      <a:endParaRPr lang="es-ES" sz="1200" b="1" i="0" u="none" strike="noStrike" dirty="0">
                        <a:solidFill>
                          <a:srgbClr val="FFFFFF"/>
                        </a:solidFill>
                        <a:effectLst/>
                        <a:latin typeface="Arial" panose="020B060402020202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extLst>
                  <a:ext uri="{0D108BD9-81ED-4DB2-BD59-A6C34878D82A}">
                    <a16:rowId xmlns:a16="http://schemas.microsoft.com/office/drawing/2014/main" xmlns="" val="10015"/>
                  </a:ext>
                </a:extLst>
              </a:tr>
            </a:tbl>
          </a:graphicData>
        </a:graphic>
      </p:graphicFrame>
    </p:spTree>
    <p:extLst>
      <p:ext uri="{BB962C8B-B14F-4D97-AF65-F5344CB8AC3E}">
        <p14:creationId xmlns:p14="http://schemas.microsoft.com/office/powerpoint/2010/main" val="1095377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11</a:t>
            </a:fld>
            <a:endParaRPr dirty="0">
              <a:latin typeface="Lora"/>
              <a:ea typeface="Lora"/>
              <a:cs typeface="Lora"/>
              <a:sym typeface="Lora"/>
            </a:endParaRPr>
          </a:p>
        </p:txBody>
      </p:sp>
      <p:sp>
        <p:nvSpPr>
          <p:cNvPr id="142" name="Google Shape;142;p18"/>
          <p:cNvSpPr txBox="1"/>
          <p:nvPr/>
        </p:nvSpPr>
        <p:spPr>
          <a:xfrm>
            <a:off x="3253498" y="31230"/>
            <a:ext cx="7679400" cy="934600"/>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 </a:t>
            </a:r>
            <a:br>
              <a:rPr lang="es-ES" sz="2800" b="1" dirty="0">
                <a:solidFill>
                  <a:schemeClr val="dk1"/>
                </a:solidFill>
                <a:latin typeface="Lora"/>
                <a:ea typeface="Lora"/>
                <a:cs typeface="Lora"/>
                <a:sym typeface="Lora"/>
              </a:rPr>
            </a:br>
            <a:r>
              <a:rPr lang="es-ES" sz="2800" b="1" i="0" u="none" strike="noStrike" cap="none" dirty="0">
                <a:solidFill>
                  <a:schemeClr val="dk1"/>
                </a:solidFill>
                <a:latin typeface="Lora"/>
                <a:ea typeface="Lora"/>
                <a:cs typeface="Lora"/>
                <a:sym typeface="Lora"/>
              </a:rPr>
              <a:t>Transferencias </a:t>
            </a:r>
            <a:r>
              <a:rPr lang="es-ES" sz="2800" b="1" i="0" u="none" strike="noStrike" cap="none" dirty="0" smtClean="0">
                <a:solidFill>
                  <a:schemeClr val="dk1"/>
                </a:solidFill>
                <a:latin typeface="Lora"/>
                <a:ea typeface="Lora"/>
                <a:cs typeface="Lora"/>
                <a:sym typeface="Lora"/>
              </a:rPr>
              <a:t>2024 y 2025</a:t>
            </a:r>
            <a:endParaRPr lang="es-ES" sz="2800" b="1" dirty="0">
              <a:solidFill>
                <a:schemeClr val="dk1"/>
              </a:solidFill>
              <a:latin typeface="Lora"/>
              <a:ea typeface="Lora"/>
              <a:cs typeface="Lora"/>
              <a:sym typeface="Lora"/>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pic>
        <p:nvPicPr>
          <p:cNvPr id="6" name="Imagen 5"/>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graphicFrame>
        <p:nvGraphicFramePr>
          <p:cNvPr id="3" name="Tabla 2"/>
          <p:cNvGraphicFramePr>
            <a:graphicFrameLocks noGrp="1"/>
          </p:cNvGraphicFramePr>
          <p:nvPr>
            <p:extLst>
              <p:ext uri="{D42A27DB-BD31-4B8C-83A1-F6EECF244321}">
                <p14:modId xmlns:p14="http://schemas.microsoft.com/office/powerpoint/2010/main" val="96645309"/>
              </p:ext>
            </p:extLst>
          </p:nvPr>
        </p:nvGraphicFramePr>
        <p:xfrm>
          <a:off x="4806922" y="1819588"/>
          <a:ext cx="4572551" cy="1582107"/>
        </p:xfrm>
        <a:graphic>
          <a:graphicData uri="http://schemas.openxmlformats.org/drawingml/2006/table">
            <a:tbl>
              <a:tblPr/>
              <a:tblGrid>
                <a:gridCol w="2199013">
                  <a:extLst>
                    <a:ext uri="{9D8B030D-6E8A-4147-A177-3AD203B41FA5}">
                      <a16:colId xmlns:a16="http://schemas.microsoft.com/office/drawing/2014/main" xmlns="" val="20000"/>
                    </a:ext>
                  </a:extLst>
                </a:gridCol>
                <a:gridCol w="2373538">
                  <a:extLst>
                    <a:ext uri="{9D8B030D-6E8A-4147-A177-3AD203B41FA5}">
                      <a16:colId xmlns:a16="http://schemas.microsoft.com/office/drawing/2014/main" xmlns="" val="20001"/>
                    </a:ext>
                  </a:extLst>
                </a:gridCol>
              </a:tblGrid>
              <a:tr h="273445">
                <a:tc gridSpan="2">
                  <a:txBody>
                    <a:bodyPr/>
                    <a:lstStyle/>
                    <a:p>
                      <a:pPr algn="ctr" rtl="0" fontAlgn="ctr"/>
                      <a:r>
                        <a:rPr lang="es-ES" sz="1200" b="1" i="0" u="none" strike="noStrike" dirty="0">
                          <a:solidFill>
                            <a:srgbClr val="FFFFFF"/>
                          </a:solidFill>
                          <a:effectLst/>
                          <a:latin typeface="Arial" panose="020B0604020202020204" pitchFamily="34" charset="0"/>
                        </a:rPr>
                        <a:t>2024</a:t>
                      </a:r>
                    </a:p>
                  </a:txBody>
                  <a:tcPr marL="9525" marR="9525" marT="9525" marB="0" anchor="ctr">
                    <a:lnL>
                      <a:noFill/>
                    </a:lnL>
                    <a:lnR>
                      <a:noFill/>
                    </a:lnR>
                    <a:lnT>
                      <a:noFill/>
                    </a:lnT>
                    <a:lnB w="12700" cap="flat" cmpd="sng" algn="ctr">
                      <a:solidFill>
                        <a:srgbClr val="FFFFFF"/>
                      </a:solidFill>
                      <a:prstDash val="solid"/>
                      <a:round/>
                      <a:headEnd type="none" w="med" len="med"/>
                      <a:tailEnd type="none" w="med" len="med"/>
                    </a:lnB>
                    <a:solidFill>
                      <a:srgbClr val="0070C0"/>
                    </a:solidFill>
                  </a:tcPr>
                </a:tc>
                <a:tc hMerge="1">
                  <a:txBody>
                    <a:bodyPr/>
                    <a:lstStyle/>
                    <a:p>
                      <a:endParaRPr lang="es-ES"/>
                    </a:p>
                  </a:txBody>
                  <a:tcPr/>
                </a:tc>
                <a:extLst>
                  <a:ext uri="{0D108BD9-81ED-4DB2-BD59-A6C34878D82A}">
                    <a16:rowId xmlns:a16="http://schemas.microsoft.com/office/drawing/2014/main" xmlns="" val="10000"/>
                  </a:ext>
                </a:extLst>
              </a:tr>
              <a:tr h="289067">
                <a:tc>
                  <a:txBody>
                    <a:bodyPr/>
                    <a:lstStyle/>
                    <a:p>
                      <a:pPr algn="ctr" rtl="0" fontAlgn="ctr"/>
                      <a:r>
                        <a:rPr lang="es-ES" sz="1200" b="1" i="0" u="none" strike="noStrike">
                          <a:solidFill>
                            <a:srgbClr val="FFFFFF"/>
                          </a:solidFill>
                          <a:effectLst/>
                          <a:latin typeface="Arial" panose="020B0604020202020204" pitchFamily="34" charset="0"/>
                        </a:rPr>
                        <a:t>PROVINCIA</a:t>
                      </a:r>
                    </a:p>
                  </a:txBody>
                  <a:tcPr marL="9525" marR="9525" marT="9525"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rtl="0" fontAlgn="ctr"/>
                      <a:r>
                        <a:rPr lang="es-ES" sz="1200" b="1" i="0" u="none" strike="noStrike">
                          <a:solidFill>
                            <a:srgbClr val="FFFFFF"/>
                          </a:solidFill>
                          <a:effectLst/>
                          <a:latin typeface="Arial" panose="020B0604020202020204" pitchFamily="34" charset="0"/>
                        </a:rPr>
                        <a:t>MONTO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extLst>
                  <a:ext uri="{0D108BD9-81ED-4DB2-BD59-A6C34878D82A}">
                    <a16:rowId xmlns:a16="http://schemas.microsoft.com/office/drawing/2014/main" xmlns="" val="10001"/>
                  </a:ext>
                </a:extLst>
              </a:tr>
              <a:tr h="370527">
                <a:tc>
                  <a:txBody>
                    <a:bodyPr/>
                    <a:lstStyle/>
                    <a:p>
                      <a:pPr algn="ctr" rtl="0" fontAlgn="ctr"/>
                      <a:r>
                        <a:rPr lang="es-ES" sz="1200" b="0" i="0" u="none" strike="noStrike" dirty="0">
                          <a:solidFill>
                            <a:srgbClr val="000000"/>
                          </a:solidFill>
                          <a:effectLst/>
                          <a:latin typeface="Arial" panose="020B0604020202020204" pitchFamily="34" charset="0"/>
                        </a:rPr>
                        <a:t>CHUBUT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rtl="0" fontAlgn="ctr"/>
                      <a:r>
                        <a:rPr lang="es-ES" sz="1200" b="0" i="0" u="none" strike="noStrike" dirty="0">
                          <a:solidFill>
                            <a:srgbClr val="000000"/>
                          </a:solidFill>
                          <a:effectLst/>
                          <a:latin typeface="Arial" panose="020B0604020202020204" pitchFamily="34" charset="0"/>
                        </a:rPr>
                        <a:t>$ 300.000.000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02"/>
                  </a:ext>
                </a:extLst>
              </a:tr>
              <a:tr h="414779">
                <a:tc>
                  <a:txBody>
                    <a:bodyPr/>
                    <a:lstStyle/>
                    <a:p>
                      <a:pPr algn="ctr" rtl="0" fontAlgn="ctr"/>
                      <a:r>
                        <a:rPr lang="es-ES" sz="1200" b="0" i="0" u="none" strike="noStrike" dirty="0">
                          <a:solidFill>
                            <a:srgbClr val="000000"/>
                          </a:solidFill>
                          <a:effectLst/>
                          <a:latin typeface="Arial" panose="020B0604020202020204" pitchFamily="34" charset="0"/>
                        </a:rPr>
                        <a:t>RÍO NEGRO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s-ES" sz="1200" b="0" i="0" u="none" strike="noStrike" dirty="0">
                          <a:solidFill>
                            <a:srgbClr val="000000"/>
                          </a:solidFill>
                          <a:effectLst/>
                          <a:latin typeface="Arial" panose="020B0604020202020204" pitchFamily="34" charset="0"/>
                        </a:rPr>
                        <a:t>$ 200.000.000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03"/>
                  </a:ext>
                </a:extLst>
              </a:tr>
              <a:tr h="234289">
                <a:tc>
                  <a:txBody>
                    <a:bodyPr/>
                    <a:lstStyle/>
                    <a:p>
                      <a:pPr algn="ctr" rtl="0" fontAlgn="ctr"/>
                      <a:r>
                        <a:rPr lang="es-ES" sz="1200" b="1" i="0" u="none" strike="noStrike">
                          <a:solidFill>
                            <a:srgbClr val="FFFFFF"/>
                          </a:solidFill>
                          <a:effectLst/>
                          <a:latin typeface="Arial" panose="020B0604020202020204" pitchFamily="34" charset="0"/>
                        </a:rPr>
                        <a:t>TOTAL</a:t>
                      </a:r>
                    </a:p>
                  </a:txBody>
                  <a:tcPr marL="9525" marR="9525" marT="9525"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rtl="0" fontAlgn="ctr"/>
                      <a:r>
                        <a:rPr lang="es-ES" sz="1200" b="1" i="0" u="none" strike="noStrike" dirty="0">
                          <a:solidFill>
                            <a:srgbClr val="FFFFFF"/>
                          </a:solidFill>
                          <a:effectLst/>
                          <a:latin typeface="Arial" panose="020B0604020202020204" pitchFamily="34" charset="0"/>
                        </a:rPr>
                        <a:t>$ 500.000.000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extLst>
                  <a:ext uri="{0D108BD9-81ED-4DB2-BD59-A6C34878D82A}">
                    <a16:rowId xmlns:a16="http://schemas.microsoft.com/office/drawing/2014/main" xmlns="" val="10004"/>
                  </a:ext>
                </a:extLst>
              </a:tr>
            </a:tbl>
          </a:graphicData>
        </a:graphic>
      </p:graphicFrame>
      <p:graphicFrame>
        <p:nvGraphicFramePr>
          <p:cNvPr id="7" name="Tabla 6"/>
          <p:cNvGraphicFramePr>
            <a:graphicFrameLocks noGrp="1"/>
          </p:cNvGraphicFramePr>
          <p:nvPr>
            <p:extLst>
              <p:ext uri="{D42A27DB-BD31-4B8C-83A1-F6EECF244321}">
                <p14:modId xmlns:p14="http://schemas.microsoft.com/office/powerpoint/2010/main" val="2299220144"/>
              </p:ext>
            </p:extLst>
          </p:nvPr>
        </p:nvGraphicFramePr>
        <p:xfrm>
          <a:off x="4806922" y="4249991"/>
          <a:ext cx="4572551" cy="1479575"/>
        </p:xfrm>
        <a:graphic>
          <a:graphicData uri="http://schemas.openxmlformats.org/drawingml/2006/table">
            <a:tbl>
              <a:tblPr/>
              <a:tblGrid>
                <a:gridCol w="2194005">
                  <a:extLst>
                    <a:ext uri="{9D8B030D-6E8A-4147-A177-3AD203B41FA5}">
                      <a16:colId xmlns:a16="http://schemas.microsoft.com/office/drawing/2014/main" xmlns="" val="1031659117"/>
                    </a:ext>
                  </a:extLst>
                </a:gridCol>
                <a:gridCol w="2378546">
                  <a:extLst>
                    <a:ext uri="{9D8B030D-6E8A-4147-A177-3AD203B41FA5}">
                      <a16:colId xmlns:a16="http://schemas.microsoft.com/office/drawing/2014/main" xmlns="" val="2283881097"/>
                    </a:ext>
                  </a:extLst>
                </a:gridCol>
              </a:tblGrid>
              <a:tr h="360894">
                <a:tc gridSpan="2">
                  <a:txBody>
                    <a:bodyPr/>
                    <a:lstStyle/>
                    <a:p>
                      <a:pPr algn="ctr" rtl="0" fontAlgn="ctr"/>
                      <a:r>
                        <a:rPr lang="es-AR" sz="1200" b="1" i="0" u="none" strike="noStrike" dirty="0">
                          <a:solidFill>
                            <a:srgbClr val="FFFFFF"/>
                          </a:solidFill>
                          <a:effectLst/>
                          <a:latin typeface="Arial" panose="020B0604020202020204" pitchFamily="34" charset="0"/>
                        </a:rPr>
                        <a:t>2025</a:t>
                      </a:r>
                    </a:p>
                  </a:txBody>
                  <a:tcPr marL="6350" marR="6350" marT="6350" marB="0" anchor="ctr">
                    <a:lnL>
                      <a:noFill/>
                    </a:lnL>
                    <a:lnR>
                      <a:noFill/>
                    </a:lnR>
                    <a:lnT>
                      <a:noFill/>
                    </a:lnT>
                    <a:lnB w="12700" cap="flat" cmpd="sng" algn="ctr">
                      <a:solidFill>
                        <a:srgbClr val="FFFFFF"/>
                      </a:solidFill>
                      <a:prstDash val="solid"/>
                      <a:round/>
                      <a:headEnd type="none" w="med" len="med"/>
                      <a:tailEnd type="none" w="med" len="med"/>
                    </a:lnB>
                    <a:solidFill>
                      <a:srgbClr val="0070C0"/>
                    </a:solidFill>
                  </a:tcPr>
                </a:tc>
                <a:tc hMerge="1">
                  <a:txBody>
                    <a:bodyPr/>
                    <a:lstStyle/>
                    <a:p>
                      <a:endParaRPr lang="es-AR"/>
                    </a:p>
                  </a:txBody>
                  <a:tcPr/>
                </a:tc>
                <a:extLst>
                  <a:ext uri="{0D108BD9-81ED-4DB2-BD59-A6C34878D82A}">
                    <a16:rowId xmlns:a16="http://schemas.microsoft.com/office/drawing/2014/main" xmlns="" val="1850653325"/>
                  </a:ext>
                </a:extLst>
              </a:tr>
              <a:tr h="273378">
                <a:tc>
                  <a:txBody>
                    <a:bodyPr/>
                    <a:lstStyle/>
                    <a:p>
                      <a:pPr algn="ctr" rtl="0" fontAlgn="ctr"/>
                      <a:r>
                        <a:rPr lang="es-AR" sz="1200" b="1" i="0" u="none" strike="noStrike">
                          <a:solidFill>
                            <a:srgbClr val="FFFFFF"/>
                          </a:solidFill>
                          <a:effectLst/>
                          <a:latin typeface="Arial" panose="020B0604020202020204" pitchFamily="34" charset="0"/>
                        </a:rPr>
                        <a:t>PROVINCIA</a:t>
                      </a:r>
                    </a:p>
                  </a:txBody>
                  <a:tcPr marL="6350" marR="6350" marT="635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rtl="0" fontAlgn="ctr"/>
                      <a:r>
                        <a:rPr lang="es-AR" sz="1200" b="1" i="0" u="none" strike="noStrike" dirty="0">
                          <a:solidFill>
                            <a:srgbClr val="FFFFFF"/>
                          </a:solidFill>
                          <a:effectLst/>
                          <a:latin typeface="Arial" panose="020B0604020202020204" pitchFamily="34" charset="0"/>
                        </a:rPr>
                        <a:t>MONTO</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extLst>
                  <a:ext uri="{0D108BD9-81ED-4DB2-BD59-A6C34878D82A}">
                    <a16:rowId xmlns:a16="http://schemas.microsoft.com/office/drawing/2014/main" xmlns="" val="1541672327"/>
                  </a:ext>
                </a:extLst>
              </a:tr>
              <a:tr h="498442">
                <a:tc>
                  <a:txBody>
                    <a:bodyPr/>
                    <a:lstStyle/>
                    <a:p>
                      <a:pPr algn="ctr" rtl="0" fontAlgn="ctr"/>
                      <a:r>
                        <a:rPr lang="es-AR" sz="1200" b="0" i="0" u="none" strike="noStrike" dirty="0">
                          <a:solidFill>
                            <a:srgbClr val="000000"/>
                          </a:solidFill>
                          <a:effectLst/>
                          <a:latin typeface="Arial" panose="020B0604020202020204" pitchFamily="34" charset="0"/>
                        </a:rPr>
                        <a:t>SANTA CRUZ</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85000"/>
                      </a:schemeClr>
                    </a:solidFill>
                  </a:tcPr>
                </a:tc>
                <a:tc>
                  <a:txBody>
                    <a:bodyPr/>
                    <a:lstStyle/>
                    <a:p>
                      <a:pPr algn="ctr" rtl="0" fontAlgn="ctr"/>
                      <a:r>
                        <a:rPr lang="es-AR" sz="1200" b="0" i="0" u="none" strike="noStrike" dirty="0">
                          <a:solidFill>
                            <a:srgbClr val="000000"/>
                          </a:solidFill>
                          <a:effectLst/>
                          <a:latin typeface="Arial" panose="020B0604020202020204" pitchFamily="34" charset="0"/>
                        </a:rPr>
                        <a:t>$ 500.000.000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286184726"/>
                  </a:ext>
                </a:extLst>
              </a:tr>
              <a:tr h="346861">
                <a:tc>
                  <a:txBody>
                    <a:bodyPr/>
                    <a:lstStyle/>
                    <a:p>
                      <a:pPr algn="ctr" rtl="0" fontAlgn="ctr"/>
                      <a:r>
                        <a:rPr lang="es-AR" sz="1200" b="1" i="0" u="none" strike="noStrike">
                          <a:solidFill>
                            <a:srgbClr val="FFFFFF"/>
                          </a:solidFill>
                          <a:effectLst/>
                          <a:latin typeface="Arial" panose="020B0604020202020204" pitchFamily="34" charset="0"/>
                        </a:rPr>
                        <a:t>TOTAL</a:t>
                      </a:r>
                    </a:p>
                  </a:txBody>
                  <a:tcPr marL="6350" marR="6350" marT="635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rtl="0" fontAlgn="ctr"/>
                      <a:r>
                        <a:rPr lang="es-AR" sz="1200" b="1" i="0" u="none" strike="noStrike" dirty="0">
                          <a:solidFill>
                            <a:srgbClr val="FFFFFF"/>
                          </a:solidFill>
                          <a:effectLst/>
                          <a:latin typeface="Arial" panose="020B0604020202020204" pitchFamily="34" charset="0"/>
                        </a:rPr>
                        <a:t>$ 500.000.000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extLst>
                  <a:ext uri="{0D108BD9-81ED-4DB2-BD59-A6C34878D82A}">
                    <a16:rowId xmlns:a16="http://schemas.microsoft.com/office/drawing/2014/main" xmlns="" val="2457395534"/>
                  </a:ext>
                </a:extLst>
              </a:tr>
            </a:tbl>
          </a:graphicData>
        </a:graphic>
      </p:graphicFrame>
    </p:spTree>
    <p:extLst>
      <p:ext uri="{BB962C8B-B14F-4D97-AF65-F5344CB8AC3E}">
        <p14:creationId xmlns:p14="http://schemas.microsoft.com/office/powerpoint/2010/main" val="3756649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3033" y="6088786"/>
            <a:ext cx="2286000" cy="411151"/>
          </a:xfrm>
          <a:prstGeom prst="rect">
            <a:avLst/>
          </a:prstGeom>
        </p:spPr>
      </p:pic>
      <p:grpSp>
        <p:nvGrpSpPr>
          <p:cNvPr id="3" name="Grupo 2"/>
          <p:cNvGrpSpPr/>
          <p:nvPr/>
        </p:nvGrpSpPr>
        <p:grpSpPr>
          <a:xfrm>
            <a:off x="2602214" y="2283005"/>
            <a:ext cx="6858096" cy="2291990"/>
            <a:chOff x="2666951" y="3135667"/>
            <a:chExt cx="6858096" cy="2291990"/>
          </a:xfrm>
        </p:grpSpPr>
        <p:sp>
          <p:nvSpPr>
            <p:cNvPr id="35" name="Google Shape;35;p1"/>
            <p:cNvSpPr txBox="1"/>
            <p:nvPr/>
          </p:nvSpPr>
          <p:spPr>
            <a:xfrm>
              <a:off x="2666951" y="3135667"/>
              <a:ext cx="6858096" cy="738623"/>
            </a:xfrm>
            <a:prstGeom prst="rect">
              <a:avLst/>
            </a:prstGeom>
            <a:noFill/>
            <a:ln>
              <a:noFill/>
            </a:ln>
          </p:spPr>
          <p:txBody>
            <a:bodyPr spcFirstLastPara="1" wrap="square" lIns="91425" tIns="45700" rIns="91425" bIns="45700" anchor="t" anchorCtr="0">
              <a:spAutoFit/>
            </a:bodyPr>
            <a:lstStyle/>
            <a:p>
              <a:pPr lvl="0" algn="ctr">
                <a:lnSpc>
                  <a:spcPct val="104999"/>
                </a:lnSpc>
                <a:buSzPts val="4000"/>
              </a:pPr>
              <a:r>
                <a:rPr lang="es-AR" sz="4000" dirty="0">
                  <a:solidFill>
                    <a:schemeClr val="bg1"/>
                  </a:solidFill>
                  <a:latin typeface="Arial" panose="020B0604020202020204" pitchFamily="34" charset="0"/>
                </a:rPr>
                <a:t>PUNTOS DE CONTROL</a:t>
              </a:r>
            </a:p>
          </p:txBody>
        </p:sp>
        <p:pic>
          <p:nvPicPr>
            <p:cNvPr id="5" name="Imagen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19315" y="3874290"/>
              <a:ext cx="1553367" cy="1553367"/>
            </a:xfrm>
            <a:prstGeom prst="rect">
              <a:avLst/>
            </a:prstGeom>
          </p:spPr>
        </p:pic>
      </p:grpSp>
    </p:spTree>
    <p:extLst>
      <p:ext uri="{BB962C8B-B14F-4D97-AF65-F5344CB8AC3E}">
        <p14:creationId xmlns:p14="http://schemas.microsoft.com/office/powerpoint/2010/main" val="1033999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13</a:t>
            </a:fld>
            <a:endParaRPr dirty="0">
              <a:latin typeface="Lora"/>
              <a:ea typeface="Lora"/>
              <a:cs typeface="Lora"/>
              <a:sym typeface="Lora"/>
            </a:endParaRPr>
          </a:p>
        </p:txBody>
      </p:sp>
      <p:sp>
        <p:nvSpPr>
          <p:cNvPr id="142" name="Google Shape;142;p18"/>
          <p:cNvSpPr txBox="1"/>
          <p:nvPr/>
        </p:nvSpPr>
        <p:spPr>
          <a:xfrm>
            <a:off x="3641725" y="155556"/>
            <a:ext cx="7679400" cy="642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s-ES" sz="2800" b="1" dirty="0">
                <a:solidFill>
                  <a:schemeClr val="dk1"/>
                </a:solidFill>
                <a:latin typeface="Lora"/>
                <a:ea typeface="Lora"/>
                <a:cs typeface="Lora"/>
                <a:sym typeface="Lora"/>
              </a:rPr>
              <a:t>Puntos de Control Generales</a:t>
            </a: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pSp>
        <p:nvGrpSpPr>
          <p:cNvPr id="19" name="Grupo 18"/>
          <p:cNvGrpSpPr/>
          <p:nvPr/>
        </p:nvGrpSpPr>
        <p:grpSpPr>
          <a:xfrm>
            <a:off x="3417772" y="1046480"/>
            <a:ext cx="8051156" cy="5433795"/>
            <a:chOff x="1156103" y="1431758"/>
            <a:chExt cx="7022310" cy="3828129"/>
          </a:xfrm>
        </p:grpSpPr>
        <p:sp>
          <p:nvSpPr>
            <p:cNvPr id="20" name="Marcador de posición de texto 3">
              <a:extLst>
                <a:ext uri="{FF2B5EF4-FFF2-40B4-BE49-F238E27FC236}">
                  <a16:creationId xmlns:a16="http://schemas.microsoft.com/office/drawing/2014/main" xmlns="" id="{0436469F-A292-4492-BAAB-2F581AD4AC1D}"/>
                </a:ext>
              </a:extLst>
            </p:cNvPr>
            <p:cNvSpPr txBox="1">
              <a:spLocks/>
            </p:cNvSpPr>
            <p:nvPr/>
          </p:nvSpPr>
          <p:spPr>
            <a:xfrm>
              <a:off x="1156103" y="2307313"/>
              <a:ext cx="1888215" cy="416367"/>
            </a:xfrm>
            <a:prstGeom prst="rect">
              <a:avLst/>
            </a:prstGeom>
          </p:spPr>
          <p:txBody>
            <a:bodyPr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s-ES" sz="1300" dirty="0">
                  <a:solidFill>
                    <a:schemeClr val="tx1">
                      <a:lumMod val="85000"/>
                      <a:lumOff val="15000"/>
                    </a:schemeClr>
                  </a:solidFill>
                  <a:latin typeface="Arial" panose="020B0604020202020204" pitchFamily="34" charset="0"/>
                </a:rPr>
                <a:t>Aplicación de la normativa que regula el Programa.</a:t>
              </a:r>
              <a:endParaRPr lang="es-AR" sz="1300" dirty="0">
                <a:solidFill>
                  <a:schemeClr val="tx1">
                    <a:lumMod val="85000"/>
                    <a:lumOff val="15000"/>
                  </a:schemeClr>
                </a:solidFill>
                <a:latin typeface="Arial" panose="020B0604020202020204" pitchFamily="34" charset="0"/>
              </a:endParaRPr>
            </a:p>
            <a:p>
              <a:pPr algn="just"/>
              <a:endParaRPr lang="es-ES" sz="1300" dirty="0">
                <a:solidFill>
                  <a:schemeClr val="tx1">
                    <a:lumMod val="85000"/>
                    <a:lumOff val="15000"/>
                  </a:schemeClr>
                </a:solidFill>
                <a:latin typeface="Arial" panose="020B0604020202020204" pitchFamily="34" charset="0"/>
              </a:endParaRPr>
            </a:p>
          </p:txBody>
        </p:sp>
        <p:sp>
          <p:nvSpPr>
            <p:cNvPr id="22" name="Marcador de posición de texto 3">
              <a:extLst>
                <a:ext uri="{FF2B5EF4-FFF2-40B4-BE49-F238E27FC236}">
                  <a16:creationId xmlns:a16="http://schemas.microsoft.com/office/drawing/2014/main" xmlns="" id="{0436469F-A292-4492-BAAB-2F581AD4AC1D}"/>
                </a:ext>
              </a:extLst>
            </p:cNvPr>
            <p:cNvSpPr txBox="1">
              <a:spLocks/>
            </p:cNvSpPr>
            <p:nvPr/>
          </p:nvSpPr>
          <p:spPr>
            <a:xfrm>
              <a:off x="5952755" y="2189731"/>
              <a:ext cx="1888215" cy="1002090"/>
            </a:xfrm>
            <a:prstGeom prst="rect">
              <a:avLst/>
            </a:prstGeom>
          </p:spPr>
          <p:txBody>
            <a:bodyPr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s-ES" sz="1300" dirty="0">
                  <a:solidFill>
                    <a:schemeClr val="tx1">
                      <a:lumMod val="85000"/>
                      <a:lumOff val="15000"/>
                    </a:schemeClr>
                  </a:solidFill>
                  <a:latin typeface="Arial" panose="020B0604020202020204" pitchFamily="34" charset="0"/>
                </a:rPr>
                <a:t>Corroborar que los fondos ejecutados hasta el momento se correspondan con lo aprobado.</a:t>
              </a:r>
              <a:endParaRPr lang="es-AR" sz="1300" dirty="0">
                <a:solidFill>
                  <a:schemeClr val="tx1">
                    <a:lumMod val="85000"/>
                    <a:lumOff val="15000"/>
                  </a:schemeClr>
                </a:solidFill>
                <a:latin typeface="Arial" panose="020B0604020202020204" pitchFamily="34" charset="0"/>
              </a:endParaRPr>
            </a:p>
          </p:txBody>
        </p:sp>
        <p:sp>
          <p:nvSpPr>
            <p:cNvPr id="24" name="Marcador de posición de texto 3">
              <a:extLst>
                <a:ext uri="{FF2B5EF4-FFF2-40B4-BE49-F238E27FC236}">
                  <a16:creationId xmlns:a16="http://schemas.microsoft.com/office/drawing/2014/main" xmlns="" id="{0436469F-A292-4492-BAAB-2F581AD4AC1D}"/>
                </a:ext>
              </a:extLst>
            </p:cNvPr>
            <p:cNvSpPr txBox="1">
              <a:spLocks/>
            </p:cNvSpPr>
            <p:nvPr/>
          </p:nvSpPr>
          <p:spPr>
            <a:xfrm>
              <a:off x="3660248" y="2196022"/>
              <a:ext cx="2080439" cy="1255468"/>
            </a:xfrm>
            <a:prstGeom prst="rect">
              <a:avLst/>
            </a:prstGeom>
          </p:spPr>
          <p:txBody>
            <a:bodyPr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s-ES" sz="1300" dirty="0">
                  <a:solidFill>
                    <a:schemeClr val="tx1">
                      <a:lumMod val="85000"/>
                      <a:lumOff val="15000"/>
                    </a:schemeClr>
                  </a:solidFill>
                  <a:latin typeface="Arial" panose="020B0604020202020204" pitchFamily="34" charset="0"/>
                </a:rPr>
                <a:t>Verificar la aplicación de los fondos </a:t>
              </a:r>
              <a:r>
                <a:rPr lang="es-ES" sz="1300" dirty="0" smtClean="0">
                  <a:solidFill>
                    <a:schemeClr val="tx1">
                      <a:lumMod val="85000"/>
                      <a:lumOff val="15000"/>
                    </a:schemeClr>
                  </a:solidFill>
                  <a:latin typeface="Arial" panose="020B0604020202020204" pitchFamily="34" charset="0"/>
                </a:rPr>
                <a:t>otorgados </a:t>
              </a:r>
              <a:r>
                <a:rPr lang="es-ES" sz="1300" dirty="0">
                  <a:solidFill>
                    <a:schemeClr val="tx1">
                      <a:lumMod val="85000"/>
                      <a:lumOff val="15000"/>
                    </a:schemeClr>
                  </a:solidFill>
                  <a:latin typeface="Arial" panose="020B0604020202020204" pitchFamily="34" charset="0"/>
                </a:rPr>
                <a:t>mediante el control de ingreso y egreso en el sistema presupuestario local </a:t>
              </a:r>
              <a:r>
                <a:rPr lang="es-AR" sz="1300" dirty="0">
                  <a:solidFill>
                    <a:schemeClr val="tx1">
                      <a:lumMod val="85000"/>
                      <a:lumOff val="15000"/>
                    </a:schemeClr>
                  </a:solidFill>
                  <a:latin typeface="Arial" panose="020B0604020202020204" pitchFamily="34" charset="0"/>
                </a:rPr>
                <a:t>(</a:t>
              </a:r>
              <a:r>
                <a:rPr lang="es-AR" sz="1300" dirty="0" err="1">
                  <a:solidFill>
                    <a:schemeClr val="tx1">
                      <a:lumMod val="85000"/>
                      <a:lumOff val="15000"/>
                    </a:schemeClr>
                  </a:solidFill>
                  <a:latin typeface="Arial" panose="020B0604020202020204" pitchFamily="34" charset="0"/>
                </a:rPr>
                <a:t>Emerg</a:t>
              </a:r>
              <a:r>
                <a:rPr lang="es-AR" sz="1300" dirty="0">
                  <a:solidFill>
                    <a:schemeClr val="tx1">
                      <a:lumMod val="85000"/>
                      <a:lumOff val="15000"/>
                    </a:schemeClr>
                  </a:solidFill>
                  <a:latin typeface="Arial" panose="020B0604020202020204" pitchFamily="34" charset="0"/>
                </a:rPr>
                <a:t>. </a:t>
              </a:r>
              <a:r>
                <a:rPr lang="es-AR" sz="1300" dirty="0" err="1">
                  <a:solidFill>
                    <a:schemeClr val="tx1">
                      <a:lumMod val="85000"/>
                      <a:lumOff val="15000"/>
                    </a:schemeClr>
                  </a:solidFill>
                  <a:latin typeface="Arial" panose="020B0604020202020204" pitchFamily="34" charset="0"/>
                </a:rPr>
                <a:t>Agrop</a:t>
              </a:r>
              <a:r>
                <a:rPr lang="es-AR" sz="1300" dirty="0">
                  <a:solidFill>
                    <a:schemeClr val="tx1">
                      <a:lumMod val="85000"/>
                      <a:lumOff val="15000"/>
                    </a:schemeClr>
                  </a:solidFill>
                  <a:latin typeface="Arial" panose="020B0604020202020204" pitchFamily="34" charset="0"/>
                </a:rPr>
                <a:t>.)</a:t>
              </a:r>
              <a:r>
                <a:rPr lang="es-ES" sz="1300" dirty="0">
                  <a:solidFill>
                    <a:schemeClr val="tx1">
                      <a:lumMod val="85000"/>
                      <a:lumOff val="15000"/>
                    </a:schemeClr>
                  </a:solidFill>
                  <a:latin typeface="Arial" panose="020B0604020202020204" pitchFamily="34" charset="0"/>
                </a:rPr>
                <a:t>.</a:t>
              </a:r>
              <a:endParaRPr lang="es-AR" sz="1300" dirty="0">
                <a:solidFill>
                  <a:schemeClr val="tx1">
                    <a:lumMod val="85000"/>
                    <a:lumOff val="15000"/>
                  </a:schemeClr>
                </a:solidFill>
                <a:latin typeface="Arial" panose="020B0604020202020204" pitchFamily="34" charset="0"/>
              </a:endParaRPr>
            </a:p>
          </p:txBody>
        </p:sp>
        <p:pic>
          <p:nvPicPr>
            <p:cNvPr id="25" name="Imagen 24"/>
            <p:cNvPicPr>
              <a:picLocks noChangeAspect="1"/>
            </p:cNvPicPr>
            <p:nvPr/>
          </p:nvPicPr>
          <p:blipFill>
            <a:blip r:embed="rId3"/>
            <a:stretch>
              <a:fillRect/>
            </a:stretch>
          </p:blipFill>
          <p:spPr>
            <a:xfrm>
              <a:off x="1792358" y="1529140"/>
              <a:ext cx="577183" cy="792000"/>
            </a:xfrm>
            <a:prstGeom prst="rect">
              <a:avLst/>
            </a:prstGeom>
          </p:spPr>
        </p:pic>
        <p:pic>
          <p:nvPicPr>
            <p:cNvPr id="26" name="Picture 8" descr="Imagen relacionad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00862" y="1431758"/>
              <a:ext cx="791999" cy="792000"/>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n 28"/>
            <p:cNvPicPr>
              <a:picLocks noChangeAspect="1"/>
            </p:cNvPicPr>
            <p:nvPr/>
          </p:nvPicPr>
          <p:blipFill>
            <a:blip r:embed="rId5"/>
            <a:stretch>
              <a:fillRect/>
            </a:stretch>
          </p:blipFill>
          <p:spPr>
            <a:xfrm>
              <a:off x="6536858" y="3593927"/>
              <a:ext cx="720007" cy="597285"/>
            </a:xfrm>
            <a:prstGeom prst="rect">
              <a:avLst/>
            </a:prstGeom>
          </p:spPr>
        </p:pic>
        <p:sp>
          <p:nvSpPr>
            <p:cNvPr id="30" name="Marcador de posición de texto 3">
              <a:extLst>
                <a:ext uri="{FF2B5EF4-FFF2-40B4-BE49-F238E27FC236}">
                  <a16:creationId xmlns:a16="http://schemas.microsoft.com/office/drawing/2014/main" xmlns="" id="{0436469F-A292-4492-BAAB-2F581AD4AC1D}"/>
                </a:ext>
              </a:extLst>
            </p:cNvPr>
            <p:cNvSpPr txBox="1">
              <a:spLocks/>
            </p:cNvSpPr>
            <p:nvPr/>
          </p:nvSpPr>
          <p:spPr>
            <a:xfrm>
              <a:off x="5615311" y="4301923"/>
              <a:ext cx="2563102" cy="957964"/>
            </a:xfrm>
            <a:prstGeom prst="rect">
              <a:avLst/>
            </a:prstGeom>
          </p:spPr>
          <p:txBody>
            <a:bodyPr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s-AR" sz="1300" dirty="0">
                  <a:solidFill>
                    <a:schemeClr val="tx1">
                      <a:lumMod val="85000"/>
                      <a:lumOff val="15000"/>
                    </a:schemeClr>
                  </a:solidFill>
                  <a:latin typeface="Arial" panose="020B0604020202020204" pitchFamily="34" charset="0"/>
                </a:rPr>
                <a:t>Seguimiento del “Informe de Impacto Productivo” requerido por el A.A. que aprueba el ANR (</a:t>
              </a:r>
              <a:r>
                <a:rPr lang="es-AR" sz="1300" dirty="0" err="1">
                  <a:solidFill>
                    <a:schemeClr val="tx1">
                      <a:lumMod val="85000"/>
                      <a:lumOff val="15000"/>
                    </a:schemeClr>
                  </a:solidFill>
                  <a:latin typeface="Arial" panose="020B0604020202020204" pitchFamily="34" charset="0"/>
                </a:rPr>
                <a:t>CoopAR</a:t>
              </a:r>
              <a:r>
                <a:rPr lang="es-AR" sz="1300" dirty="0">
                  <a:solidFill>
                    <a:schemeClr val="tx1">
                      <a:lumMod val="85000"/>
                      <a:lumOff val="15000"/>
                    </a:schemeClr>
                  </a:solidFill>
                  <a:latin typeface="Arial" panose="020B0604020202020204" pitchFamily="34" charset="0"/>
                </a:rPr>
                <a:t>).</a:t>
              </a:r>
              <a:endParaRPr lang="es-ES" sz="1300" dirty="0">
                <a:solidFill>
                  <a:schemeClr val="tx1">
                    <a:lumMod val="85000"/>
                    <a:lumOff val="15000"/>
                  </a:schemeClr>
                </a:solidFill>
                <a:latin typeface="Arial" panose="020B0604020202020204" pitchFamily="34" charset="0"/>
              </a:endParaRPr>
            </a:p>
            <a:p>
              <a:pPr marL="0" indent="0" algn="just">
                <a:buNone/>
              </a:pPr>
              <a:r>
                <a:rPr lang="es-AR" sz="1300" dirty="0">
                  <a:solidFill>
                    <a:schemeClr val="tx1">
                      <a:lumMod val="85000"/>
                      <a:lumOff val="15000"/>
                    </a:schemeClr>
                  </a:solidFill>
                  <a:latin typeface="Arial" panose="020B0604020202020204" pitchFamily="34" charset="0"/>
                </a:rPr>
                <a:t>Seguimiento de Observaciones de ALTO IMPACTO (Emerg. </a:t>
              </a:r>
              <a:r>
                <a:rPr lang="es-AR" sz="1300" dirty="0" err="1">
                  <a:solidFill>
                    <a:schemeClr val="tx1">
                      <a:lumMod val="85000"/>
                      <a:lumOff val="15000"/>
                    </a:schemeClr>
                  </a:solidFill>
                  <a:latin typeface="Arial" panose="020B0604020202020204" pitchFamily="34" charset="0"/>
                </a:rPr>
                <a:t>Agrop</a:t>
              </a:r>
              <a:r>
                <a:rPr lang="es-AR" sz="1300" dirty="0">
                  <a:solidFill>
                    <a:schemeClr val="tx1">
                      <a:lumMod val="85000"/>
                      <a:lumOff val="15000"/>
                    </a:schemeClr>
                  </a:solidFill>
                  <a:latin typeface="Arial" panose="020B0604020202020204" pitchFamily="34" charset="0"/>
                </a:rPr>
                <a:t>.).</a:t>
              </a:r>
            </a:p>
          </p:txBody>
        </p:sp>
        <p:grpSp>
          <p:nvGrpSpPr>
            <p:cNvPr id="31" name="Grupo 30"/>
            <p:cNvGrpSpPr>
              <a:grpSpLocks noChangeAspect="1"/>
            </p:cNvGrpSpPr>
            <p:nvPr/>
          </p:nvGrpSpPr>
          <p:grpSpPr>
            <a:xfrm>
              <a:off x="4122197" y="1431758"/>
              <a:ext cx="911487" cy="792000"/>
              <a:chOff x="4418920" y="1432428"/>
              <a:chExt cx="787194" cy="684000"/>
            </a:xfrm>
          </p:grpSpPr>
          <p:pic>
            <p:nvPicPr>
              <p:cNvPr id="32" name="Imagen 31"/>
              <p:cNvPicPr>
                <a:picLocks noChangeAspect="1"/>
              </p:cNvPicPr>
              <p:nvPr/>
            </p:nvPicPr>
            <p:blipFill>
              <a:blip r:embed="rId6"/>
              <a:stretch>
                <a:fillRect/>
              </a:stretch>
            </p:blipFill>
            <p:spPr>
              <a:xfrm>
                <a:off x="4418920" y="1432428"/>
                <a:ext cx="787194" cy="684000"/>
              </a:xfrm>
              <a:prstGeom prst="rect">
                <a:avLst/>
              </a:prstGeom>
            </p:spPr>
          </p:pic>
          <p:pic>
            <p:nvPicPr>
              <p:cNvPr id="33" name="Imagen 3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40037" y="1486926"/>
                <a:ext cx="540000" cy="540000"/>
              </a:xfrm>
              <a:prstGeom prst="rect">
                <a:avLst/>
              </a:prstGeom>
            </p:spPr>
          </p:pic>
        </p:grpSp>
      </p:grpSp>
      <p:sp>
        <p:nvSpPr>
          <p:cNvPr id="34" name="Marcador de posición de texto 3">
            <a:extLst>
              <a:ext uri="{FF2B5EF4-FFF2-40B4-BE49-F238E27FC236}">
                <a16:creationId xmlns:a16="http://schemas.microsoft.com/office/drawing/2014/main" xmlns="" id="{0436469F-A292-4492-BAAB-2F581AD4AC1D}"/>
              </a:ext>
            </a:extLst>
          </p:cNvPr>
          <p:cNvSpPr txBox="1">
            <a:spLocks/>
          </p:cNvSpPr>
          <p:nvPr/>
        </p:nvSpPr>
        <p:spPr>
          <a:xfrm>
            <a:off x="3582045" y="5237686"/>
            <a:ext cx="1888215" cy="848726"/>
          </a:xfrm>
          <a:prstGeom prst="rect">
            <a:avLst/>
          </a:prstGeom>
        </p:spPr>
        <p:txBody>
          <a:bodyPr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s-ES" sz="1300" dirty="0">
                <a:solidFill>
                  <a:schemeClr val="tx1">
                    <a:lumMod val="85000"/>
                    <a:lumOff val="15000"/>
                  </a:schemeClr>
                </a:solidFill>
                <a:latin typeface="Arial" panose="020B0604020202020204" pitchFamily="34" charset="0"/>
              </a:rPr>
              <a:t>Constatar el grado de avance del Proyecto.</a:t>
            </a:r>
            <a:endParaRPr lang="es-AR" sz="1300" dirty="0">
              <a:solidFill>
                <a:schemeClr val="tx1">
                  <a:lumMod val="85000"/>
                  <a:lumOff val="15000"/>
                </a:schemeClr>
              </a:solidFill>
              <a:latin typeface="Arial" panose="020B0604020202020204" pitchFamily="34" charset="0"/>
            </a:endParaRPr>
          </a:p>
        </p:txBody>
      </p:sp>
      <p:pic>
        <p:nvPicPr>
          <p:cNvPr id="35" name="Picture 4" descr="Imagen relacionada"/>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114851" y="4204212"/>
            <a:ext cx="607212" cy="670480"/>
          </a:xfrm>
          <a:prstGeom prst="rect">
            <a:avLst/>
          </a:prstGeom>
          <a:noFill/>
          <a:extLst>
            <a:ext uri="{909E8E84-426E-40DD-AFC4-6F175D3DCCD1}">
              <a14:hiddenFill xmlns:a14="http://schemas.microsoft.com/office/drawing/2010/main">
                <a:solidFill>
                  <a:srgbClr val="FFFFFF"/>
                </a:solidFill>
              </a14:hiddenFill>
            </a:ext>
          </a:extLst>
        </p:spPr>
      </p:pic>
      <p:sp>
        <p:nvSpPr>
          <p:cNvPr id="36" name="Marcador de posición de texto 3">
            <a:extLst>
              <a:ext uri="{FF2B5EF4-FFF2-40B4-BE49-F238E27FC236}">
                <a16:creationId xmlns:a16="http://schemas.microsoft.com/office/drawing/2014/main" xmlns="" id="{0436469F-A292-4492-BAAB-2F581AD4AC1D}"/>
              </a:ext>
            </a:extLst>
          </p:cNvPr>
          <p:cNvSpPr txBox="1">
            <a:spLocks/>
          </p:cNvSpPr>
          <p:nvPr/>
        </p:nvSpPr>
        <p:spPr>
          <a:xfrm>
            <a:off x="6095038" y="5237686"/>
            <a:ext cx="1888215" cy="848726"/>
          </a:xfrm>
          <a:prstGeom prst="rect">
            <a:avLst/>
          </a:prstGeom>
        </p:spPr>
        <p:txBody>
          <a:bodyPr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s-ES" sz="1300" dirty="0">
                <a:solidFill>
                  <a:schemeClr val="tx1">
                    <a:lumMod val="85000"/>
                    <a:lumOff val="15000"/>
                  </a:schemeClr>
                </a:solidFill>
                <a:latin typeface="Arial" panose="020B0604020202020204" pitchFamily="34" charset="0"/>
              </a:rPr>
              <a:t>Rendición de cuentas en los términos de los actos administrativos (A.A.).</a:t>
            </a:r>
            <a:endParaRPr lang="es-AR" sz="1300" dirty="0">
              <a:solidFill>
                <a:schemeClr val="tx1">
                  <a:lumMod val="85000"/>
                  <a:lumOff val="15000"/>
                </a:schemeClr>
              </a:solidFill>
              <a:latin typeface="Arial" panose="020B0604020202020204" pitchFamily="34" charset="0"/>
            </a:endParaRPr>
          </a:p>
        </p:txBody>
      </p:sp>
      <p:pic>
        <p:nvPicPr>
          <p:cNvPr id="37" name="Imagen 36"/>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6815339" y="4181695"/>
            <a:ext cx="396000" cy="670480"/>
          </a:xfrm>
          <a:prstGeom prst="rect">
            <a:avLst/>
          </a:prstGeom>
          <a:ln>
            <a:solidFill>
              <a:schemeClr val="bg1">
                <a:lumMod val="85000"/>
              </a:schemeClr>
            </a:solidFill>
          </a:ln>
        </p:spPr>
      </p:pic>
      <p:pic>
        <p:nvPicPr>
          <p:cNvPr id="2" name="Imagen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8208" y="2880284"/>
            <a:ext cx="1553367" cy="1553367"/>
          </a:xfrm>
          <a:prstGeom prst="rect">
            <a:avLst/>
          </a:prstGeom>
        </p:spPr>
      </p:pic>
    </p:spTree>
    <p:extLst>
      <p:ext uri="{BB962C8B-B14F-4D97-AF65-F5344CB8AC3E}">
        <p14:creationId xmlns:p14="http://schemas.microsoft.com/office/powerpoint/2010/main" val="1675919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14</a:t>
            </a:fld>
            <a:endParaRPr dirty="0">
              <a:latin typeface="Lora"/>
              <a:ea typeface="Lora"/>
              <a:cs typeface="Lora"/>
              <a:sym typeface="Lora"/>
            </a:endParaRPr>
          </a:p>
        </p:txBody>
      </p:sp>
      <p:sp>
        <p:nvSpPr>
          <p:cNvPr id="142" name="Google Shape;142;p18"/>
          <p:cNvSpPr txBox="1"/>
          <p:nvPr/>
        </p:nvSpPr>
        <p:spPr>
          <a:xfrm>
            <a:off x="3253500" y="475100"/>
            <a:ext cx="7679400" cy="663588"/>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s-ES" sz="2800" b="1" dirty="0">
                <a:solidFill>
                  <a:schemeClr val="dk1"/>
                </a:solidFill>
                <a:latin typeface="Lora"/>
                <a:ea typeface="Lora"/>
                <a:cs typeface="Lora"/>
                <a:sym typeface="Lora"/>
              </a:rPr>
              <a:t>CoopAR – </a:t>
            </a:r>
            <a:r>
              <a:rPr lang="es-MX" sz="2800" b="1" dirty="0">
                <a:solidFill>
                  <a:schemeClr val="dk1"/>
                </a:solidFill>
                <a:latin typeface="Lora"/>
                <a:ea typeface="Lora"/>
                <a:cs typeface="Lora"/>
                <a:sym typeface="Lora"/>
              </a:rPr>
              <a:t>Formulario</a:t>
            </a: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sp>
        <p:nvSpPr>
          <p:cNvPr id="5" name="CuadroTexto 4"/>
          <p:cNvSpPr txBox="1"/>
          <p:nvPr/>
        </p:nvSpPr>
        <p:spPr>
          <a:xfrm>
            <a:off x="2947497" y="2061181"/>
            <a:ext cx="8854861" cy="3139321"/>
          </a:xfrm>
          <a:prstGeom prst="rect">
            <a:avLst/>
          </a:prstGeom>
          <a:noFill/>
        </p:spPr>
        <p:txBody>
          <a:bodyPr wrap="square" rtlCol="0">
            <a:spAutoFit/>
          </a:bodyPr>
          <a:lstStyle/>
          <a:p>
            <a:r>
              <a:rPr lang="es-ES" dirty="0">
                <a:latin typeface="Arial" panose="020B0604020202020204" pitchFamily="34" charset="0"/>
              </a:rPr>
              <a:t>Para la elaboración del Informe de Auditoría, esta UAS proporcionará un “Formulario” que contiene diferentes puntos de control; a saber:</a:t>
            </a:r>
          </a:p>
          <a:p>
            <a:endParaRPr lang="es-ES" dirty="0">
              <a:latin typeface="Arial" panose="020B0604020202020204" pitchFamily="34" charset="0"/>
            </a:endParaRPr>
          </a:p>
          <a:p>
            <a:pPr marL="285750" indent="-285750">
              <a:buFont typeface="Wingdings" panose="05000000000000000000" pitchFamily="2" charset="2"/>
              <a:buChar char="ü"/>
            </a:pPr>
            <a:r>
              <a:rPr lang="es-ES" dirty="0">
                <a:latin typeface="Arial" panose="020B0604020202020204" pitchFamily="34" charset="0"/>
              </a:rPr>
              <a:t>Puntos de Control Generales.</a:t>
            </a:r>
          </a:p>
          <a:p>
            <a:pPr marL="285750" indent="-285750">
              <a:buFont typeface="Wingdings" panose="05000000000000000000" pitchFamily="2" charset="2"/>
              <a:buChar char="ü"/>
            </a:pPr>
            <a:r>
              <a:rPr lang="es-ES" dirty="0">
                <a:latin typeface="Arial" panose="020B0604020202020204" pitchFamily="34" charset="0"/>
              </a:rPr>
              <a:t>Beneficiarias - Criterio de Admisibilidad.</a:t>
            </a:r>
          </a:p>
          <a:p>
            <a:pPr marL="285750" indent="-285750">
              <a:buFont typeface="Wingdings" panose="05000000000000000000" pitchFamily="2" charset="2"/>
              <a:buChar char="ü"/>
            </a:pPr>
            <a:r>
              <a:rPr lang="es-AR" dirty="0">
                <a:solidFill>
                  <a:schemeClr val="tx1"/>
                </a:solidFill>
                <a:latin typeface="Arial" panose="020B0604020202020204" pitchFamily="34" charset="0"/>
              </a:rPr>
              <a:t>Resolución SAGyP.</a:t>
            </a:r>
          </a:p>
          <a:p>
            <a:pPr marL="285750" indent="-285750">
              <a:buFont typeface="Wingdings" panose="05000000000000000000" pitchFamily="2" charset="2"/>
              <a:buChar char="ü"/>
            </a:pPr>
            <a:r>
              <a:rPr lang="es-ES" dirty="0">
                <a:latin typeface="Arial" panose="020B0604020202020204" pitchFamily="34" charset="0"/>
              </a:rPr>
              <a:t>Rendición de Cuentas.</a:t>
            </a:r>
          </a:p>
          <a:p>
            <a:pPr marL="285750" indent="-285750">
              <a:buFont typeface="Wingdings" panose="05000000000000000000" pitchFamily="2" charset="2"/>
              <a:buChar char="ü"/>
            </a:pPr>
            <a:r>
              <a:rPr lang="es-ES" dirty="0">
                <a:latin typeface="Arial" panose="020B0604020202020204" pitchFamily="34" charset="0"/>
              </a:rPr>
              <a:t>Seguimiento del Impacto del Proyecto.</a:t>
            </a:r>
            <a:br>
              <a:rPr lang="es-ES" dirty="0">
                <a:latin typeface="Arial" panose="020B0604020202020204" pitchFamily="34" charset="0"/>
              </a:rPr>
            </a:br>
            <a:endParaRPr lang="es-ES" dirty="0">
              <a:latin typeface="Arial" panose="020B0604020202020204" pitchFamily="34" charset="0"/>
            </a:endParaRPr>
          </a:p>
          <a:p>
            <a:r>
              <a:rPr lang="es-ES" dirty="0">
                <a:latin typeface="Arial" panose="020B0604020202020204" pitchFamily="34" charset="0"/>
              </a:rPr>
              <a:t>A continuación, se expone el formulario:</a:t>
            </a:r>
          </a:p>
          <a:p>
            <a:endParaRPr lang="es-AR" dirty="0">
              <a:latin typeface="Arial" panose="020B0604020202020204" pitchFamily="34" charset="0"/>
            </a:endParaRPr>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825" y="2847570"/>
            <a:ext cx="1225195" cy="1566542"/>
          </a:xfrm>
          <a:prstGeom prst="rect">
            <a:avLst/>
          </a:prstGeom>
        </p:spPr>
      </p:pic>
    </p:spTree>
    <p:extLst>
      <p:ext uri="{BB962C8B-B14F-4D97-AF65-F5344CB8AC3E}">
        <p14:creationId xmlns:p14="http://schemas.microsoft.com/office/powerpoint/2010/main" val="31521875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7" name="Google Shape;142;p18"/>
          <p:cNvSpPr txBox="1"/>
          <p:nvPr/>
        </p:nvSpPr>
        <p:spPr>
          <a:xfrm>
            <a:off x="93133" y="2305887"/>
            <a:ext cx="2523067" cy="3201778"/>
          </a:xfrm>
          <a:prstGeom prst="rect">
            <a:avLst/>
          </a:prstGeom>
          <a:no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s-ES" sz="2800" b="1" dirty="0">
                <a:solidFill>
                  <a:schemeClr val="bg1"/>
                </a:solidFill>
                <a:latin typeface="Lora"/>
                <a:ea typeface="Lora"/>
                <a:cs typeface="Lora"/>
                <a:sym typeface="Lora"/>
              </a:rPr>
              <a:t>Programa CoopAR – </a:t>
            </a:r>
            <a:br>
              <a:rPr lang="es-ES" sz="2800" b="1" dirty="0">
                <a:solidFill>
                  <a:schemeClr val="bg1"/>
                </a:solidFill>
                <a:latin typeface="Lora"/>
                <a:ea typeface="Lora"/>
                <a:cs typeface="Lora"/>
                <a:sym typeface="Lora"/>
              </a:rPr>
            </a:br>
            <a:r>
              <a:rPr lang="es-ES" sz="2800" b="1" dirty="0">
                <a:solidFill>
                  <a:schemeClr val="bg1"/>
                </a:solidFill>
                <a:latin typeface="Lora"/>
                <a:ea typeface="Lora"/>
                <a:cs typeface="Lora"/>
                <a:sym typeface="Lora"/>
              </a:rPr>
              <a:t>Formulario</a:t>
            </a:r>
            <a:br>
              <a:rPr lang="es-ES" sz="2800" b="1" dirty="0">
                <a:solidFill>
                  <a:schemeClr val="bg1"/>
                </a:solidFill>
                <a:latin typeface="Lora"/>
                <a:ea typeface="Lora"/>
                <a:cs typeface="Lora"/>
                <a:sym typeface="Lora"/>
              </a:rPr>
            </a:br>
            <a:r>
              <a:rPr lang="es-ES" sz="2800" b="1" dirty="0">
                <a:solidFill>
                  <a:schemeClr val="bg1"/>
                </a:solidFill>
                <a:latin typeface="Lora"/>
                <a:ea typeface="Lora"/>
                <a:cs typeface="Lora"/>
                <a:sym typeface="Lora"/>
              </a:rPr>
              <a:t>Resoluciones SAGYP Nro. 50/22 y 307/23.</a:t>
            </a:r>
            <a:endParaRPr sz="2200" b="1" i="0" u="none" strike="noStrike" cap="none" dirty="0">
              <a:solidFill>
                <a:schemeClr val="bg1"/>
              </a:solidFill>
              <a:latin typeface="Encode Sans"/>
              <a:ea typeface="Encode Sans"/>
              <a:cs typeface="Encode Sans"/>
              <a:sym typeface="Encode Sans"/>
            </a:endParaRPr>
          </a:p>
          <a:p>
            <a:pPr marL="0" marR="0" lvl="0" indent="0" algn="ctr" rtl="0">
              <a:lnSpc>
                <a:spcPct val="100000"/>
              </a:lnSpc>
              <a:spcBef>
                <a:spcPts val="0"/>
              </a:spcBef>
              <a:spcAft>
                <a:spcPts val="0"/>
              </a:spcAft>
              <a:buClr>
                <a:srgbClr val="000000"/>
              </a:buClr>
              <a:buSzPts val="2200"/>
              <a:buFont typeface="Arial"/>
              <a:buNone/>
            </a:pPr>
            <a:endParaRPr sz="2200" b="1" i="0" u="none" strike="noStrike" cap="none" dirty="0">
              <a:solidFill>
                <a:schemeClr val="bg1"/>
              </a:solidFill>
              <a:latin typeface="Encode Sans"/>
              <a:ea typeface="Encode Sans"/>
              <a:cs typeface="Encode Sans"/>
              <a:sym typeface="Encode Sans"/>
            </a:endParaRPr>
          </a:p>
        </p:txBody>
      </p:sp>
      <p:graphicFrame>
        <p:nvGraphicFramePr>
          <p:cNvPr id="3" name="Tabla 2"/>
          <p:cNvGraphicFramePr>
            <a:graphicFrameLocks noGrp="1"/>
          </p:cNvGraphicFramePr>
          <p:nvPr/>
        </p:nvGraphicFramePr>
        <p:xfrm>
          <a:off x="2867287" y="43005"/>
          <a:ext cx="9038020" cy="6771991"/>
        </p:xfrm>
        <a:graphic>
          <a:graphicData uri="http://schemas.openxmlformats.org/drawingml/2006/table">
            <a:tbl>
              <a:tblPr/>
              <a:tblGrid>
                <a:gridCol w="388425">
                  <a:extLst>
                    <a:ext uri="{9D8B030D-6E8A-4147-A177-3AD203B41FA5}">
                      <a16:colId xmlns:a16="http://schemas.microsoft.com/office/drawing/2014/main" xmlns="" val="20000"/>
                    </a:ext>
                  </a:extLst>
                </a:gridCol>
                <a:gridCol w="4733000">
                  <a:extLst>
                    <a:ext uri="{9D8B030D-6E8A-4147-A177-3AD203B41FA5}">
                      <a16:colId xmlns:a16="http://schemas.microsoft.com/office/drawing/2014/main" xmlns="" val="20001"/>
                    </a:ext>
                  </a:extLst>
                </a:gridCol>
                <a:gridCol w="604213">
                  <a:extLst>
                    <a:ext uri="{9D8B030D-6E8A-4147-A177-3AD203B41FA5}">
                      <a16:colId xmlns:a16="http://schemas.microsoft.com/office/drawing/2014/main" xmlns="" val="20002"/>
                    </a:ext>
                  </a:extLst>
                </a:gridCol>
                <a:gridCol w="377633">
                  <a:extLst>
                    <a:ext uri="{9D8B030D-6E8A-4147-A177-3AD203B41FA5}">
                      <a16:colId xmlns:a16="http://schemas.microsoft.com/office/drawing/2014/main" xmlns="" val="20003"/>
                    </a:ext>
                  </a:extLst>
                </a:gridCol>
                <a:gridCol w="891934">
                  <a:extLst>
                    <a:ext uri="{9D8B030D-6E8A-4147-A177-3AD203B41FA5}">
                      <a16:colId xmlns:a16="http://schemas.microsoft.com/office/drawing/2014/main" xmlns="" val="20004"/>
                    </a:ext>
                  </a:extLst>
                </a:gridCol>
                <a:gridCol w="445966">
                  <a:extLst>
                    <a:ext uri="{9D8B030D-6E8A-4147-A177-3AD203B41FA5}">
                      <a16:colId xmlns:a16="http://schemas.microsoft.com/office/drawing/2014/main" xmlns="" val="20005"/>
                    </a:ext>
                  </a:extLst>
                </a:gridCol>
                <a:gridCol w="1596849">
                  <a:extLst>
                    <a:ext uri="{9D8B030D-6E8A-4147-A177-3AD203B41FA5}">
                      <a16:colId xmlns:a16="http://schemas.microsoft.com/office/drawing/2014/main" xmlns="" val="20006"/>
                    </a:ext>
                  </a:extLst>
                </a:gridCol>
              </a:tblGrid>
              <a:tr h="462286">
                <a:tc gridSpan="2">
                  <a:txBody>
                    <a:bodyPr/>
                    <a:lstStyle/>
                    <a:p>
                      <a:pPr algn="ctr" fontAlgn="ctr"/>
                      <a:r>
                        <a:rPr lang="es-AR" sz="1000" b="1" i="0" u="none" strike="noStrike" dirty="0">
                          <a:solidFill>
                            <a:srgbClr val="FFFFFF"/>
                          </a:solidFill>
                          <a:effectLst/>
                          <a:latin typeface="Arial" panose="020B0604020202020204" pitchFamily="34" charset="0"/>
                        </a:rPr>
                        <a:t>ECONOMÍAS REGIONALES - PROGRAMA NACIONAL DE AGREGADO DE VALOR PARA COOPERATIVAS AGROINDUSTRIALES IMPULSO AL DESARROLLO DE LAS ECONOMÍAS REGIONALES – COOPAR</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hMerge="1">
                  <a:txBody>
                    <a:bodyPr/>
                    <a:lstStyle/>
                    <a:p>
                      <a:endParaRPr lang="es-ES"/>
                    </a:p>
                  </a:txBody>
                  <a:tcPr/>
                </a:tc>
                <a:tc gridSpan="5">
                  <a:txBody>
                    <a:bodyPr/>
                    <a:lstStyle/>
                    <a:p>
                      <a:pPr algn="ctr" fontAlgn="ctr"/>
                      <a:r>
                        <a:rPr lang="es-ES" sz="1000" b="1" i="0" u="none" strike="noStrike">
                          <a:solidFill>
                            <a:srgbClr val="38761D"/>
                          </a:solidFill>
                          <a:effectLst/>
                          <a:latin typeface="Arial" panose="020B0604020202020204" pitchFamily="34" charset="0"/>
                        </a:rPr>
                        <a:t>N° DE ACTO ADMINISTRATIVO:</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CECE"/>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xmlns="" val="10000"/>
                  </a:ext>
                </a:extLst>
              </a:tr>
              <a:tr h="309832">
                <a:tc>
                  <a:txBody>
                    <a:bodyPr/>
                    <a:lstStyle/>
                    <a:p>
                      <a:pPr algn="ctr" fontAlgn="ctr"/>
                      <a:r>
                        <a:rPr lang="es-ES" sz="1000" b="1" i="0" u="none" strike="noStrike">
                          <a:solidFill>
                            <a:srgbClr val="FFFFFF"/>
                          </a:solidFill>
                          <a:effectLst/>
                          <a:latin typeface="Arial" panose="020B0604020202020204" pitchFamily="34" charset="0"/>
                        </a:rPr>
                        <a:t>N°</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PUNTOS DE CONTROL GENERALES</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00B050"/>
                          </a:solidFill>
                          <a:effectLst/>
                          <a:latin typeface="Arial" panose="020B0604020202020204" pitchFamily="34" charset="0"/>
                        </a:rPr>
                        <a:t>SI</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0000"/>
                          </a:solidFill>
                          <a:effectLst/>
                          <a:latin typeface="Arial" panose="020B0604020202020204" pitchFamily="34" charset="0"/>
                        </a:rPr>
                        <a:t>NO</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C000"/>
                          </a:solidFill>
                          <a:effectLst/>
                          <a:latin typeface="Arial" panose="020B0604020202020204" pitchFamily="34" charset="0"/>
                        </a:rPr>
                        <a:t>PARCIAL</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xmlns="" val="10001"/>
                  </a:ext>
                </a:extLst>
              </a:tr>
              <a:tr h="157378">
                <a:tc gridSpan="7">
                  <a:txBody>
                    <a:bodyPr/>
                    <a:lstStyle/>
                    <a:p>
                      <a:pPr algn="ctr" fontAlgn="ctr"/>
                      <a:r>
                        <a:rPr lang="es-ES" sz="1000" b="1" i="0" u="none" strike="noStrike">
                          <a:solidFill>
                            <a:srgbClr val="000000"/>
                          </a:solidFill>
                          <a:effectLst/>
                          <a:latin typeface="Arial" panose="020B0604020202020204" pitchFamily="34" charset="0"/>
                        </a:rPr>
                        <a:t>DOCUMENTACIÓN A VERIFICAR</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xmlns="" val="10002"/>
                  </a:ext>
                </a:extLst>
              </a:tr>
              <a:tr h="309832">
                <a:tc>
                  <a:txBody>
                    <a:bodyPr/>
                    <a:lstStyle/>
                    <a:p>
                      <a:pPr algn="ctr" fontAlgn="ctr"/>
                      <a:r>
                        <a:rPr lang="es-ES" sz="1000" b="1" i="0" u="none" strike="noStrike">
                          <a:solidFill>
                            <a:srgbClr val="000000"/>
                          </a:solidFill>
                          <a:effectLst/>
                          <a:latin typeface="Arial" panose="020B0604020202020204" pitchFamily="34" charset="0"/>
                        </a:rPr>
                        <a:t>1</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dirty="0">
                          <a:solidFill>
                            <a:srgbClr val="000000"/>
                          </a:solidFill>
                          <a:effectLst/>
                          <a:latin typeface="Arial" panose="020B0604020202020204" pitchFamily="34" charset="0"/>
                        </a:rPr>
                        <a:t>Indique los datos identificatorios de la persona solicitante, domicilio de la cooperativa y constitución de domicilio especial (puede ser el mismo).</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ctr"/>
                      <a:r>
                        <a:rPr lang="es-ES" sz="1000" b="0" i="0" u="none" strike="noStrike">
                          <a:solidFill>
                            <a:srgbClr val="00B05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xmlns="" val="10003"/>
                  </a:ext>
                </a:extLst>
              </a:tr>
              <a:tr h="614740">
                <a:tc>
                  <a:txBody>
                    <a:bodyPr/>
                    <a:lstStyle/>
                    <a:p>
                      <a:pPr algn="ctr" fontAlgn="ctr"/>
                      <a:r>
                        <a:rPr lang="es-ES" sz="1000" b="1" i="0" u="none" strike="noStrike">
                          <a:solidFill>
                            <a:srgbClr val="000000"/>
                          </a:solidFill>
                          <a:effectLst/>
                          <a:latin typeface="Arial" panose="020B0604020202020204" pitchFamily="34" charset="0"/>
                        </a:rPr>
                        <a:t>2</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Verificación de la documentación que acredita personería (copia del Estatuto y Acta de Designación de Autoridades inscripta y vigente). </a:t>
                      </a:r>
                      <a:br>
                        <a:rPr lang="es-AR" sz="1000" b="0" i="0" u="none" strike="noStrike">
                          <a:solidFill>
                            <a:srgbClr val="000000"/>
                          </a:solidFill>
                          <a:effectLst/>
                          <a:latin typeface="Arial" panose="020B0604020202020204" pitchFamily="34" charset="0"/>
                        </a:rPr>
                      </a:br>
                      <a:r>
                        <a:rPr lang="es-AR" sz="1000" b="1" i="0" u="none" strike="noStrike">
                          <a:solidFill>
                            <a:srgbClr val="000000"/>
                          </a:solidFill>
                          <a:effectLst/>
                          <a:latin typeface="Arial" panose="020B0604020202020204" pitchFamily="34" charset="0"/>
                        </a:rPr>
                        <a:t>En la columna "Referencias/Observaciones" indicar N° de Testimonio y N° de Acta.</a:t>
                      </a:r>
                      <a:endParaRPr lang="es-AR" sz="1000" b="0" i="0" u="none" strike="noStrike">
                        <a:solidFill>
                          <a:srgbClr val="000000"/>
                        </a:solidFill>
                        <a:effectLst/>
                        <a:latin typeface="Arial" panose="020B0604020202020204" pitchFamily="34" charset="0"/>
                      </a:endParaRP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es-ES" sz="1000" b="0" i="0" u="none" strike="noStrike" dirty="0">
                        <a:solidFill>
                          <a:srgbClr val="000000"/>
                        </a:solidFill>
                        <a:effectLst/>
                        <a:latin typeface="Arial" panose="020B0604020202020204" pitchFamily="34" charset="0"/>
                      </a:endParaRP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309832">
                <a:tc>
                  <a:txBody>
                    <a:bodyPr/>
                    <a:lstStyle/>
                    <a:p>
                      <a:pPr algn="ctr" fontAlgn="ctr"/>
                      <a:r>
                        <a:rPr lang="es-ES" sz="1000" b="1" i="0" u="none" strike="noStrike">
                          <a:solidFill>
                            <a:srgbClr val="000000"/>
                          </a:solidFill>
                          <a:effectLst/>
                          <a:latin typeface="Arial" panose="020B0604020202020204" pitchFamily="34" charset="0"/>
                        </a:rPr>
                        <a:t>3</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dirty="0">
                          <a:solidFill>
                            <a:srgbClr val="000000"/>
                          </a:solidFill>
                          <a:effectLst/>
                          <a:latin typeface="Arial" panose="020B0604020202020204" pitchFamily="34" charset="0"/>
                        </a:rPr>
                        <a:t>¿Posee el Certificado de Vigencia emitido por el INAES?</a:t>
                      </a:r>
                      <a:br>
                        <a:rPr lang="es-AR" sz="1000" b="0" i="0" u="none" strike="noStrike" dirty="0">
                          <a:solidFill>
                            <a:srgbClr val="000000"/>
                          </a:solidFill>
                          <a:effectLst/>
                          <a:latin typeface="Arial" panose="020B0604020202020204" pitchFamily="34" charset="0"/>
                        </a:rPr>
                      </a:br>
                      <a:r>
                        <a:rPr lang="es-AR" sz="1000" b="0" i="0" u="none" strike="noStrike" dirty="0">
                          <a:solidFill>
                            <a:srgbClr val="000000"/>
                          </a:solidFill>
                          <a:effectLst/>
                          <a:latin typeface="Arial" panose="020B0604020202020204" pitchFamily="34" charset="0"/>
                        </a:rPr>
                        <a:t>(https://www2.inaes.gob.ar/constanciamatricula)</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r h="767195">
                <a:tc>
                  <a:txBody>
                    <a:bodyPr/>
                    <a:lstStyle/>
                    <a:p>
                      <a:pPr algn="ctr" fontAlgn="ctr"/>
                      <a:r>
                        <a:rPr lang="es-ES" sz="1000" b="1" i="0" u="none" strike="noStrike">
                          <a:solidFill>
                            <a:srgbClr val="000000"/>
                          </a:solidFill>
                          <a:effectLst/>
                          <a:latin typeface="Arial" panose="020B0604020202020204" pitchFamily="34" charset="0"/>
                        </a:rPr>
                        <a:t>4</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¿Se encuentra inscripto en el Registro que corresponde a la actividad y producto (RENSPA, RENAPA, SENASA, RUCA, INV, RNE o RNPA o el registro provincial o municipal pertinente)?</a:t>
                      </a:r>
                      <a:br>
                        <a:rPr lang="es-AR" sz="1000" b="0" i="0" u="none" strike="noStrike">
                          <a:solidFill>
                            <a:srgbClr val="000000"/>
                          </a:solidFill>
                          <a:effectLst/>
                          <a:latin typeface="Arial" panose="020B0604020202020204" pitchFamily="34" charset="0"/>
                        </a:rPr>
                      </a:br>
                      <a:r>
                        <a:rPr lang="es-AR" sz="1000" b="1" i="0" u="none" strike="noStrike">
                          <a:solidFill>
                            <a:srgbClr val="000000"/>
                          </a:solidFill>
                          <a:effectLst/>
                          <a:latin typeface="Arial" panose="020B0604020202020204" pitchFamily="34" charset="0"/>
                        </a:rPr>
                        <a:t>En la columna "Referencias/Observaciones" informar los datos correspondientes del/los Registro/s.</a:t>
                      </a:r>
                      <a:endParaRPr lang="es-AR" sz="1000" b="0" i="0" u="none" strike="noStrike">
                        <a:solidFill>
                          <a:srgbClr val="000000"/>
                        </a:solidFill>
                        <a:effectLst/>
                        <a:latin typeface="Arial" panose="020B0604020202020204" pitchFamily="34" charset="0"/>
                      </a:endParaRP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6"/>
                  </a:ext>
                </a:extLst>
              </a:tr>
              <a:tr h="614740">
                <a:tc>
                  <a:txBody>
                    <a:bodyPr/>
                    <a:lstStyle/>
                    <a:p>
                      <a:pPr algn="ctr" fontAlgn="ctr"/>
                      <a:r>
                        <a:rPr lang="es-ES" sz="1000" b="1" i="0" u="none" strike="noStrike">
                          <a:solidFill>
                            <a:srgbClr val="000000"/>
                          </a:solidFill>
                          <a:effectLst/>
                          <a:latin typeface="Arial" panose="020B0604020202020204" pitchFamily="34" charset="0"/>
                        </a:rPr>
                        <a:t>5</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dirty="0">
                          <a:solidFill>
                            <a:srgbClr val="000000"/>
                          </a:solidFill>
                          <a:effectLst/>
                          <a:latin typeface="Arial" panose="020B0604020202020204" pitchFamily="34" charset="0"/>
                        </a:rPr>
                        <a:t>En aquellos proyectos de inversión que requieran gastos elegibles vinculados a construcción, ampliación y/o adecuación de instalaciones de uso común, constatar que la Cooperativa cuente con la documentación que acredite la titularidad del inmueble que proyecte poner en funcionamiento.</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7"/>
                  </a:ext>
                </a:extLst>
              </a:tr>
              <a:tr h="462286">
                <a:tc>
                  <a:txBody>
                    <a:bodyPr/>
                    <a:lstStyle/>
                    <a:p>
                      <a:pPr algn="ctr" fontAlgn="ctr"/>
                      <a:r>
                        <a:rPr lang="es-ES" sz="1000" b="1" i="0" u="none" strike="noStrike">
                          <a:solidFill>
                            <a:srgbClr val="000000"/>
                          </a:solidFill>
                          <a:effectLst/>
                          <a:latin typeface="Arial" panose="020B0604020202020204" pitchFamily="34" charset="0"/>
                        </a:rPr>
                        <a:t>6</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En aquellos proyectos de inversión que se adquieran bienes usados, verificar el cumplimiento de presentación del informe técnico del organismo competente (INTI, INTA, Universidades, según corresponda).</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0" i="0" u="none" strike="noStrike">
                          <a:solidFill>
                            <a:srgbClr val="FF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0" i="0" u="none" strike="noStrike">
                          <a:solidFill>
                            <a:srgbClr val="FFC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0"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1"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8"/>
                  </a:ext>
                </a:extLst>
              </a:tr>
              <a:tr h="309832">
                <a:tc>
                  <a:txBody>
                    <a:bodyPr/>
                    <a:lstStyle/>
                    <a:p>
                      <a:pPr algn="ctr" fontAlgn="ctr"/>
                      <a:r>
                        <a:rPr lang="es-ES" sz="1000" b="1" i="0" u="none" strike="noStrike">
                          <a:solidFill>
                            <a:srgbClr val="FFFFFF"/>
                          </a:solidFill>
                          <a:effectLst/>
                          <a:latin typeface="Arial" panose="020B0604020202020204" pitchFamily="34" charset="0"/>
                        </a:rPr>
                        <a:t>N°</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BENEFICIARIAS - CRITERIO DE ADMISIBILIDAD</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00B050"/>
                          </a:solidFill>
                          <a:effectLst/>
                          <a:latin typeface="Arial" panose="020B0604020202020204" pitchFamily="34" charset="0"/>
                        </a:rPr>
                        <a:t>SI</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0000"/>
                          </a:solidFill>
                          <a:effectLst/>
                          <a:latin typeface="Arial" panose="020B0604020202020204" pitchFamily="34" charset="0"/>
                        </a:rPr>
                        <a:t>NO</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C000"/>
                          </a:solidFill>
                          <a:effectLst/>
                          <a:latin typeface="Arial" panose="020B0604020202020204" pitchFamily="34" charset="0"/>
                        </a:rPr>
                        <a:t>PARCIAL</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xmlns="" val="10009"/>
                  </a:ext>
                </a:extLst>
              </a:tr>
              <a:tr h="157378">
                <a:tc>
                  <a:txBody>
                    <a:bodyPr/>
                    <a:lstStyle/>
                    <a:p>
                      <a:pPr algn="ctr" fontAlgn="ctr"/>
                      <a:r>
                        <a:rPr lang="es-ES" sz="1000" b="1" i="0" u="none" strike="noStrike">
                          <a:solidFill>
                            <a:srgbClr val="000000"/>
                          </a:solidFill>
                          <a:effectLst/>
                          <a:latin typeface="Arial" panose="020B0604020202020204" pitchFamily="34" charset="0"/>
                        </a:rPr>
                        <a:t>7</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AR" sz="1000" b="1" i="0" u="none" strike="noStrike">
                          <a:solidFill>
                            <a:srgbClr val="000000"/>
                          </a:solidFill>
                          <a:effectLst/>
                          <a:latin typeface="Arial" panose="020B0604020202020204" pitchFamily="34" charset="0"/>
                        </a:rPr>
                        <a:t>El beneficiario ¿cumple el siguiente criterio de admisibilidad?</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ctr"/>
                      <a:r>
                        <a:rPr lang="es-ES" sz="1000" b="0" i="0" u="none" strike="noStrike">
                          <a:solidFill>
                            <a:srgbClr val="FF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xmlns="" val="10010"/>
                  </a:ext>
                </a:extLst>
              </a:tr>
              <a:tr h="1377011">
                <a:tc>
                  <a:txBody>
                    <a:bodyPr/>
                    <a:lstStyle/>
                    <a:p>
                      <a:pPr algn="ctr" fontAlgn="ctr"/>
                      <a:r>
                        <a:rPr lang="es-ES" sz="1000" b="1" i="0" u="none" strike="noStrike">
                          <a:solidFill>
                            <a:srgbClr val="000000"/>
                          </a:solidFill>
                          <a:effectLst/>
                          <a:latin typeface="Arial" panose="020B0604020202020204" pitchFamily="34" charset="0"/>
                        </a:rPr>
                        <a:t>7.1</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AR" sz="1000" b="1" i="0" u="none" strike="noStrike">
                          <a:solidFill>
                            <a:srgbClr val="000000"/>
                          </a:solidFill>
                          <a:effectLst/>
                          <a:latin typeface="Arial" panose="020B0604020202020204" pitchFamily="34" charset="0"/>
                        </a:rPr>
                        <a:t/>
                      </a:r>
                      <a:br>
                        <a:rPr lang="es-AR" sz="1000" b="1" i="0" u="none" strike="noStrike">
                          <a:solidFill>
                            <a:srgbClr val="000000"/>
                          </a:solidFill>
                          <a:effectLst/>
                          <a:latin typeface="Arial" panose="020B0604020202020204" pitchFamily="34" charset="0"/>
                        </a:rPr>
                      </a:br>
                      <a:r>
                        <a:rPr lang="es-AR" sz="1000" b="0" i="0" u="none" strike="noStrike">
                          <a:solidFill>
                            <a:srgbClr val="000000"/>
                          </a:solidFill>
                          <a:effectLst/>
                          <a:latin typeface="Arial" panose="020B0604020202020204" pitchFamily="34" charset="0"/>
                        </a:rPr>
                        <a:t>Ser empresa argentina clasificada como MiPyME (RESOL‐2019‐220‐ APN‐SECPYME#MPYT y modif.) conformadas por: a) persona humana con domicilio en la República Argentina o; b) persona jurídica legalmente constituida conforme la Ley N° 19.550 de Sociedades Comerciales (t.o. 1984) y sus modificaciones y con domicilio legal en la República Argentina.</a:t>
                      </a:r>
                      <a:br>
                        <a:rPr lang="es-AR" sz="1000" b="0" i="0" u="none" strike="noStrike">
                          <a:solidFill>
                            <a:srgbClr val="000000"/>
                          </a:solidFill>
                          <a:effectLst/>
                          <a:latin typeface="Arial" panose="020B0604020202020204" pitchFamily="34" charset="0"/>
                        </a:rPr>
                      </a:br>
                      <a:r>
                        <a:rPr lang="es-AR" sz="1000" b="0" i="0" u="none" strike="noStrike">
                          <a:solidFill>
                            <a:srgbClr val="000000"/>
                          </a:solidFill>
                          <a:effectLst/>
                          <a:latin typeface="Arial" panose="020B0604020202020204" pitchFamily="34" charset="0"/>
                        </a:rPr>
                        <a:t/>
                      </a:r>
                      <a:br>
                        <a:rPr lang="es-AR" sz="1000" b="0" i="0" u="none" strike="noStrike">
                          <a:solidFill>
                            <a:srgbClr val="000000"/>
                          </a:solidFill>
                          <a:effectLst/>
                          <a:latin typeface="Arial" panose="020B0604020202020204" pitchFamily="34" charset="0"/>
                        </a:rPr>
                      </a:br>
                      <a:r>
                        <a:rPr lang="es-AR" sz="1000" b="1" i="0" u="sng" strike="noStrike">
                          <a:solidFill>
                            <a:srgbClr val="000000"/>
                          </a:solidFill>
                          <a:effectLst/>
                          <a:latin typeface="Arial" panose="020B0604020202020204" pitchFamily="34" charset="0"/>
                        </a:rPr>
                        <a:t>Aplicable únicamente a los proyectos presentados en el marco de la Resolución SAGYP N° 50/22.</a:t>
                      </a:r>
                      <a:endParaRPr lang="es-AR" sz="1000" b="1" i="0" u="none" strike="noStrike">
                        <a:solidFill>
                          <a:srgbClr val="000000"/>
                        </a:solidFill>
                        <a:effectLst/>
                        <a:latin typeface="Arial" panose="020B0604020202020204" pitchFamily="34" charset="0"/>
                      </a:endParaRP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0" i="0" u="none" strike="noStrike">
                          <a:solidFill>
                            <a:srgbClr val="FFC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0"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1"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0" i="0" u="none" strike="noStrike">
                          <a:solidFill>
                            <a:srgbClr val="FF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11"/>
                  </a:ext>
                </a:extLst>
              </a:tr>
              <a:tr h="919649">
                <a:tc>
                  <a:txBody>
                    <a:bodyPr/>
                    <a:lstStyle/>
                    <a:p>
                      <a:pPr algn="ctr" fontAlgn="ctr"/>
                      <a:r>
                        <a:rPr lang="es-ES" sz="1000" b="1" i="0" u="none" strike="noStrike">
                          <a:solidFill>
                            <a:srgbClr val="000000"/>
                          </a:solidFill>
                          <a:effectLst/>
                          <a:latin typeface="Arial" panose="020B0604020202020204" pitchFamily="34" charset="0"/>
                        </a:rPr>
                        <a:t>7.2</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AR" sz="1000" b="0" i="0" u="none" strike="noStrike" dirty="0">
                          <a:solidFill>
                            <a:srgbClr val="000000"/>
                          </a:solidFill>
                          <a:effectLst/>
                          <a:latin typeface="Arial" panose="020B0604020202020204" pitchFamily="34" charset="0"/>
                        </a:rPr>
                        <a:t/>
                      </a:r>
                      <a:br>
                        <a:rPr lang="es-AR" sz="1000" b="0" i="0" u="none" strike="noStrike" dirty="0">
                          <a:solidFill>
                            <a:srgbClr val="000000"/>
                          </a:solidFill>
                          <a:effectLst/>
                          <a:latin typeface="Arial" panose="020B0604020202020204" pitchFamily="34" charset="0"/>
                        </a:rPr>
                      </a:br>
                      <a:r>
                        <a:rPr lang="es-AR" sz="1000" b="0" i="0" u="none" strike="noStrike" dirty="0">
                          <a:solidFill>
                            <a:srgbClr val="000000"/>
                          </a:solidFill>
                          <a:effectLst/>
                          <a:latin typeface="Arial" panose="020B0604020202020204" pitchFamily="34" charset="0"/>
                        </a:rPr>
                        <a:t>Ser cooperativa con domicilio legal en la República Argentina legalmente constituida conforme la Ley N° 20.337 de Cooperativas y sus modificaciones. </a:t>
                      </a:r>
                      <a:r>
                        <a:rPr lang="es-AR" sz="1000" b="1" i="0" u="none" strike="noStrike" dirty="0">
                          <a:solidFill>
                            <a:srgbClr val="000000"/>
                          </a:solidFill>
                          <a:effectLst/>
                          <a:latin typeface="Arial" panose="020B0604020202020204" pitchFamily="34" charset="0"/>
                        </a:rPr>
                        <a:t/>
                      </a:r>
                      <a:br>
                        <a:rPr lang="es-AR" sz="1000" b="1" i="0" u="none" strike="noStrike" dirty="0">
                          <a:solidFill>
                            <a:srgbClr val="000000"/>
                          </a:solidFill>
                          <a:effectLst/>
                          <a:latin typeface="Arial" panose="020B0604020202020204" pitchFamily="34" charset="0"/>
                        </a:rPr>
                      </a:br>
                      <a:r>
                        <a:rPr lang="es-AR" sz="1000" b="1" i="0" u="none" strike="noStrike" dirty="0">
                          <a:solidFill>
                            <a:srgbClr val="000000"/>
                          </a:solidFill>
                          <a:effectLst/>
                          <a:latin typeface="Arial" panose="020B0604020202020204" pitchFamily="34" charset="0"/>
                        </a:rPr>
                        <a:t> </a:t>
                      </a:r>
                      <a:br>
                        <a:rPr lang="es-AR" sz="1000" b="1" i="0" u="none" strike="noStrike" dirty="0">
                          <a:solidFill>
                            <a:srgbClr val="000000"/>
                          </a:solidFill>
                          <a:effectLst/>
                          <a:latin typeface="Arial" panose="020B0604020202020204" pitchFamily="34" charset="0"/>
                        </a:rPr>
                      </a:br>
                      <a:r>
                        <a:rPr lang="es-AR" sz="1000" b="1" i="0" u="sng" strike="noStrike" dirty="0">
                          <a:solidFill>
                            <a:srgbClr val="000000"/>
                          </a:solidFill>
                          <a:effectLst/>
                          <a:latin typeface="Arial" panose="020B0604020202020204" pitchFamily="34" charset="0"/>
                        </a:rPr>
                        <a:t>Aplicable únicamente a los proyectos presentados en el marco de la Resolución SAGYP N° 307/23.</a:t>
                      </a:r>
                      <a:endParaRPr lang="es-AR" sz="1000" b="1" i="0" u="none" strike="noStrike" dirty="0">
                        <a:solidFill>
                          <a:srgbClr val="000000"/>
                        </a:solidFill>
                        <a:effectLst/>
                        <a:latin typeface="Arial" panose="020B0604020202020204" pitchFamily="34" charset="0"/>
                      </a:endParaRP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0" i="0" u="none" strike="noStrike">
                          <a:solidFill>
                            <a:srgbClr val="FFC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0"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1" i="0" u="none" strike="noStrike">
                          <a:solidFill>
                            <a:srgbClr val="00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r>
                        <a:rPr lang="es-ES" sz="1000" b="0" i="0" u="none" strike="noStrike" dirty="0">
                          <a:solidFill>
                            <a:srgbClr val="FF0000"/>
                          </a:solidFill>
                          <a:effectLst/>
                          <a:latin typeface="Arial" panose="020B0604020202020204" pitchFamily="34" charset="0"/>
                        </a:rPr>
                        <a:t> </a:t>
                      </a:r>
                    </a:p>
                  </a:txBody>
                  <a:tcPr marL="4922" marR="4922" marT="49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12"/>
                  </a:ext>
                </a:extLst>
              </a:tr>
            </a:tbl>
          </a:graphicData>
        </a:graphic>
      </p:graphicFrame>
    </p:spTree>
    <p:extLst>
      <p:ext uri="{BB962C8B-B14F-4D97-AF65-F5344CB8AC3E}">
        <p14:creationId xmlns:p14="http://schemas.microsoft.com/office/powerpoint/2010/main" val="20463096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6" name="Google Shape;142;p18"/>
          <p:cNvSpPr txBox="1"/>
          <p:nvPr/>
        </p:nvSpPr>
        <p:spPr>
          <a:xfrm>
            <a:off x="93133" y="2305887"/>
            <a:ext cx="2523067" cy="3201778"/>
          </a:xfrm>
          <a:prstGeom prst="rect">
            <a:avLst/>
          </a:prstGeom>
          <a:no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s-ES" sz="2800" b="1" dirty="0">
                <a:solidFill>
                  <a:schemeClr val="bg1"/>
                </a:solidFill>
                <a:latin typeface="Lora"/>
                <a:ea typeface="Lora"/>
                <a:cs typeface="Lora"/>
                <a:sym typeface="Lora"/>
              </a:rPr>
              <a:t>Programa CoopAR – </a:t>
            </a:r>
            <a:br>
              <a:rPr lang="es-ES" sz="2800" b="1" dirty="0">
                <a:solidFill>
                  <a:schemeClr val="bg1"/>
                </a:solidFill>
                <a:latin typeface="Lora"/>
                <a:ea typeface="Lora"/>
                <a:cs typeface="Lora"/>
                <a:sym typeface="Lora"/>
              </a:rPr>
            </a:br>
            <a:r>
              <a:rPr lang="es-ES" sz="2800" b="1" dirty="0">
                <a:solidFill>
                  <a:schemeClr val="bg1"/>
                </a:solidFill>
                <a:latin typeface="Lora"/>
                <a:ea typeface="Lora"/>
                <a:cs typeface="Lora"/>
                <a:sym typeface="Lora"/>
              </a:rPr>
              <a:t>Formulario</a:t>
            </a:r>
            <a:br>
              <a:rPr lang="es-ES" sz="2800" b="1" dirty="0">
                <a:solidFill>
                  <a:schemeClr val="bg1"/>
                </a:solidFill>
                <a:latin typeface="Lora"/>
                <a:ea typeface="Lora"/>
                <a:cs typeface="Lora"/>
                <a:sym typeface="Lora"/>
              </a:rPr>
            </a:br>
            <a:r>
              <a:rPr lang="es-ES" sz="2800" b="1" dirty="0">
                <a:solidFill>
                  <a:schemeClr val="bg1"/>
                </a:solidFill>
                <a:latin typeface="Lora"/>
                <a:ea typeface="Lora"/>
                <a:cs typeface="Lora"/>
                <a:sym typeface="Lora"/>
              </a:rPr>
              <a:t>Resoluciones SAGYP Nro. 50/22 y 307/23.</a:t>
            </a:r>
            <a:endParaRPr sz="2200" b="1" i="0" u="none" strike="noStrike" cap="none" dirty="0">
              <a:solidFill>
                <a:schemeClr val="bg1"/>
              </a:solidFill>
              <a:latin typeface="Encode Sans"/>
              <a:ea typeface="Encode Sans"/>
              <a:cs typeface="Encode Sans"/>
              <a:sym typeface="Encode Sans"/>
            </a:endParaRPr>
          </a:p>
          <a:p>
            <a:pPr marL="0" marR="0" lvl="0" indent="0" algn="ctr" rtl="0">
              <a:lnSpc>
                <a:spcPct val="100000"/>
              </a:lnSpc>
              <a:spcBef>
                <a:spcPts val="0"/>
              </a:spcBef>
              <a:spcAft>
                <a:spcPts val="0"/>
              </a:spcAft>
              <a:buClr>
                <a:srgbClr val="000000"/>
              </a:buClr>
              <a:buSzPts val="2200"/>
              <a:buFont typeface="Arial"/>
              <a:buNone/>
            </a:pPr>
            <a:endParaRPr sz="2200" b="1" i="0" u="none" strike="noStrike" cap="none" dirty="0">
              <a:solidFill>
                <a:schemeClr val="bg1"/>
              </a:solidFill>
              <a:latin typeface="Encode Sans"/>
              <a:ea typeface="Encode Sans"/>
              <a:cs typeface="Encode Sans"/>
              <a:sym typeface="Encode Sans"/>
            </a:endParaRPr>
          </a:p>
        </p:txBody>
      </p:sp>
      <p:graphicFrame>
        <p:nvGraphicFramePr>
          <p:cNvPr id="2" name="Tabla 1"/>
          <p:cNvGraphicFramePr>
            <a:graphicFrameLocks noGrp="1"/>
          </p:cNvGraphicFramePr>
          <p:nvPr>
            <p:extLst>
              <p:ext uri="{D42A27DB-BD31-4B8C-83A1-F6EECF244321}">
                <p14:modId xmlns:p14="http://schemas.microsoft.com/office/powerpoint/2010/main" val="1033746519"/>
              </p:ext>
            </p:extLst>
          </p:nvPr>
        </p:nvGraphicFramePr>
        <p:xfrm>
          <a:off x="2958966" y="396511"/>
          <a:ext cx="9008199" cy="5996195"/>
        </p:xfrm>
        <a:graphic>
          <a:graphicData uri="http://schemas.openxmlformats.org/drawingml/2006/table">
            <a:tbl>
              <a:tblPr/>
              <a:tblGrid>
                <a:gridCol w="387142">
                  <a:extLst>
                    <a:ext uri="{9D8B030D-6E8A-4147-A177-3AD203B41FA5}">
                      <a16:colId xmlns:a16="http://schemas.microsoft.com/office/drawing/2014/main" xmlns="" val="20000"/>
                    </a:ext>
                  </a:extLst>
                </a:gridCol>
                <a:gridCol w="4717385">
                  <a:extLst>
                    <a:ext uri="{9D8B030D-6E8A-4147-A177-3AD203B41FA5}">
                      <a16:colId xmlns:a16="http://schemas.microsoft.com/office/drawing/2014/main" xmlns="" val="20001"/>
                    </a:ext>
                  </a:extLst>
                </a:gridCol>
                <a:gridCol w="602219">
                  <a:extLst>
                    <a:ext uri="{9D8B030D-6E8A-4147-A177-3AD203B41FA5}">
                      <a16:colId xmlns:a16="http://schemas.microsoft.com/office/drawing/2014/main" xmlns="" val="20002"/>
                    </a:ext>
                  </a:extLst>
                </a:gridCol>
                <a:gridCol w="376387">
                  <a:extLst>
                    <a:ext uri="{9D8B030D-6E8A-4147-A177-3AD203B41FA5}">
                      <a16:colId xmlns:a16="http://schemas.microsoft.com/office/drawing/2014/main" xmlns="" val="20003"/>
                    </a:ext>
                  </a:extLst>
                </a:gridCol>
                <a:gridCol w="888990">
                  <a:extLst>
                    <a:ext uri="{9D8B030D-6E8A-4147-A177-3AD203B41FA5}">
                      <a16:colId xmlns:a16="http://schemas.microsoft.com/office/drawing/2014/main" xmlns="" val="20004"/>
                    </a:ext>
                  </a:extLst>
                </a:gridCol>
                <a:gridCol w="444495">
                  <a:extLst>
                    <a:ext uri="{9D8B030D-6E8A-4147-A177-3AD203B41FA5}">
                      <a16:colId xmlns:a16="http://schemas.microsoft.com/office/drawing/2014/main" xmlns="" val="20005"/>
                    </a:ext>
                  </a:extLst>
                </a:gridCol>
                <a:gridCol w="1591581">
                  <a:extLst>
                    <a:ext uri="{9D8B030D-6E8A-4147-A177-3AD203B41FA5}">
                      <a16:colId xmlns:a16="http://schemas.microsoft.com/office/drawing/2014/main" xmlns="" val="20006"/>
                    </a:ext>
                  </a:extLst>
                </a:gridCol>
              </a:tblGrid>
              <a:tr h="321144">
                <a:tc>
                  <a:txBody>
                    <a:bodyPr/>
                    <a:lstStyle/>
                    <a:p>
                      <a:pPr algn="ctr" fontAlgn="ctr"/>
                      <a:r>
                        <a:rPr lang="es-ES" sz="1000" b="1" i="0" u="none" strike="noStrike" dirty="0">
                          <a:solidFill>
                            <a:srgbClr val="FFFFFF"/>
                          </a:solidFill>
                          <a:effectLst/>
                          <a:latin typeface="Arial" panose="020B0604020202020204" pitchFamily="34" charset="0"/>
                        </a:rPr>
                        <a:t>N°</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RESOLUCIÓN SAGYP</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00B050"/>
                          </a:solidFill>
                          <a:effectLst/>
                          <a:latin typeface="Arial" panose="020B0604020202020204" pitchFamily="34" charset="0"/>
                        </a:rPr>
                        <a:t>SI</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0000"/>
                          </a:solidFill>
                          <a:effectLst/>
                          <a:latin typeface="Arial" panose="020B0604020202020204" pitchFamily="34" charset="0"/>
                        </a:rPr>
                        <a:t>NO</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C000"/>
                          </a:solidFill>
                          <a:effectLst/>
                          <a:latin typeface="Arial" panose="020B0604020202020204" pitchFamily="34" charset="0"/>
                        </a:rPr>
                        <a:t>PARCIAL</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238374">
                <a:tc>
                  <a:txBody>
                    <a:bodyPr/>
                    <a:lstStyle/>
                    <a:p>
                      <a:pPr algn="ctr" fontAlgn="ctr"/>
                      <a:r>
                        <a:rPr lang="es-ES" sz="1000" b="1" i="0" u="none" strike="noStrike">
                          <a:solidFill>
                            <a:srgbClr val="000000"/>
                          </a:solidFill>
                          <a:effectLst/>
                          <a:latin typeface="Arial" panose="020B0604020202020204" pitchFamily="34" charset="0"/>
                        </a:rPr>
                        <a:t>8</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Con relación a la Resolución SAGYP, verificar:</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xmlns="" val="10001"/>
                  </a:ext>
                </a:extLst>
              </a:tr>
              <a:tr h="247447">
                <a:tc>
                  <a:txBody>
                    <a:bodyPr/>
                    <a:lstStyle/>
                    <a:p>
                      <a:pPr algn="ctr" fontAlgn="ctr"/>
                      <a:r>
                        <a:rPr lang="es-ES" sz="1000" b="1" i="0" u="none" strike="noStrike">
                          <a:solidFill>
                            <a:srgbClr val="000000"/>
                          </a:solidFill>
                          <a:effectLst/>
                          <a:latin typeface="Arial" panose="020B0604020202020204" pitchFamily="34" charset="0"/>
                        </a:rPr>
                        <a:t>8.1</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¿Ordena la inscripción en el Registro?</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441828">
                <a:tc>
                  <a:txBody>
                    <a:bodyPr/>
                    <a:lstStyle/>
                    <a:p>
                      <a:pPr algn="ctr" fontAlgn="ctr"/>
                      <a:r>
                        <a:rPr lang="es-ES" sz="1000" b="1" i="0" u="none" strike="noStrike">
                          <a:solidFill>
                            <a:srgbClr val="000000"/>
                          </a:solidFill>
                          <a:effectLst/>
                          <a:latin typeface="Arial" panose="020B0604020202020204" pitchFamily="34" charset="0"/>
                        </a:rPr>
                        <a:t>8.2</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Monto del ANR</a:t>
                      </a:r>
                      <a:br>
                        <a:rPr lang="es-AR" sz="1000" b="0" i="0" u="none" strike="noStrike">
                          <a:solidFill>
                            <a:srgbClr val="000000"/>
                          </a:solidFill>
                          <a:effectLst/>
                          <a:latin typeface="Arial" panose="020B0604020202020204" pitchFamily="34" charset="0"/>
                        </a:rPr>
                      </a:br>
                      <a:r>
                        <a:rPr lang="es-AR" sz="1000" b="1" i="0" u="none" strike="noStrike">
                          <a:solidFill>
                            <a:srgbClr val="000000"/>
                          </a:solidFill>
                          <a:effectLst/>
                          <a:latin typeface="Arial" panose="020B0604020202020204" pitchFamily="34" charset="0"/>
                        </a:rPr>
                        <a:t>En la columna "Referencias/Observaciones" indicar el monto.</a:t>
                      </a:r>
                      <a:endParaRPr lang="es-AR" sz="1000" b="0" i="0" u="none" strike="noStrike">
                        <a:solidFill>
                          <a:srgbClr val="000000"/>
                        </a:solidFill>
                        <a:effectLst/>
                        <a:latin typeface="Arial" panose="020B0604020202020204" pitchFamily="34" charset="0"/>
                      </a:endParaRP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656557">
                <a:tc>
                  <a:txBody>
                    <a:bodyPr/>
                    <a:lstStyle/>
                    <a:p>
                      <a:pPr algn="ctr" fontAlgn="ctr"/>
                      <a:r>
                        <a:rPr lang="es-ES" sz="1000" b="1" i="0" u="none" strike="noStrike">
                          <a:solidFill>
                            <a:srgbClr val="000000"/>
                          </a:solidFill>
                          <a:effectLst/>
                          <a:latin typeface="Arial" panose="020B0604020202020204" pitchFamily="34" charset="0"/>
                        </a:rPr>
                        <a:t>8.3</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dirty="0">
                          <a:solidFill>
                            <a:srgbClr val="000000"/>
                          </a:solidFill>
                          <a:effectLst/>
                          <a:latin typeface="Arial" panose="020B0604020202020204" pitchFamily="34" charset="0"/>
                        </a:rPr>
                        <a:t>Obligaciones de la beneficiaria.</a:t>
                      </a:r>
                      <a:br>
                        <a:rPr lang="es-AR" sz="1000" b="0" i="0" u="none" strike="noStrike" dirty="0">
                          <a:solidFill>
                            <a:srgbClr val="000000"/>
                          </a:solidFill>
                          <a:effectLst/>
                          <a:latin typeface="Arial" panose="020B0604020202020204" pitchFamily="34" charset="0"/>
                        </a:rPr>
                      </a:br>
                      <a:r>
                        <a:rPr lang="es-AR" sz="1000" b="1" i="0" u="none" strike="noStrike" dirty="0">
                          <a:solidFill>
                            <a:srgbClr val="000000"/>
                          </a:solidFill>
                          <a:effectLst/>
                          <a:latin typeface="Arial" panose="020B0604020202020204" pitchFamily="34" charset="0"/>
                        </a:rPr>
                        <a:t>En la columna "Referencias/Observaciones" informar las obligaciones de la beneficiaria.</a:t>
                      </a:r>
                      <a:endParaRPr lang="es-AR" sz="1000" b="0" i="0" u="none" strike="noStrike" dirty="0">
                        <a:solidFill>
                          <a:srgbClr val="000000"/>
                        </a:solidFill>
                        <a:effectLst/>
                        <a:latin typeface="Arial" panose="020B0604020202020204" pitchFamily="34" charset="0"/>
                      </a:endParaRP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656557">
                <a:tc>
                  <a:txBody>
                    <a:bodyPr/>
                    <a:lstStyle/>
                    <a:p>
                      <a:pPr algn="ctr" fontAlgn="ctr"/>
                      <a:r>
                        <a:rPr lang="es-ES" sz="1000" b="1" i="0" u="none" strike="noStrike">
                          <a:solidFill>
                            <a:srgbClr val="000000"/>
                          </a:solidFill>
                          <a:effectLst/>
                          <a:latin typeface="Arial" panose="020B0604020202020204" pitchFamily="34" charset="0"/>
                        </a:rPr>
                        <a:t>8.4</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Plazo de Ejecución del Proyecto</a:t>
                      </a:r>
                      <a:br>
                        <a:rPr lang="es-AR" sz="1000" b="0" i="0" u="none" strike="noStrike">
                          <a:solidFill>
                            <a:srgbClr val="000000"/>
                          </a:solidFill>
                          <a:effectLst/>
                          <a:latin typeface="Arial" panose="020B0604020202020204" pitchFamily="34" charset="0"/>
                        </a:rPr>
                      </a:br>
                      <a:r>
                        <a:rPr lang="es-AR" sz="1000" b="1" i="0" u="none" strike="noStrike">
                          <a:solidFill>
                            <a:srgbClr val="000000"/>
                          </a:solidFill>
                          <a:effectLst/>
                          <a:latin typeface="Arial" panose="020B0604020202020204" pitchFamily="34" charset="0"/>
                        </a:rPr>
                        <a:t>En la columna "Referencias/Observaciones" indicar el plazo y el inicio de cómputo del mismo.</a:t>
                      </a:r>
                      <a:endParaRPr lang="es-AR" sz="1000" b="0" i="0" u="none" strike="noStrike">
                        <a:solidFill>
                          <a:srgbClr val="000000"/>
                        </a:solidFill>
                        <a:effectLst/>
                        <a:latin typeface="Arial" panose="020B0604020202020204" pitchFamily="34" charset="0"/>
                      </a:endParaRP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r h="321144">
                <a:tc>
                  <a:txBody>
                    <a:bodyPr/>
                    <a:lstStyle/>
                    <a:p>
                      <a:pPr algn="ctr" fontAlgn="ctr"/>
                      <a:r>
                        <a:rPr lang="es-ES" sz="1000" b="1" i="0" u="none" strike="noStrike">
                          <a:solidFill>
                            <a:srgbClr val="FFFFFF"/>
                          </a:solidFill>
                          <a:effectLst/>
                          <a:latin typeface="Arial" panose="020B0604020202020204" pitchFamily="34" charset="0"/>
                        </a:rPr>
                        <a:t>N°</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 RENDICIÓN DE CUENTAS</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00B050"/>
                          </a:solidFill>
                          <a:effectLst/>
                          <a:latin typeface="Arial" panose="020B0604020202020204" pitchFamily="34" charset="0"/>
                        </a:rPr>
                        <a:t>SI</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0000"/>
                          </a:solidFill>
                          <a:effectLst/>
                          <a:latin typeface="Arial" panose="020B0604020202020204" pitchFamily="34" charset="0"/>
                        </a:rPr>
                        <a:t>NO</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C000"/>
                          </a:solidFill>
                          <a:effectLst/>
                          <a:latin typeface="Arial" panose="020B0604020202020204" pitchFamily="34" charset="0"/>
                        </a:rPr>
                        <a:t>PARCIAL</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xmlns="" val="10006"/>
                  </a:ext>
                </a:extLst>
              </a:tr>
              <a:tr h="441828">
                <a:tc>
                  <a:txBody>
                    <a:bodyPr/>
                    <a:lstStyle/>
                    <a:p>
                      <a:pPr algn="ctr" fontAlgn="ctr"/>
                      <a:r>
                        <a:rPr lang="es-ES" sz="1000" b="1" i="0" u="none" strike="noStrike">
                          <a:solidFill>
                            <a:srgbClr val="000000"/>
                          </a:solidFill>
                          <a:effectLst/>
                          <a:latin typeface="Arial" panose="020B0604020202020204" pitchFamily="34" charset="0"/>
                        </a:rPr>
                        <a:t>9</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cumple con la Rendición de Cuentas?</a:t>
                      </a:r>
                      <a:r>
                        <a:rPr lang="es-AR" sz="1000" b="1" i="0" u="none" strike="noStrike">
                          <a:solidFill>
                            <a:srgbClr val="000000"/>
                          </a:solidFill>
                          <a:effectLst/>
                          <a:latin typeface="Arial" panose="020B0604020202020204" pitchFamily="34" charset="0"/>
                        </a:rPr>
                        <a:t> Informar porcentaje de cumplimiento. </a:t>
                      </a:r>
                      <a:endParaRPr lang="es-AR" sz="1000" b="0" i="0" u="none" strike="noStrike">
                        <a:solidFill>
                          <a:srgbClr val="000000"/>
                        </a:solidFill>
                        <a:effectLst/>
                        <a:latin typeface="Arial" panose="020B0604020202020204" pitchFamily="34" charset="0"/>
                      </a:endParaRP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7"/>
                  </a:ext>
                </a:extLst>
              </a:tr>
              <a:tr h="656557">
                <a:tc>
                  <a:txBody>
                    <a:bodyPr/>
                    <a:lstStyle/>
                    <a:p>
                      <a:pPr algn="ctr" fontAlgn="ctr"/>
                      <a:r>
                        <a:rPr lang="es-ES" sz="1000" b="1" i="0" u="none" strike="noStrike">
                          <a:solidFill>
                            <a:srgbClr val="000000"/>
                          </a:solidFill>
                          <a:effectLst/>
                          <a:latin typeface="Arial" panose="020B0604020202020204" pitchFamily="34" charset="0"/>
                        </a:rPr>
                        <a:t>9.1</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En caso negativo o parcial, se requiere analizar los comprobantes que respalden la ejecución, conforme lo estipulado en el artículo 5° de la resolución que aprueba el ANR.</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8"/>
                  </a:ext>
                </a:extLst>
              </a:tr>
              <a:tr h="441828">
                <a:tc>
                  <a:txBody>
                    <a:bodyPr/>
                    <a:lstStyle/>
                    <a:p>
                      <a:pPr algn="ctr" fontAlgn="ctr"/>
                      <a:r>
                        <a:rPr lang="es-ES" sz="1000" b="1" i="0" u="none" strike="noStrike">
                          <a:solidFill>
                            <a:srgbClr val="000000"/>
                          </a:solidFill>
                          <a:effectLst/>
                          <a:latin typeface="Arial" panose="020B0604020202020204" pitchFamily="34" charset="0"/>
                        </a:rPr>
                        <a:t>10</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cumple con el plazo de presentación estipulado en la Resolución? </a:t>
                      </a:r>
                      <a:r>
                        <a:rPr lang="es-AR" sz="1000" b="1" i="0" u="none" strike="noStrike">
                          <a:solidFill>
                            <a:srgbClr val="000000"/>
                          </a:solidFill>
                          <a:effectLst/>
                          <a:latin typeface="Arial" panose="020B0604020202020204" pitchFamily="34" charset="0"/>
                        </a:rPr>
                        <a:t>Informar fecha de exigibilidad y presentación.</a:t>
                      </a:r>
                      <a:endParaRPr lang="es-AR" sz="1000" b="0" i="0" u="none" strike="noStrike">
                        <a:solidFill>
                          <a:srgbClr val="000000"/>
                        </a:solidFill>
                        <a:effectLst/>
                        <a:latin typeface="Arial" panose="020B0604020202020204" pitchFamily="34" charset="0"/>
                      </a:endParaRP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9"/>
                  </a:ext>
                </a:extLst>
              </a:tr>
              <a:tr h="441828">
                <a:tc>
                  <a:txBody>
                    <a:bodyPr/>
                    <a:lstStyle/>
                    <a:p>
                      <a:pPr algn="ctr" fontAlgn="ctr"/>
                      <a:r>
                        <a:rPr lang="es-ES" sz="1000" b="1" i="0" u="none" strike="noStrike">
                          <a:solidFill>
                            <a:srgbClr val="000000"/>
                          </a:solidFill>
                          <a:effectLst/>
                          <a:latin typeface="Arial" panose="020B0604020202020204" pitchFamily="34" charset="0"/>
                        </a:rPr>
                        <a:t>10.1</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En caso negativo o parcial, ¿se mandó nota de apercibimiento? </a:t>
                      </a:r>
                      <a:r>
                        <a:rPr lang="es-AR" sz="1000" b="1" i="0" u="none" strike="noStrike">
                          <a:solidFill>
                            <a:srgbClr val="000000"/>
                          </a:solidFill>
                          <a:effectLst/>
                          <a:latin typeface="Arial" panose="020B0604020202020204" pitchFamily="34" charset="0"/>
                        </a:rPr>
                        <a:t>Informar número de nota y fecha de envío de la misma</a:t>
                      </a:r>
                      <a:endParaRPr lang="es-AR" sz="1000" b="0" i="0" u="none" strike="noStrike">
                        <a:solidFill>
                          <a:srgbClr val="000000"/>
                        </a:solidFill>
                        <a:effectLst/>
                        <a:latin typeface="Arial" panose="020B0604020202020204" pitchFamily="34" charset="0"/>
                      </a:endParaRP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0"/>
                  </a:ext>
                </a:extLst>
              </a:tr>
              <a:tr h="441828">
                <a:tc>
                  <a:txBody>
                    <a:bodyPr/>
                    <a:lstStyle/>
                    <a:p>
                      <a:pPr algn="ctr" fontAlgn="ctr"/>
                      <a:r>
                        <a:rPr lang="es-ES" sz="1000" b="1" i="0" u="none" strike="noStrike">
                          <a:solidFill>
                            <a:srgbClr val="000000"/>
                          </a:solidFill>
                          <a:effectLst/>
                          <a:latin typeface="Arial" panose="020B0604020202020204" pitchFamily="34" charset="0"/>
                        </a:rPr>
                        <a:t>10.2</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solicitó prórroga? </a:t>
                      </a:r>
                      <a:r>
                        <a:rPr lang="es-AR" sz="1000" b="1" i="0" u="none" strike="noStrike">
                          <a:solidFill>
                            <a:srgbClr val="000000"/>
                          </a:solidFill>
                          <a:effectLst/>
                          <a:latin typeface="Arial" panose="020B0604020202020204" pitchFamily="34" charset="0"/>
                        </a:rPr>
                        <a:t>En caso afirmativo indicar medio y plazo requerido de prórroga</a:t>
                      </a:r>
                      <a:endParaRPr lang="es-AR" sz="1000" b="0" i="0" u="none" strike="noStrike">
                        <a:solidFill>
                          <a:srgbClr val="000000"/>
                        </a:solidFill>
                        <a:effectLst/>
                        <a:latin typeface="Arial" panose="020B0604020202020204" pitchFamily="34" charset="0"/>
                      </a:endParaRP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1"/>
                  </a:ext>
                </a:extLst>
              </a:tr>
              <a:tr h="441828">
                <a:tc>
                  <a:txBody>
                    <a:bodyPr/>
                    <a:lstStyle/>
                    <a:p>
                      <a:pPr algn="ctr" fontAlgn="ctr"/>
                      <a:r>
                        <a:rPr lang="es-ES" sz="1000" b="1" i="0" u="none" strike="noStrike">
                          <a:solidFill>
                            <a:srgbClr val="000000"/>
                          </a:solidFill>
                          <a:effectLst/>
                          <a:latin typeface="Arial" panose="020B0604020202020204" pitchFamily="34" charset="0"/>
                        </a:rPr>
                        <a:t>11</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solicitó la devolución de fondos no aplicados o incorrectamente aplicados? </a:t>
                      </a:r>
                      <a:r>
                        <a:rPr lang="es-AR" sz="1000" b="1" i="0" u="none" strike="noStrike">
                          <a:solidFill>
                            <a:srgbClr val="000000"/>
                          </a:solidFill>
                          <a:effectLst/>
                          <a:latin typeface="Arial" panose="020B0604020202020204" pitchFamily="34" charset="0"/>
                        </a:rPr>
                        <a:t>Informar medio y fecha de requerimiento</a:t>
                      </a:r>
                      <a:endParaRPr lang="es-AR" sz="1000" b="0" i="0" u="none" strike="noStrike">
                        <a:solidFill>
                          <a:srgbClr val="000000"/>
                        </a:solidFill>
                        <a:effectLst/>
                        <a:latin typeface="Arial" panose="020B0604020202020204" pitchFamily="34" charset="0"/>
                      </a:endParaRP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2"/>
                  </a:ext>
                </a:extLst>
              </a:tr>
              <a:tr h="247447">
                <a:tc>
                  <a:txBody>
                    <a:bodyPr/>
                    <a:lstStyle/>
                    <a:p>
                      <a:pPr algn="ctr" fontAlgn="ctr"/>
                      <a:r>
                        <a:rPr lang="es-ES" sz="1000" b="1" i="0" u="none" strike="noStrike">
                          <a:solidFill>
                            <a:srgbClr val="000000"/>
                          </a:solidFill>
                          <a:effectLst/>
                          <a:latin typeface="Arial" panose="020B0604020202020204" pitchFamily="34" charset="0"/>
                        </a:rPr>
                        <a:t>12</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presentó el Informe de Impacto del Proyecto?</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dirty="0">
                          <a:solidFill>
                            <a:srgbClr val="000000"/>
                          </a:solidFill>
                          <a:effectLst/>
                          <a:latin typeface="Arial" panose="020B0604020202020204" pitchFamily="34" charset="0"/>
                        </a:rPr>
                        <a:t> </a:t>
                      </a:r>
                    </a:p>
                  </a:txBody>
                  <a:tcPr marL="8781" marR="8781" marT="87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3"/>
                  </a:ext>
                </a:extLst>
              </a:tr>
            </a:tbl>
          </a:graphicData>
        </a:graphic>
      </p:graphicFrame>
    </p:spTree>
    <p:extLst>
      <p:ext uri="{BB962C8B-B14F-4D97-AF65-F5344CB8AC3E}">
        <p14:creationId xmlns:p14="http://schemas.microsoft.com/office/powerpoint/2010/main" val="24262922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6" name="Google Shape;142;p18"/>
          <p:cNvSpPr txBox="1"/>
          <p:nvPr/>
        </p:nvSpPr>
        <p:spPr>
          <a:xfrm>
            <a:off x="93133" y="2305887"/>
            <a:ext cx="2523067" cy="3201778"/>
          </a:xfrm>
          <a:prstGeom prst="rect">
            <a:avLst/>
          </a:prstGeom>
          <a:no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s-ES" sz="2800" b="1" dirty="0">
                <a:solidFill>
                  <a:schemeClr val="bg1"/>
                </a:solidFill>
                <a:latin typeface="Lora"/>
                <a:ea typeface="Lora"/>
                <a:cs typeface="Lora"/>
                <a:sym typeface="Lora"/>
              </a:rPr>
              <a:t>Programa CoopAR – </a:t>
            </a:r>
            <a:br>
              <a:rPr lang="es-ES" sz="2800" b="1" dirty="0">
                <a:solidFill>
                  <a:schemeClr val="bg1"/>
                </a:solidFill>
                <a:latin typeface="Lora"/>
                <a:ea typeface="Lora"/>
                <a:cs typeface="Lora"/>
                <a:sym typeface="Lora"/>
              </a:rPr>
            </a:br>
            <a:r>
              <a:rPr lang="es-ES" sz="2800" b="1" dirty="0">
                <a:solidFill>
                  <a:schemeClr val="bg1"/>
                </a:solidFill>
                <a:latin typeface="Lora"/>
                <a:ea typeface="Lora"/>
                <a:cs typeface="Lora"/>
                <a:sym typeface="Lora"/>
              </a:rPr>
              <a:t>Formulario</a:t>
            </a:r>
            <a:br>
              <a:rPr lang="es-ES" sz="2800" b="1" dirty="0">
                <a:solidFill>
                  <a:schemeClr val="bg1"/>
                </a:solidFill>
                <a:latin typeface="Lora"/>
                <a:ea typeface="Lora"/>
                <a:cs typeface="Lora"/>
                <a:sym typeface="Lora"/>
              </a:rPr>
            </a:br>
            <a:r>
              <a:rPr lang="es-ES" sz="2800" b="1" dirty="0">
                <a:solidFill>
                  <a:schemeClr val="bg1"/>
                </a:solidFill>
                <a:latin typeface="Lora"/>
                <a:ea typeface="Lora"/>
                <a:cs typeface="Lora"/>
                <a:sym typeface="Lora"/>
              </a:rPr>
              <a:t>Resoluciones SAGYP Nro. 50/22 y 307/23.</a:t>
            </a:r>
            <a:endParaRPr sz="2200" b="1" i="0" u="none" strike="noStrike" cap="none" dirty="0">
              <a:solidFill>
                <a:schemeClr val="bg1"/>
              </a:solidFill>
              <a:latin typeface="Encode Sans"/>
              <a:ea typeface="Encode Sans"/>
              <a:cs typeface="Encode Sans"/>
              <a:sym typeface="Encode Sans"/>
            </a:endParaRPr>
          </a:p>
          <a:p>
            <a:pPr marL="0" marR="0" lvl="0" indent="0" algn="ctr" rtl="0">
              <a:lnSpc>
                <a:spcPct val="100000"/>
              </a:lnSpc>
              <a:spcBef>
                <a:spcPts val="0"/>
              </a:spcBef>
              <a:spcAft>
                <a:spcPts val="0"/>
              </a:spcAft>
              <a:buClr>
                <a:srgbClr val="000000"/>
              </a:buClr>
              <a:buSzPts val="2200"/>
              <a:buFont typeface="Arial"/>
              <a:buNone/>
            </a:pPr>
            <a:endParaRPr sz="2200" b="1" i="0" u="none" strike="noStrike" cap="none" dirty="0">
              <a:solidFill>
                <a:schemeClr val="bg1"/>
              </a:solidFill>
              <a:latin typeface="Encode Sans"/>
              <a:ea typeface="Encode Sans"/>
              <a:cs typeface="Encode Sans"/>
              <a:sym typeface="Encode Sans"/>
            </a:endParaRPr>
          </a:p>
        </p:txBody>
      </p:sp>
      <p:graphicFrame>
        <p:nvGraphicFramePr>
          <p:cNvPr id="3" name="Tabla 2"/>
          <p:cNvGraphicFramePr>
            <a:graphicFrameLocks noGrp="1"/>
          </p:cNvGraphicFramePr>
          <p:nvPr/>
        </p:nvGraphicFramePr>
        <p:xfrm>
          <a:off x="3074133" y="181744"/>
          <a:ext cx="8777853" cy="6494513"/>
        </p:xfrm>
        <a:graphic>
          <a:graphicData uri="http://schemas.openxmlformats.org/drawingml/2006/table">
            <a:tbl>
              <a:tblPr/>
              <a:tblGrid>
                <a:gridCol w="377242">
                  <a:extLst>
                    <a:ext uri="{9D8B030D-6E8A-4147-A177-3AD203B41FA5}">
                      <a16:colId xmlns:a16="http://schemas.microsoft.com/office/drawing/2014/main" xmlns="" val="20000"/>
                    </a:ext>
                  </a:extLst>
                </a:gridCol>
                <a:gridCol w="4596759">
                  <a:extLst>
                    <a:ext uri="{9D8B030D-6E8A-4147-A177-3AD203B41FA5}">
                      <a16:colId xmlns:a16="http://schemas.microsoft.com/office/drawing/2014/main" xmlns="" val="20001"/>
                    </a:ext>
                  </a:extLst>
                </a:gridCol>
                <a:gridCol w="586820">
                  <a:extLst>
                    <a:ext uri="{9D8B030D-6E8A-4147-A177-3AD203B41FA5}">
                      <a16:colId xmlns:a16="http://schemas.microsoft.com/office/drawing/2014/main" xmlns="" val="20002"/>
                    </a:ext>
                  </a:extLst>
                </a:gridCol>
                <a:gridCol w="366762">
                  <a:extLst>
                    <a:ext uri="{9D8B030D-6E8A-4147-A177-3AD203B41FA5}">
                      <a16:colId xmlns:a16="http://schemas.microsoft.com/office/drawing/2014/main" xmlns="" val="20003"/>
                    </a:ext>
                  </a:extLst>
                </a:gridCol>
                <a:gridCol w="866258">
                  <a:extLst>
                    <a:ext uri="{9D8B030D-6E8A-4147-A177-3AD203B41FA5}">
                      <a16:colId xmlns:a16="http://schemas.microsoft.com/office/drawing/2014/main" xmlns="" val="20004"/>
                    </a:ext>
                  </a:extLst>
                </a:gridCol>
                <a:gridCol w="433129">
                  <a:extLst>
                    <a:ext uri="{9D8B030D-6E8A-4147-A177-3AD203B41FA5}">
                      <a16:colId xmlns:a16="http://schemas.microsoft.com/office/drawing/2014/main" xmlns="" val="20005"/>
                    </a:ext>
                  </a:extLst>
                </a:gridCol>
                <a:gridCol w="1550883">
                  <a:extLst>
                    <a:ext uri="{9D8B030D-6E8A-4147-A177-3AD203B41FA5}">
                      <a16:colId xmlns:a16="http://schemas.microsoft.com/office/drawing/2014/main" xmlns="" val="20006"/>
                    </a:ext>
                  </a:extLst>
                </a:gridCol>
              </a:tblGrid>
              <a:tr h="379885">
                <a:tc>
                  <a:txBody>
                    <a:bodyPr/>
                    <a:lstStyle/>
                    <a:p>
                      <a:pPr algn="ctr" fontAlgn="ctr"/>
                      <a:r>
                        <a:rPr lang="es-ES" sz="1000" b="1" i="0" u="none" strike="noStrike" dirty="0">
                          <a:solidFill>
                            <a:srgbClr val="FFFFFF"/>
                          </a:solidFill>
                          <a:effectLst/>
                          <a:latin typeface="Arial" panose="020B0604020202020204" pitchFamily="34" charset="0"/>
                        </a:rPr>
                        <a:t>N°</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AR" sz="1000" b="1" i="0" u="none" strike="noStrike">
                          <a:solidFill>
                            <a:srgbClr val="FFFFFF"/>
                          </a:solidFill>
                          <a:effectLst/>
                          <a:latin typeface="Arial" panose="020B0604020202020204" pitchFamily="34" charset="0"/>
                        </a:rPr>
                        <a:t>CUMPLIMIENTO DEL INSTRUCTIVO DE RENDICIÓN DE CUENTAS</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00B050"/>
                          </a:solidFill>
                          <a:effectLst/>
                          <a:latin typeface="Arial" panose="020B0604020202020204" pitchFamily="34" charset="0"/>
                        </a:rPr>
                        <a:t>SI</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0000"/>
                          </a:solidFill>
                          <a:effectLst/>
                          <a:latin typeface="Arial" panose="020B0604020202020204" pitchFamily="34" charset="0"/>
                        </a:rPr>
                        <a:t>NO</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C000"/>
                          </a:solidFill>
                          <a:effectLst/>
                          <a:latin typeface="Arial" panose="020B0604020202020204" pitchFamily="34" charset="0"/>
                        </a:rPr>
                        <a:t>PARCIAL</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194106">
                <a:tc>
                  <a:txBody>
                    <a:bodyPr/>
                    <a:lstStyle/>
                    <a:p>
                      <a:pPr algn="ctr" fontAlgn="ctr"/>
                      <a:r>
                        <a:rPr lang="es-ES" sz="1000" b="1" i="0" u="none" strike="noStrike">
                          <a:solidFill>
                            <a:srgbClr val="000000"/>
                          </a:solidFill>
                          <a:effectLst/>
                          <a:latin typeface="Arial" panose="020B0604020202020204" pitchFamily="34" charset="0"/>
                        </a:rPr>
                        <a:t>13</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Anexo I A)- Nota de remisión</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gridSpan="4">
                  <a:txBody>
                    <a:bodyPr/>
                    <a:lstStyle/>
                    <a:p>
                      <a:pPr algn="ctr" fontAlgn="ctr"/>
                      <a:r>
                        <a:rPr lang="es-ES" sz="1000" b="1" i="0" u="none" strike="noStrike">
                          <a:solidFill>
                            <a:srgbClr val="F79646"/>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xmlns="" val="10001"/>
                  </a:ext>
                </a:extLst>
              </a:tr>
              <a:tr h="194106">
                <a:tc>
                  <a:txBody>
                    <a:bodyPr/>
                    <a:lstStyle/>
                    <a:p>
                      <a:pPr algn="ctr" fontAlgn="ctr"/>
                      <a:r>
                        <a:rPr lang="es-ES" sz="1000" b="1" i="0" u="none" strike="noStrike">
                          <a:solidFill>
                            <a:srgbClr val="000000"/>
                          </a:solidFill>
                          <a:effectLst/>
                          <a:latin typeface="Arial" panose="020B0604020202020204" pitchFamily="34" charset="0"/>
                        </a:rPr>
                        <a:t>13.1</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¿Se cumplió con su presentación (según el formato determinado)?</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379885">
                <a:tc>
                  <a:txBody>
                    <a:bodyPr/>
                    <a:lstStyle/>
                    <a:p>
                      <a:pPr algn="ctr" fontAlgn="ctr"/>
                      <a:r>
                        <a:rPr lang="es-ES" sz="1000" b="1" i="0" u="none" strike="noStrike">
                          <a:solidFill>
                            <a:srgbClr val="000000"/>
                          </a:solidFill>
                          <a:effectLst/>
                          <a:latin typeface="Arial" panose="020B0604020202020204" pitchFamily="34" charset="0"/>
                        </a:rPr>
                        <a:t>13.2</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¿Se encuentra suscripta? (firma, aclaración o sello y cargo del responsable debidamente autorizado).</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194106">
                <a:tc>
                  <a:txBody>
                    <a:bodyPr/>
                    <a:lstStyle/>
                    <a:p>
                      <a:pPr algn="ctr" fontAlgn="ctr"/>
                      <a:r>
                        <a:rPr lang="es-ES" sz="1000" b="1" i="0" u="none" strike="noStrike">
                          <a:solidFill>
                            <a:srgbClr val="000000"/>
                          </a:solidFill>
                          <a:effectLst/>
                          <a:latin typeface="Arial" panose="020B0604020202020204" pitchFamily="34" charset="0"/>
                        </a:rPr>
                        <a:t>14</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dirty="0">
                          <a:solidFill>
                            <a:srgbClr val="000000"/>
                          </a:solidFill>
                          <a:effectLst/>
                          <a:latin typeface="Arial" panose="020B0604020202020204" pitchFamily="34" charset="0"/>
                        </a:rPr>
                        <a:t>Anexo I B)- Inversiones realizadas</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gridSpan="4">
                  <a:txBody>
                    <a:bodyPr/>
                    <a:lstStyle/>
                    <a:p>
                      <a:pPr algn="ctr" fontAlgn="ctr"/>
                      <a:r>
                        <a:rPr lang="es-ES" sz="1000" b="1" i="0" u="none" strike="noStrike">
                          <a:solidFill>
                            <a:srgbClr val="F79646"/>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xmlns="" val="10004"/>
                  </a:ext>
                </a:extLst>
              </a:tr>
              <a:tr h="194106">
                <a:tc>
                  <a:txBody>
                    <a:bodyPr/>
                    <a:lstStyle/>
                    <a:p>
                      <a:pPr algn="ctr" fontAlgn="ctr"/>
                      <a:r>
                        <a:rPr lang="es-ES" sz="1000" b="1" i="0" u="none" strike="noStrike">
                          <a:solidFill>
                            <a:srgbClr val="000000"/>
                          </a:solidFill>
                          <a:effectLst/>
                          <a:latin typeface="Arial" panose="020B0604020202020204" pitchFamily="34" charset="0"/>
                        </a:rPr>
                        <a:t>14.1</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¿Se cumplió con su presentación?</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r h="194106">
                <a:tc>
                  <a:txBody>
                    <a:bodyPr/>
                    <a:lstStyle/>
                    <a:p>
                      <a:pPr algn="ctr" fontAlgn="ctr"/>
                      <a:r>
                        <a:rPr lang="es-ES" sz="1000" b="1" i="0" u="none" strike="noStrike">
                          <a:solidFill>
                            <a:srgbClr val="000000"/>
                          </a:solidFill>
                          <a:effectLst/>
                          <a:latin typeface="Arial" panose="020B0604020202020204" pitchFamily="34" charset="0"/>
                        </a:rPr>
                        <a:t>14.2</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¿Se encuentra suscripta?</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6"/>
                  </a:ext>
                </a:extLst>
              </a:tr>
              <a:tr h="751442">
                <a:tc>
                  <a:txBody>
                    <a:bodyPr/>
                    <a:lstStyle/>
                    <a:p>
                      <a:pPr algn="ctr" fontAlgn="ctr"/>
                      <a:r>
                        <a:rPr lang="es-ES" sz="1000" b="1" i="0" u="none" strike="noStrike">
                          <a:solidFill>
                            <a:srgbClr val="000000"/>
                          </a:solidFill>
                          <a:effectLst/>
                          <a:latin typeface="Arial" panose="020B0604020202020204" pitchFamily="34" charset="0"/>
                        </a:rPr>
                        <a:t>14.3</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dirty="0">
                          <a:solidFill>
                            <a:srgbClr val="000000"/>
                          </a:solidFill>
                          <a:effectLst/>
                          <a:latin typeface="Arial" panose="020B0604020202020204" pitchFamily="34" charset="0"/>
                        </a:rPr>
                        <a:t>¿Se detallaron los comprobantes?</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1" i="0" u="none" strike="noStrike">
                          <a:solidFill>
                            <a:srgbClr val="000000"/>
                          </a:solidFill>
                          <a:effectLst/>
                          <a:latin typeface="Arial" panose="020B0604020202020204" pitchFamily="34" charset="0"/>
                        </a:rPr>
                        <a:t>Detallar los comprobantes, a modo de ejemplo: Factura N°, fecha y concepto.</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7"/>
                  </a:ext>
                </a:extLst>
              </a:tr>
              <a:tr h="194106">
                <a:tc>
                  <a:txBody>
                    <a:bodyPr/>
                    <a:lstStyle/>
                    <a:p>
                      <a:pPr algn="ctr" fontAlgn="ctr"/>
                      <a:r>
                        <a:rPr lang="es-ES" sz="1000" b="1" i="0" u="none" strike="noStrike">
                          <a:solidFill>
                            <a:srgbClr val="000000"/>
                          </a:solidFill>
                          <a:effectLst/>
                          <a:latin typeface="Arial" panose="020B0604020202020204" pitchFamily="34" charset="0"/>
                        </a:rPr>
                        <a:t>15</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1" i="0" u="none" strike="noStrike">
                          <a:solidFill>
                            <a:srgbClr val="000000"/>
                          </a:solidFill>
                          <a:effectLst/>
                          <a:latin typeface="Arial" panose="020B0604020202020204" pitchFamily="34" charset="0"/>
                        </a:rPr>
                        <a:t>Anexo I C)- Declaración Jurada</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gridSpan="4">
                  <a:txBody>
                    <a:bodyPr/>
                    <a:lstStyle/>
                    <a:p>
                      <a:pPr algn="ctr" fontAlgn="ctr"/>
                      <a:r>
                        <a:rPr lang="es-ES" sz="1000" b="1" i="0" u="none" strike="noStrike">
                          <a:solidFill>
                            <a:srgbClr val="F79646"/>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xmlns="" val="10008"/>
                  </a:ext>
                </a:extLst>
              </a:tr>
              <a:tr h="194106">
                <a:tc>
                  <a:txBody>
                    <a:bodyPr/>
                    <a:lstStyle/>
                    <a:p>
                      <a:pPr algn="ctr" fontAlgn="ctr"/>
                      <a:r>
                        <a:rPr lang="es-ES" sz="1000" b="1" i="0" u="none" strike="noStrike">
                          <a:solidFill>
                            <a:srgbClr val="000000"/>
                          </a:solidFill>
                          <a:effectLst/>
                          <a:latin typeface="Arial" panose="020B0604020202020204" pitchFamily="34" charset="0"/>
                        </a:rPr>
                        <a:t>15.1</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¿Se cumplió con su presentación?</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9"/>
                  </a:ext>
                </a:extLst>
              </a:tr>
              <a:tr h="194106">
                <a:tc>
                  <a:txBody>
                    <a:bodyPr/>
                    <a:lstStyle/>
                    <a:p>
                      <a:pPr algn="ctr" fontAlgn="ctr"/>
                      <a:r>
                        <a:rPr lang="es-ES" sz="1000" b="1" i="0" u="none" strike="noStrike">
                          <a:solidFill>
                            <a:srgbClr val="000000"/>
                          </a:solidFill>
                          <a:effectLst/>
                          <a:latin typeface="Arial" panose="020B0604020202020204" pitchFamily="34" charset="0"/>
                        </a:rPr>
                        <a:t>15.2</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¿Se encuentra suscripta?</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0"/>
                  </a:ext>
                </a:extLst>
              </a:tr>
              <a:tr h="194106">
                <a:tc>
                  <a:txBody>
                    <a:bodyPr/>
                    <a:lstStyle/>
                    <a:p>
                      <a:pPr algn="ctr" fontAlgn="ctr"/>
                      <a:r>
                        <a:rPr lang="es-ES" sz="1000" b="1" i="0" u="none" strike="noStrike">
                          <a:solidFill>
                            <a:srgbClr val="000000"/>
                          </a:solidFill>
                          <a:effectLst/>
                          <a:latin typeface="Arial" panose="020B0604020202020204" pitchFamily="34" charset="0"/>
                        </a:rPr>
                        <a:t>16</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Comprobantes de la Rendición</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gridSpan="4">
                  <a:txBody>
                    <a:bodyPr/>
                    <a:lstStyle/>
                    <a:p>
                      <a:pPr algn="ctr" fontAlgn="ctr"/>
                      <a:r>
                        <a:rPr lang="es-ES" sz="1000" b="1" i="0" u="none" strike="noStrike">
                          <a:solidFill>
                            <a:srgbClr val="F79646"/>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xmlns="" val="10011"/>
                  </a:ext>
                </a:extLst>
              </a:tr>
              <a:tr h="408028">
                <a:tc>
                  <a:txBody>
                    <a:bodyPr/>
                    <a:lstStyle/>
                    <a:p>
                      <a:pPr algn="ctr" fontAlgn="ctr"/>
                      <a:r>
                        <a:rPr lang="es-ES" sz="1000" b="1" i="0" u="none" strike="noStrike">
                          <a:solidFill>
                            <a:srgbClr val="000000"/>
                          </a:solidFill>
                          <a:effectLst/>
                          <a:latin typeface="Arial" panose="020B0604020202020204" pitchFamily="34" charset="0"/>
                        </a:rPr>
                        <a:t>16.1</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La documentación presentada ¿son fotocopias certificadas de todos los comprobantes que figuren en la planilla "Detalle de Inversiones Realizadas"?</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2"/>
                  </a:ext>
                </a:extLst>
              </a:tr>
              <a:tr h="379885">
                <a:tc>
                  <a:txBody>
                    <a:bodyPr/>
                    <a:lstStyle/>
                    <a:p>
                      <a:pPr algn="ctr" fontAlgn="ctr"/>
                      <a:r>
                        <a:rPr lang="es-ES" sz="1000" b="1" i="0" u="none" strike="noStrike">
                          <a:solidFill>
                            <a:srgbClr val="000000"/>
                          </a:solidFill>
                          <a:effectLst/>
                          <a:latin typeface="Arial" panose="020B0604020202020204" pitchFamily="34" charset="0"/>
                        </a:rPr>
                        <a:t>17</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¿Se cumple con la presentación del Instructivo de Debida Diligencia? </a:t>
                      </a:r>
                      <a:r>
                        <a:rPr lang="es-AR" sz="1000" b="1" i="0" u="none" strike="noStrike">
                          <a:solidFill>
                            <a:srgbClr val="000000"/>
                          </a:solidFill>
                          <a:effectLst/>
                          <a:latin typeface="Arial" panose="020B0604020202020204" pitchFamily="34" charset="0"/>
                        </a:rPr>
                        <a:t>Anexos II, III y IV</a:t>
                      </a:r>
                      <a:endParaRPr lang="es-AR" sz="1000" b="0" i="0" u="none" strike="noStrike">
                        <a:solidFill>
                          <a:srgbClr val="000000"/>
                        </a:solidFill>
                        <a:effectLst/>
                        <a:latin typeface="Arial" panose="020B0604020202020204" pitchFamily="34" charset="0"/>
                      </a:endParaRP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3"/>
                  </a:ext>
                </a:extLst>
              </a:tr>
              <a:tr h="379885">
                <a:tc>
                  <a:txBody>
                    <a:bodyPr/>
                    <a:lstStyle/>
                    <a:p>
                      <a:pPr algn="ctr" fontAlgn="ctr"/>
                      <a:r>
                        <a:rPr lang="es-ES" sz="1000" b="1" i="0" u="none" strike="noStrike">
                          <a:solidFill>
                            <a:srgbClr val="000000"/>
                          </a:solidFill>
                          <a:effectLst/>
                          <a:latin typeface="Arial" panose="020B0604020202020204" pitchFamily="34" charset="0"/>
                        </a:rPr>
                        <a:t>17.1</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¿Se cumple con el plazo de presentación estipulado en el acto administrativo? </a:t>
                      </a:r>
                      <a:r>
                        <a:rPr lang="es-AR" sz="1000" b="1" i="0" u="none" strike="noStrike">
                          <a:solidFill>
                            <a:srgbClr val="000000"/>
                          </a:solidFill>
                          <a:effectLst/>
                          <a:latin typeface="Arial" panose="020B0604020202020204" pitchFamily="34" charset="0"/>
                        </a:rPr>
                        <a:t>Informar fecha de presentación</a:t>
                      </a:r>
                      <a:endParaRPr lang="es-AR" sz="1000" b="0" i="0" u="none" strike="noStrike">
                        <a:solidFill>
                          <a:srgbClr val="000000"/>
                        </a:solidFill>
                        <a:effectLst/>
                        <a:latin typeface="Arial" panose="020B0604020202020204" pitchFamily="34" charset="0"/>
                      </a:endParaRP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4"/>
                  </a:ext>
                </a:extLst>
              </a:tr>
              <a:tr h="379885">
                <a:tc>
                  <a:txBody>
                    <a:bodyPr/>
                    <a:lstStyle/>
                    <a:p>
                      <a:pPr algn="ctr" fontAlgn="ctr"/>
                      <a:r>
                        <a:rPr lang="es-ES" sz="1000" b="1" i="0" u="none" strike="noStrike">
                          <a:solidFill>
                            <a:srgbClr val="000000"/>
                          </a:solidFill>
                          <a:effectLst/>
                          <a:latin typeface="Arial" panose="020B0604020202020204" pitchFamily="34" charset="0"/>
                        </a:rPr>
                        <a:t>17.2</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¿En caso negativo, se mandó nota de apercibimiento/intimación? </a:t>
                      </a:r>
                      <a:r>
                        <a:rPr lang="es-AR" sz="1000" b="1" i="0" u="none" strike="noStrike">
                          <a:solidFill>
                            <a:srgbClr val="000000"/>
                          </a:solidFill>
                          <a:effectLst/>
                          <a:latin typeface="Arial" panose="020B0604020202020204" pitchFamily="34" charset="0"/>
                        </a:rPr>
                        <a:t>Informar número de nota y fecha de envío de la misma</a:t>
                      </a:r>
                      <a:endParaRPr lang="es-AR" sz="1000" b="0" i="0" u="none" strike="noStrike">
                        <a:solidFill>
                          <a:srgbClr val="000000"/>
                        </a:solidFill>
                        <a:effectLst/>
                        <a:latin typeface="Arial" panose="020B0604020202020204" pitchFamily="34" charset="0"/>
                      </a:endParaRP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5"/>
                  </a:ext>
                </a:extLst>
              </a:tr>
              <a:tr h="379885">
                <a:tc>
                  <a:txBody>
                    <a:bodyPr/>
                    <a:lstStyle/>
                    <a:p>
                      <a:pPr algn="ctr" fontAlgn="ctr"/>
                      <a:r>
                        <a:rPr lang="es-ES" sz="1000" b="1" i="0" u="none" strike="noStrike">
                          <a:solidFill>
                            <a:srgbClr val="FFFFFF"/>
                          </a:solidFill>
                          <a:effectLst/>
                          <a:latin typeface="Arial" panose="020B0604020202020204" pitchFamily="34" charset="0"/>
                        </a:rPr>
                        <a:t>N°</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AR" sz="1000" b="1" i="0" u="none" strike="noStrike">
                          <a:solidFill>
                            <a:srgbClr val="FFFFFF"/>
                          </a:solidFill>
                          <a:effectLst/>
                          <a:latin typeface="Arial" panose="020B0604020202020204" pitchFamily="34" charset="0"/>
                        </a:rPr>
                        <a:t>PUNTO DE CONTROL ADICIONAL -  SEGUIMIENTO DEL IMPACTO DEL PROYECTO</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00B050"/>
                          </a:solidFill>
                          <a:effectLst/>
                          <a:latin typeface="Arial" panose="020B0604020202020204" pitchFamily="34" charset="0"/>
                        </a:rPr>
                        <a:t>SI</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0000"/>
                          </a:solidFill>
                          <a:effectLst/>
                          <a:latin typeface="Arial" panose="020B0604020202020204" pitchFamily="34" charset="0"/>
                        </a:rPr>
                        <a:t>NO</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C000"/>
                          </a:solidFill>
                          <a:effectLst/>
                          <a:latin typeface="Arial" panose="020B0604020202020204" pitchFamily="34" charset="0"/>
                        </a:rPr>
                        <a:t>PARCIAL</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xmlns="" val="10016"/>
                  </a:ext>
                </a:extLst>
              </a:tr>
              <a:tr h="1308779">
                <a:tc>
                  <a:txBody>
                    <a:bodyPr/>
                    <a:lstStyle/>
                    <a:p>
                      <a:pPr algn="ctr" fontAlgn="ctr"/>
                      <a:r>
                        <a:rPr lang="es-ES" sz="1000" b="1" i="0" u="none" strike="noStrike">
                          <a:solidFill>
                            <a:srgbClr val="000000"/>
                          </a:solidFill>
                          <a:effectLst/>
                          <a:latin typeface="Arial" panose="020B0604020202020204" pitchFamily="34" charset="0"/>
                        </a:rPr>
                        <a:t>18</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AR" sz="1000" b="0" i="0" u="none" strike="noStrike">
                          <a:solidFill>
                            <a:srgbClr val="000000"/>
                          </a:solidFill>
                          <a:effectLst/>
                          <a:latin typeface="Arial" panose="020B0604020202020204" pitchFamily="34" charset="0"/>
                        </a:rPr>
                        <a:t>De haber cumplido con la presentación del Informe de Impacto del Proyecto, realizar una evaluación tomando como punto de partida el referido documento, con el objeto de constatar el estado actual del proyecto y su impacto productivo, económico y social.</a:t>
                      </a:r>
                      <a:br>
                        <a:rPr lang="es-AR" sz="1000" b="0" i="0" u="none" strike="noStrike">
                          <a:solidFill>
                            <a:srgbClr val="000000"/>
                          </a:solidFill>
                          <a:effectLst/>
                          <a:latin typeface="Arial" panose="020B0604020202020204" pitchFamily="34" charset="0"/>
                        </a:rPr>
                      </a:br>
                      <a:r>
                        <a:rPr lang="es-AR" sz="1000" b="0" i="0" u="none" strike="noStrike">
                          <a:solidFill>
                            <a:srgbClr val="000000"/>
                          </a:solidFill>
                          <a:effectLst/>
                          <a:latin typeface="Arial" panose="020B0604020202020204" pitchFamily="34" charset="0"/>
                        </a:rPr>
                        <a:t/>
                      </a:r>
                      <a:br>
                        <a:rPr lang="es-AR" sz="1000" b="0" i="0" u="none" strike="noStrike">
                          <a:solidFill>
                            <a:srgbClr val="000000"/>
                          </a:solidFill>
                          <a:effectLst/>
                          <a:latin typeface="Arial" panose="020B0604020202020204" pitchFamily="34" charset="0"/>
                        </a:rPr>
                      </a:br>
                      <a:r>
                        <a:rPr lang="es-AR" sz="1000" b="1" i="0" u="sng" strike="noStrike">
                          <a:solidFill>
                            <a:srgbClr val="000000"/>
                          </a:solidFill>
                          <a:effectLst/>
                          <a:latin typeface="Arial" panose="020B0604020202020204" pitchFamily="34" charset="0"/>
                        </a:rPr>
                        <a:t>Aplicable únicamente a los proyectos presentados en el marco de la Resolución SAGYP N° 307/23.</a:t>
                      </a:r>
                      <a:endParaRPr lang="es-AR" sz="1000" b="0" i="0" u="none" strike="noStrike">
                        <a:solidFill>
                          <a:srgbClr val="000000"/>
                        </a:solidFill>
                        <a:effectLst/>
                        <a:latin typeface="Arial" panose="020B0604020202020204" pitchFamily="34" charset="0"/>
                      </a:endParaRP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B05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FFC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0" i="0" u="none" strike="noStrike">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ES" sz="1000" b="1" i="0" u="none" strike="noStrike" dirty="0">
                          <a:solidFill>
                            <a:srgbClr val="000000"/>
                          </a:solidFill>
                          <a:effectLst/>
                          <a:latin typeface="Arial" panose="020B0604020202020204" pitchFamily="34" charset="0"/>
                        </a:rPr>
                        <a:t> </a:t>
                      </a:r>
                    </a:p>
                  </a:txBody>
                  <a:tcPr marL="6831" marR="6831" marT="683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7"/>
                  </a:ext>
                </a:extLst>
              </a:tr>
            </a:tbl>
          </a:graphicData>
        </a:graphic>
      </p:graphicFrame>
    </p:spTree>
    <p:extLst>
      <p:ext uri="{BB962C8B-B14F-4D97-AF65-F5344CB8AC3E}">
        <p14:creationId xmlns:p14="http://schemas.microsoft.com/office/powerpoint/2010/main" val="6026645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18</a:t>
            </a:fld>
            <a:endParaRPr dirty="0">
              <a:latin typeface="Lora"/>
              <a:ea typeface="Lora"/>
              <a:cs typeface="Lora"/>
              <a:sym typeface="Lora"/>
            </a:endParaRPr>
          </a:p>
        </p:txBody>
      </p:sp>
      <p:sp>
        <p:nvSpPr>
          <p:cNvPr id="142" name="Google Shape;142;p18"/>
          <p:cNvSpPr txBox="1"/>
          <p:nvPr/>
        </p:nvSpPr>
        <p:spPr>
          <a:xfrm>
            <a:off x="3497874" y="475100"/>
            <a:ext cx="7679400" cy="663588"/>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a:t>
            </a:r>
            <a:r>
              <a:rPr lang="es-MX" sz="2800" b="1" dirty="0">
                <a:solidFill>
                  <a:schemeClr val="dk1"/>
                </a:solidFill>
                <a:latin typeface="Lora"/>
                <a:ea typeface="Lora"/>
                <a:cs typeface="Lora"/>
                <a:sym typeface="Lora"/>
              </a:rPr>
              <a:t>Formulario</a:t>
            </a: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sp>
        <p:nvSpPr>
          <p:cNvPr id="5" name="CuadroTexto 4"/>
          <p:cNvSpPr txBox="1"/>
          <p:nvPr/>
        </p:nvSpPr>
        <p:spPr>
          <a:xfrm>
            <a:off x="2947498" y="1964938"/>
            <a:ext cx="8780152" cy="2585323"/>
          </a:xfrm>
          <a:prstGeom prst="rect">
            <a:avLst/>
          </a:prstGeom>
          <a:noFill/>
        </p:spPr>
        <p:txBody>
          <a:bodyPr wrap="square" rtlCol="0">
            <a:spAutoFit/>
          </a:bodyPr>
          <a:lstStyle/>
          <a:p>
            <a:pPr algn="just"/>
            <a:r>
              <a:rPr lang="es-ES" dirty="0">
                <a:latin typeface="Arial" panose="020B0604020202020204" pitchFamily="34" charset="0"/>
              </a:rPr>
              <a:t>Para la elaboración del Informe de Auditoría, esta UAS proporcionará un “Formulario” que contiene diferentes puntos de control; a saber:</a:t>
            </a:r>
          </a:p>
          <a:p>
            <a:pPr algn="just"/>
            <a:endParaRPr lang="es-ES" dirty="0">
              <a:latin typeface="Arial" panose="020B0604020202020204" pitchFamily="34" charset="0"/>
            </a:endParaRPr>
          </a:p>
          <a:p>
            <a:pPr marL="285750" indent="-285750">
              <a:buFont typeface="Wingdings" panose="05000000000000000000" pitchFamily="2" charset="2"/>
              <a:buChar char="ü"/>
            </a:pPr>
            <a:r>
              <a:rPr lang="es-ES" dirty="0">
                <a:latin typeface="Arial" panose="020B0604020202020204" pitchFamily="34" charset="0"/>
              </a:rPr>
              <a:t>Puntos de Control Generales.</a:t>
            </a:r>
          </a:p>
          <a:p>
            <a:pPr marL="285750" indent="-285750">
              <a:buFont typeface="Wingdings" panose="05000000000000000000" pitchFamily="2" charset="2"/>
              <a:buChar char="ü"/>
            </a:pPr>
            <a:r>
              <a:rPr lang="es-ES" dirty="0">
                <a:latin typeface="Arial" panose="020B0604020202020204" pitchFamily="34" charset="0"/>
              </a:rPr>
              <a:t>Convenio suscripto entre la </a:t>
            </a:r>
            <a:r>
              <a:rPr lang="es-ES" dirty="0" smtClean="0">
                <a:latin typeface="Arial" panose="020B0604020202020204" pitchFamily="34" charset="0"/>
              </a:rPr>
              <a:t>Jurisdicción y </a:t>
            </a:r>
            <a:r>
              <a:rPr lang="es-ES" dirty="0">
                <a:latin typeface="Arial" panose="020B0604020202020204" pitchFamily="34" charset="0"/>
              </a:rPr>
              <a:t>la provincia/municipio.</a:t>
            </a:r>
          </a:p>
          <a:p>
            <a:pPr marL="285750" indent="-285750">
              <a:buFont typeface="Wingdings" panose="05000000000000000000" pitchFamily="2" charset="2"/>
              <a:buChar char="ü"/>
            </a:pPr>
            <a:r>
              <a:rPr lang="es-ES" dirty="0">
                <a:latin typeface="Arial" panose="020B0604020202020204" pitchFamily="34" charset="0"/>
              </a:rPr>
              <a:t>Fondos transferidos y destino de los mismos.</a:t>
            </a:r>
          </a:p>
          <a:p>
            <a:pPr marL="285750" indent="-285750">
              <a:buFont typeface="Wingdings" panose="05000000000000000000" pitchFamily="2" charset="2"/>
              <a:buChar char="ü"/>
            </a:pPr>
            <a:r>
              <a:rPr lang="es-ES" dirty="0">
                <a:latin typeface="Arial" panose="020B0604020202020204" pitchFamily="34" charset="0"/>
              </a:rPr>
              <a:t>Rendición de Cuentas.</a:t>
            </a:r>
            <a:br>
              <a:rPr lang="es-ES" dirty="0">
                <a:latin typeface="Arial" panose="020B0604020202020204" pitchFamily="34" charset="0"/>
              </a:rPr>
            </a:br>
            <a:endParaRPr lang="es-ES" dirty="0">
              <a:latin typeface="Arial" panose="020B0604020202020204" pitchFamily="34" charset="0"/>
            </a:endParaRPr>
          </a:p>
          <a:p>
            <a:pPr algn="just"/>
            <a:r>
              <a:rPr lang="es-ES" dirty="0">
                <a:latin typeface="Arial" panose="020B0604020202020204" pitchFamily="34" charset="0"/>
              </a:rPr>
              <a:t>A continuación, se expone el formulario:</a:t>
            </a:r>
          </a:p>
        </p:txBody>
      </p:sp>
      <p:pic>
        <p:nvPicPr>
          <p:cNvPr id="6" name="Imagen 5"/>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spTree>
    <p:extLst>
      <p:ext uri="{BB962C8B-B14F-4D97-AF65-F5344CB8AC3E}">
        <p14:creationId xmlns:p14="http://schemas.microsoft.com/office/powerpoint/2010/main" val="28716419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19</a:t>
            </a:fld>
            <a:endParaRPr dirty="0">
              <a:latin typeface="Lora"/>
              <a:ea typeface="Lora"/>
              <a:cs typeface="Lora"/>
              <a:sym typeface="Lora"/>
            </a:endParaRPr>
          </a:p>
        </p:txBody>
      </p:sp>
      <p:sp>
        <p:nvSpPr>
          <p:cNvPr id="142" name="Google Shape;142;p18"/>
          <p:cNvSpPr txBox="1"/>
          <p:nvPr/>
        </p:nvSpPr>
        <p:spPr>
          <a:xfrm>
            <a:off x="3404065" y="0"/>
            <a:ext cx="7679400" cy="928187"/>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a:t>
            </a:r>
            <a:br>
              <a:rPr lang="es-ES" sz="2800" b="1" dirty="0">
                <a:solidFill>
                  <a:schemeClr val="dk1"/>
                </a:solidFill>
                <a:latin typeface="Lora"/>
                <a:ea typeface="Lora"/>
                <a:cs typeface="Lora"/>
                <a:sym typeface="Lora"/>
              </a:rPr>
            </a:br>
            <a:r>
              <a:rPr lang="es-MX" sz="2800" b="1" dirty="0" smtClean="0">
                <a:solidFill>
                  <a:schemeClr val="dk1"/>
                </a:solidFill>
                <a:latin typeface="Lora"/>
                <a:ea typeface="Lora"/>
                <a:cs typeface="Lora"/>
                <a:sym typeface="Lora"/>
              </a:rPr>
              <a:t>Formulario Convenios 2022/2023</a:t>
            </a: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aphicFrame>
        <p:nvGraphicFramePr>
          <p:cNvPr id="2" name="Tabla 1"/>
          <p:cNvGraphicFramePr>
            <a:graphicFrameLocks noGrp="1"/>
          </p:cNvGraphicFramePr>
          <p:nvPr/>
        </p:nvGraphicFramePr>
        <p:xfrm>
          <a:off x="3005745" y="937241"/>
          <a:ext cx="8721904" cy="5448459"/>
        </p:xfrm>
        <a:graphic>
          <a:graphicData uri="http://schemas.openxmlformats.org/drawingml/2006/table">
            <a:tbl>
              <a:tblPr/>
              <a:tblGrid>
                <a:gridCol w="1052370">
                  <a:extLst>
                    <a:ext uri="{9D8B030D-6E8A-4147-A177-3AD203B41FA5}">
                      <a16:colId xmlns:a16="http://schemas.microsoft.com/office/drawing/2014/main" xmlns="" val="20000"/>
                    </a:ext>
                  </a:extLst>
                </a:gridCol>
                <a:gridCol w="3701565">
                  <a:extLst>
                    <a:ext uri="{9D8B030D-6E8A-4147-A177-3AD203B41FA5}">
                      <a16:colId xmlns:a16="http://schemas.microsoft.com/office/drawing/2014/main" xmlns="" val="20001"/>
                    </a:ext>
                  </a:extLst>
                </a:gridCol>
                <a:gridCol w="252381">
                  <a:extLst>
                    <a:ext uri="{9D8B030D-6E8A-4147-A177-3AD203B41FA5}">
                      <a16:colId xmlns:a16="http://schemas.microsoft.com/office/drawing/2014/main" xmlns="" val="20002"/>
                    </a:ext>
                  </a:extLst>
                </a:gridCol>
                <a:gridCol w="322487">
                  <a:extLst>
                    <a:ext uri="{9D8B030D-6E8A-4147-A177-3AD203B41FA5}">
                      <a16:colId xmlns:a16="http://schemas.microsoft.com/office/drawing/2014/main" xmlns="" val="20003"/>
                    </a:ext>
                  </a:extLst>
                </a:gridCol>
                <a:gridCol w="350527">
                  <a:extLst>
                    <a:ext uri="{9D8B030D-6E8A-4147-A177-3AD203B41FA5}">
                      <a16:colId xmlns:a16="http://schemas.microsoft.com/office/drawing/2014/main" xmlns="" val="20004"/>
                    </a:ext>
                  </a:extLst>
                </a:gridCol>
                <a:gridCol w="3042574">
                  <a:extLst>
                    <a:ext uri="{9D8B030D-6E8A-4147-A177-3AD203B41FA5}">
                      <a16:colId xmlns:a16="http://schemas.microsoft.com/office/drawing/2014/main" xmlns="" val="20005"/>
                    </a:ext>
                  </a:extLst>
                </a:gridCol>
              </a:tblGrid>
              <a:tr h="147797">
                <a:tc gridSpan="2">
                  <a:txBody>
                    <a:bodyPr/>
                    <a:lstStyle/>
                    <a:p>
                      <a:pPr algn="ctr" fontAlgn="ctr"/>
                      <a:r>
                        <a:rPr lang="es-ES" sz="1000" b="1" i="0" u="none" strike="noStrike" dirty="0">
                          <a:solidFill>
                            <a:srgbClr val="FFFFFF"/>
                          </a:solidFill>
                          <a:effectLst/>
                          <a:latin typeface="Arial" panose="020B0604020202020204" pitchFamily="34" charset="0"/>
                        </a:rPr>
                        <a:t>PUNTOS DE CONTROL GENERALES</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SI</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291616">
                <a:tc gridSpan="2">
                  <a:txBody>
                    <a:bodyPr/>
                    <a:lstStyle/>
                    <a:p>
                      <a:pPr algn="l" fontAlgn="ctr"/>
                      <a:r>
                        <a:rPr lang="es-AR" sz="1000" b="0" i="0" u="none" strike="noStrike">
                          <a:solidFill>
                            <a:srgbClr val="000000"/>
                          </a:solidFill>
                          <a:effectLst/>
                          <a:latin typeface="Arial" panose="020B0604020202020204" pitchFamily="34" charset="0"/>
                        </a:rPr>
                        <a:t>• ¿La provincia solicitó el estado de emergencia y/o desastre agropecuario de las zonas afectadas?</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435435">
                <a:tc gridSpan="2">
                  <a:txBody>
                    <a:bodyPr/>
                    <a:lstStyle/>
                    <a:p>
                      <a:pPr algn="l" fontAlgn="ctr"/>
                      <a:r>
                        <a:rPr lang="es-AR" sz="1000" b="0" i="0" u="none" strike="noStrike">
                          <a:solidFill>
                            <a:srgbClr val="000000"/>
                          </a:solidFill>
                          <a:effectLst/>
                          <a:latin typeface="Arial" panose="020B0604020202020204" pitchFamily="34" charset="0"/>
                        </a:rPr>
                        <a:t>• ¿Dictó previamente un Decreto declarando la situación de emergencia y/o desastre en el área afectada? </a:t>
                      </a:r>
                      <a:r>
                        <a:rPr lang="es-AR" sz="1000" b="1" i="0" u="none" strike="noStrike">
                          <a:solidFill>
                            <a:srgbClr val="000000"/>
                          </a:solidFill>
                          <a:effectLst/>
                          <a:latin typeface="Arial" panose="020B0604020202020204" pitchFamily="34" charset="0"/>
                        </a:rPr>
                        <a:t>(Informar número del Decreto en la columna "Referencias/Observaciones").</a:t>
                      </a:r>
                      <a:r>
                        <a:rPr lang="es-AR" sz="1000" b="0" i="0" u="none" strike="noStrike">
                          <a:solidFill>
                            <a:srgbClr val="000000"/>
                          </a:solidFill>
                          <a:effectLst/>
                          <a:latin typeface="Arial" panose="020B0604020202020204" pitchFamily="34" charset="0"/>
                        </a:rPr>
                        <a:t> De ser así, contiene: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47797">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Factor adverso</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47797">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Delimitación de las áreas afectadas</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91616">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dirty="0">
                          <a:solidFill>
                            <a:srgbClr val="000000"/>
                          </a:solidFill>
                          <a:effectLst/>
                          <a:latin typeface="Arial" panose="020B0604020202020204" pitchFamily="34" charset="0"/>
                        </a:rPr>
                        <a:t>Fecha de inicio y finalización de la respectiva declaración o prórroga de emergencia o desastre</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147797">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Beneficios que se otorgarán a nivel provincial</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579254">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dirty="0">
                          <a:solidFill>
                            <a:srgbClr val="000000"/>
                          </a:solidFill>
                          <a:effectLst/>
                          <a:latin typeface="Arial" panose="020B0604020202020204" pitchFamily="34" charset="0"/>
                        </a:rPr>
                        <a:t>¿Se remitió copia del Decreto dentro de los sesenta (60) días hábiles a la Secretaría? </a:t>
                      </a:r>
                      <a:r>
                        <a:rPr lang="es-AR" sz="1000" b="1" i="0" u="none" strike="noStrike" dirty="0">
                          <a:solidFill>
                            <a:srgbClr val="000000"/>
                          </a:solidFill>
                          <a:effectLst/>
                          <a:latin typeface="Arial" panose="020B0604020202020204" pitchFamily="34" charset="0"/>
                        </a:rPr>
                        <a:t>(Informar número de nota o medio por el cual se efectuó el envío en la columna "Referencias/Observaciones")</a:t>
                      </a:r>
                      <a:endParaRPr lang="es-AR" sz="1000" b="0" i="0" u="none" strike="noStrike" dirty="0">
                        <a:solidFill>
                          <a:srgbClr val="000000"/>
                        </a:solidFill>
                        <a:effectLst/>
                        <a:latin typeface="Arial" panose="020B0604020202020204" pitchFamily="34" charset="0"/>
                      </a:endParaRP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69488">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remitió la información técnica estipulada por la Secretaría?</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291616">
                <a:tc gridSpan="2">
                  <a:txBody>
                    <a:bodyPr/>
                    <a:lstStyle/>
                    <a:p>
                      <a:pPr algn="l" fontAlgn="ctr"/>
                      <a:r>
                        <a:rPr lang="es-AR" sz="1000" b="0" i="0" u="none" strike="noStrike">
                          <a:solidFill>
                            <a:srgbClr val="000000"/>
                          </a:solidFill>
                          <a:effectLst/>
                          <a:latin typeface="Arial" panose="020B0604020202020204" pitchFamily="34" charset="0"/>
                        </a:rPr>
                        <a:t>• ¿La Comisión Nacional de Emergencias y Desastres Agropecuarios propuso la declaración del estado de emergencia?</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435435">
                <a:tc gridSpan="2">
                  <a:txBody>
                    <a:bodyPr/>
                    <a:lstStyle/>
                    <a:p>
                      <a:pPr algn="l" fontAlgn="ctr"/>
                      <a:r>
                        <a:rPr lang="es-AR" sz="1000" b="0" i="0" u="none" strike="noStrike" dirty="0">
                          <a:solidFill>
                            <a:srgbClr val="000000"/>
                          </a:solidFill>
                          <a:effectLst/>
                          <a:latin typeface="Arial" panose="020B0604020202020204" pitchFamily="34" charset="0"/>
                        </a:rPr>
                        <a:t>• ¿Consta la declaración de los estados de emergencia y/o desastre agropecuario por parte de la Jurisdicción de las zonas afectadas? </a:t>
                      </a:r>
                      <a:r>
                        <a:rPr lang="es-AR" sz="1000" b="1" i="0" u="none" strike="noStrike" dirty="0">
                          <a:solidFill>
                            <a:srgbClr val="000000"/>
                          </a:solidFill>
                          <a:effectLst/>
                          <a:latin typeface="Arial" panose="020B0604020202020204" pitchFamily="34" charset="0"/>
                        </a:rPr>
                        <a:t>Indique el número</a:t>
                      </a:r>
                      <a:r>
                        <a:rPr lang="es-AR" sz="1000" b="0" i="0" u="none" strike="noStrike" dirty="0">
                          <a:solidFill>
                            <a:srgbClr val="000000"/>
                          </a:solidFill>
                          <a:effectLst/>
                          <a:latin typeface="Arial" panose="020B0604020202020204" pitchFamily="34" charset="0"/>
                        </a:rPr>
                        <a:t> </a:t>
                      </a:r>
                      <a:r>
                        <a:rPr lang="es-AR" sz="1000" b="1" i="0" u="none" strike="noStrike" dirty="0">
                          <a:solidFill>
                            <a:srgbClr val="000000"/>
                          </a:solidFill>
                          <a:effectLst/>
                          <a:latin typeface="Arial" panose="020B0604020202020204" pitchFamily="34" charset="0"/>
                        </a:rPr>
                        <a:t>en la columna "Referencias/Observaciones"</a:t>
                      </a:r>
                      <a:endParaRPr lang="es-AR" sz="1000" b="0" i="0" u="none" strike="noStrike" dirty="0">
                        <a:solidFill>
                          <a:srgbClr val="000000"/>
                        </a:solidFill>
                        <a:effectLst/>
                        <a:latin typeface="Arial" panose="020B0604020202020204" pitchFamily="34" charset="0"/>
                      </a:endParaRP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147797">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Indique fecha de inicio por actividad y zona productiva</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147797">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Indique fecha de finalización por actividad y zona productiva</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147797">
                <a:tc gridSpan="2">
                  <a:txBody>
                    <a:bodyPr/>
                    <a:lstStyle/>
                    <a:p>
                      <a:pPr algn="l" fontAlgn="ctr"/>
                      <a:r>
                        <a:rPr lang="es-AR" sz="1000" b="0" i="0" u="none" strike="noStrike">
                          <a:solidFill>
                            <a:srgbClr val="000000"/>
                          </a:solidFill>
                          <a:effectLst/>
                          <a:latin typeface="Arial" panose="020B0604020202020204" pitchFamily="34" charset="0"/>
                        </a:rPr>
                        <a:t>• ¿Se solicitó una prórroga del estado de emergencia y/o desastre?</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291616">
                <a:tc gridSpan="2">
                  <a:txBody>
                    <a:bodyPr/>
                    <a:lstStyle/>
                    <a:p>
                      <a:pPr algn="l" fontAlgn="ctr"/>
                      <a:r>
                        <a:rPr lang="es-AR" sz="1000" b="0" i="0" u="none" strike="noStrike">
                          <a:solidFill>
                            <a:srgbClr val="000000"/>
                          </a:solidFill>
                          <a:effectLst/>
                          <a:latin typeface="Arial" panose="020B0604020202020204" pitchFamily="34" charset="0"/>
                        </a:rPr>
                        <a:t>•¿Consta la nota solicitando la ayuda a la Secretaría de Agricultura, Ganadería y Pesca?</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4"/>
                  </a:ext>
                </a:extLst>
              </a:tr>
              <a:tr h="147797">
                <a:tc gridSpan="2">
                  <a:txBody>
                    <a:bodyPr/>
                    <a:lstStyle/>
                    <a:p>
                      <a:pPr algn="l" fontAlgn="ctr"/>
                      <a:r>
                        <a:rPr lang="es-ES" sz="1000" b="0" i="0" u="none" strike="noStrike">
                          <a:solidFill>
                            <a:srgbClr val="000000"/>
                          </a:solidFill>
                          <a:effectLst/>
                          <a:latin typeface="Arial" panose="020B0604020202020204" pitchFamily="34" charset="0"/>
                        </a:rPr>
                        <a:t>De ser así, contiene:</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dirty="0">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5"/>
                  </a:ext>
                </a:extLst>
              </a:tr>
              <a:tr h="535299">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Número de la Resolución/Acto Administrativo de la Jurisdicción de declaración o prórroga de la emergencia</a:t>
                      </a:r>
                      <a:r>
                        <a:rPr lang="es-AR" sz="1000" b="0" i="0" u="none" strike="noStrike">
                          <a:solidFill>
                            <a:srgbClr val="FF0000"/>
                          </a:solidFill>
                          <a:effectLst/>
                          <a:latin typeface="Arial" panose="020B0604020202020204" pitchFamily="34" charset="0"/>
                        </a:rPr>
                        <a:t> </a:t>
                      </a:r>
                      <a:r>
                        <a:rPr lang="es-AR" sz="1000" b="1" i="0" u="none" strike="noStrike">
                          <a:solidFill>
                            <a:srgbClr val="000000"/>
                          </a:solidFill>
                          <a:effectLst/>
                          <a:latin typeface="Arial" panose="020B0604020202020204" pitchFamily="34" charset="0"/>
                        </a:rPr>
                        <a:t>(Informar número en la columna "Referencias/Observaciones")</a:t>
                      </a:r>
                      <a:endParaRPr lang="es-AR" sz="1000" b="0" i="0" u="none" strike="noStrike">
                        <a:solidFill>
                          <a:srgbClr val="000000"/>
                        </a:solidFill>
                        <a:effectLst/>
                        <a:latin typeface="Arial" panose="020B0604020202020204" pitchFamily="34" charset="0"/>
                      </a:endParaRP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dirty="0">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6"/>
                  </a:ext>
                </a:extLst>
              </a:tr>
              <a:tr h="291616">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encuentra vigente? </a:t>
                      </a:r>
                      <a:r>
                        <a:rPr lang="es-AR" sz="1000" b="1" i="0" u="none" strike="noStrike">
                          <a:solidFill>
                            <a:srgbClr val="000000"/>
                          </a:solidFill>
                          <a:effectLst/>
                          <a:latin typeface="Arial" panose="020B0604020202020204" pitchFamily="34" charset="0"/>
                        </a:rPr>
                        <a:t>(Informar hasta que fecha en la columna "Referencias/Observaciones")</a:t>
                      </a:r>
                      <a:endParaRPr lang="es-AR" sz="1000" b="0" i="0" u="none" strike="noStrike">
                        <a:solidFill>
                          <a:srgbClr val="000000"/>
                        </a:solidFill>
                        <a:effectLst/>
                        <a:latin typeface="Arial" panose="020B0604020202020204" pitchFamily="34" charset="0"/>
                      </a:endParaRP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7"/>
                  </a:ext>
                </a:extLst>
              </a:tr>
              <a:tr h="291616">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dirty="0">
                          <a:solidFill>
                            <a:srgbClr val="000000"/>
                          </a:solidFill>
                          <a:effectLst/>
                          <a:latin typeface="Arial" panose="020B0604020202020204" pitchFamily="34" charset="0"/>
                        </a:rPr>
                        <a:t>Descripción de lo solicitado indicando medida a impulsar, motivos y monto total de la asistencia</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4216" marR="4216" marT="4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4216" marR="4216" marT="42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8"/>
                  </a:ext>
                </a:extLst>
              </a:tr>
            </a:tbl>
          </a:graphicData>
        </a:graphic>
      </p:graphicFrame>
      <p:pic>
        <p:nvPicPr>
          <p:cNvPr id="5" name="Imagen 4"/>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spTree>
    <p:extLst>
      <p:ext uri="{BB962C8B-B14F-4D97-AF65-F5344CB8AC3E}">
        <p14:creationId xmlns:p14="http://schemas.microsoft.com/office/powerpoint/2010/main" val="1046299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p:nvPr/>
        </p:nvSpPr>
        <p:spPr>
          <a:xfrm>
            <a:off x="1372588" y="2236405"/>
            <a:ext cx="9675838" cy="1126422"/>
          </a:xfrm>
          <a:prstGeom prst="rect">
            <a:avLst/>
          </a:prstGeom>
          <a:noFill/>
          <a:ln>
            <a:noFill/>
          </a:ln>
        </p:spPr>
        <p:txBody>
          <a:bodyPr spcFirstLastPara="1" wrap="square" lIns="91425" tIns="45700" rIns="91425" bIns="45700" anchor="t" anchorCtr="0">
            <a:spAutoFit/>
          </a:bodyPr>
          <a:lstStyle/>
          <a:p>
            <a:pPr lvl="0" algn="ctr">
              <a:lnSpc>
                <a:spcPct val="104999"/>
              </a:lnSpc>
              <a:buSzPts val="4000"/>
            </a:pPr>
            <a:r>
              <a:rPr lang="es-ES" sz="3200" dirty="0">
                <a:solidFill>
                  <a:schemeClr val="bg1"/>
                </a:solidFill>
                <a:latin typeface="Arial" panose="020B0604020202020204" pitchFamily="34" charset="0"/>
              </a:rPr>
              <a:t>“Programa Nacional de Agregado de Valor para Cooperativas Agroindustriales – CoopAR”</a:t>
            </a:r>
            <a:endParaRPr sz="1000" b="0" u="none" strike="noStrike" cap="none" dirty="0">
              <a:solidFill>
                <a:schemeClr val="bg1"/>
              </a:solidFill>
              <a:latin typeface="+mj-lt"/>
              <a:sym typeface="Arial"/>
            </a:endParaRPr>
          </a:p>
        </p:txBody>
      </p:sp>
      <p:pic>
        <p:nvPicPr>
          <p:cNvPr id="8" name="Imagen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67507" y="6088786"/>
            <a:ext cx="2286000" cy="411151"/>
          </a:xfrm>
          <a:prstGeom prst="rect">
            <a:avLst/>
          </a:prstGeom>
        </p:spPr>
      </p:pic>
      <p:sp>
        <p:nvSpPr>
          <p:cNvPr id="6" name="Google Shape;35;p1"/>
          <p:cNvSpPr txBox="1"/>
          <p:nvPr/>
        </p:nvSpPr>
        <p:spPr>
          <a:xfrm>
            <a:off x="1372588" y="3749366"/>
            <a:ext cx="9675838" cy="1643486"/>
          </a:xfrm>
          <a:prstGeom prst="rect">
            <a:avLst/>
          </a:prstGeom>
          <a:noFill/>
          <a:ln>
            <a:noFill/>
          </a:ln>
        </p:spPr>
        <p:txBody>
          <a:bodyPr spcFirstLastPara="1" wrap="square" lIns="91425" tIns="45700" rIns="91425" bIns="45700" anchor="t" anchorCtr="0">
            <a:spAutoFit/>
          </a:bodyPr>
          <a:lstStyle/>
          <a:p>
            <a:pPr lvl="0" algn="ctr">
              <a:lnSpc>
                <a:spcPct val="104999"/>
              </a:lnSpc>
              <a:buSzPts val="4000"/>
            </a:pPr>
            <a:r>
              <a:rPr lang="es-AR" sz="3200" dirty="0">
                <a:solidFill>
                  <a:schemeClr val="bg1"/>
                </a:solidFill>
                <a:latin typeface="Arial" panose="020B0604020202020204" pitchFamily="34" charset="0"/>
              </a:rPr>
              <a:t>“Sistema Nacional para la Prevención y Mitigación de Emergencias y Desastres Agropecuarios” (Emergencia Agropecuaria)</a:t>
            </a:r>
          </a:p>
        </p:txBody>
      </p:sp>
      <p:sp>
        <p:nvSpPr>
          <p:cNvPr id="9" name="Título 1"/>
          <p:cNvSpPr txBox="1">
            <a:spLocks/>
          </p:cNvSpPr>
          <p:nvPr/>
        </p:nvSpPr>
        <p:spPr bwMode="gray">
          <a:xfrm>
            <a:off x="3145360" y="974403"/>
            <a:ext cx="6130295" cy="609357"/>
          </a:xfrm>
          <a:prstGeom prst="rect">
            <a:avLst/>
          </a:prstGeom>
          <a:solidFill>
            <a:srgbClr val="242C4F">
              <a:lumMod val="60000"/>
              <a:lumOff val="40000"/>
            </a:srgb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algn="ctr">
              <a:lnSpc>
                <a:spcPct val="104999"/>
              </a:lnSpc>
              <a:buSzPts val="4000"/>
              <a:defRPr sz="3200">
                <a:solidFill>
                  <a:schemeClr val="bg1"/>
                </a:solidFill>
              </a:defRPr>
            </a:lvl1pPr>
          </a:lstStyle>
          <a:p>
            <a:pPr marL="0" marR="0" lvl="0" indent="0" algn="ctr" defTabSz="914400" eaLnBrk="1" fontAlgn="auto" latinLnBrk="0" hangingPunct="1">
              <a:lnSpc>
                <a:spcPct val="104999"/>
              </a:lnSpc>
              <a:spcBef>
                <a:spcPts val="0"/>
              </a:spcBef>
              <a:spcAft>
                <a:spcPts val="0"/>
              </a:spcAft>
              <a:buClr>
                <a:srgbClr val="000000"/>
              </a:buClr>
              <a:buSzPts val="4000"/>
              <a:buFont typeface="Arial"/>
              <a:buNone/>
              <a:tabLst/>
              <a:defRPr/>
            </a:pPr>
            <a:r>
              <a:rPr kumimoji="0" lang="es-AR" sz="3200" b="0" i="0" u="none" strike="noStrike" kern="0" cap="none" spc="0" normalizeH="0" baseline="0" noProof="0" dirty="0">
                <a:ln>
                  <a:noFill/>
                </a:ln>
                <a:solidFill>
                  <a:srgbClr val="FFFFFF"/>
                </a:solidFill>
                <a:effectLst/>
                <a:uLnTx/>
                <a:uFillTx/>
                <a:latin typeface="Arial"/>
                <a:ea typeface="+mn-ea"/>
                <a:cs typeface="+mn-cs"/>
                <a:sym typeface="Arial"/>
              </a:rPr>
              <a:t>PROGRAMAS A AUDITAR</a:t>
            </a:r>
          </a:p>
        </p:txBody>
      </p:sp>
    </p:spTree>
    <p:extLst>
      <p:ext uri="{BB962C8B-B14F-4D97-AF65-F5344CB8AC3E}">
        <p14:creationId xmlns:p14="http://schemas.microsoft.com/office/powerpoint/2010/main" val="2726169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24228"/>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20</a:t>
            </a:fld>
            <a:endParaRPr dirty="0">
              <a:latin typeface="Lora"/>
              <a:ea typeface="Lora"/>
              <a:cs typeface="Lora"/>
              <a:sym typeface="Lora"/>
            </a:endParaRPr>
          </a:p>
        </p:txBody>
      </p:sp>
      <p:sp>
        <p:nvSpPr>
          <p:cNvPr id="142" name="Google Shape;142;p18"/>
          <p:cNvSpPr txBox="1"/>
          <p:nvPr/>
        </p:nvSpPr>
        <p:spPr>
          <a:xfrm>
            <a:off x="3404065" y="0"/>
            <a:ext cx="7679400" cy="928187"/>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a:t>
            </a:r>
            <a:br>
              <a:rPr lang="es-ES" sz="2800" b="1" dirty="0">
                <a:solidFill>
                  <a:schemeClr val="dk1"/>
                </a:solidFill>
                <a:latin typeface="Lora"/>
                <a:ea typeface="Lora"/>
                <a:cs typeface="Lora"/>
                <a:sym typeface="Lora"/>
              </a:rPr>
            </a:br>
            <a:r>
              <a:rPr lang="es-MX" sz="2800" b="1" dirty="0" smtClean="0">
                <a:solidFill>
                  <a:schemeClr val="dk1"/>
                </a:solidFill>
                <a:latin typeface="Lora"/>
                <a:ea typeface="Lora"/>
                <a:cs typeface="Lora"/>
                <a:sym typeface="Lora"/>
              </a:rPr>
              <a:t>Formulario Convenios 2022/2023</a:t>
            </a: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aphicFrame>
        <p:nvGraphicFramePr>
          <p:cNvPr id="3" name="Tabla 2"/>
          <p:cNvGraphicFramePr>
            <a:graphicFrameLocks noGrp="1"/>
          </p:cNvGraphicFramePr>
          <p:nvPr>
            <p:extLst>
              <p:ext uri="{D42A27DB-BD31-4B8C-83A1-F6EECF244321}">
                <p14:modId xmlns:p14="http://schemas.microsoft.com/office/powerpoint/2010/main" val="3677817523"/>
              </p:ext>
            </p:extLst>
          </p:nvPr>
        </p:nvGraphicFramePr>
        <p:xfrm>
          <a:off x="2996698" y="941563"/>
          <a:ext cx="8730952" cy="5044758"/>
        </p:xfrm>
        <a:graphic>
          <a:graphicData uri="http://schemas.openxmlformats.org/drawingml/2006/table">
            <a:tbl>
              <a:tblPr/>
              <a:tblGrid>
                <a:gridCol w="946741">
                  <a:extLst>
                    <a:ext uri="{9D8B030D-6E8A-4147-A177-3AD203B41FA5}">
                      <a16:colId xmlns:a16="http://schemas.microsoft.com/office/drawing/2014/main" xmlns="" val="20000"/>
                    </a:ext>
                  </a:extLst>
                </a:gridCol>
                <a:gridCol w="3756915">
                  <a:extLst>
                    <a:ext uri="{9D8B030D-6E8A-4147-A177-3AD203B41FA5}">
                      <a16:colId xmlns:a16="http://schemas.microsoft.com/office/drawing/2014/main" xmlns="" val="20001"/>
                    </a:ext>
                  </a:extLst>
                </a:gridCol>
                <a:gridCol w="256153">
                  <a:extLst>
                    <a:ext uri="{9D8B030D-6E8A-4147-A177-3AD203B41FA5}">
                      <a16:colId xmlns:a16="http://schemas.microsoft.com/office/drawing/2014/main" xmlns="" val="20002"/>
                    </a:ext>
                  </a:extLst>
                </a:gridCol>
                <a:gridCol w="327307">
                  <a:extLst>
                    <a:ext uri="{9D8B030D-6E8A-4147-A177-3AD203B41FA5}">
                      <a16:colId xmlns:a16="http://schemas.microsoft.com/office/drawing/2014/main" xmlns="" val="20003"/>
                    </a:ext>
                  </a:extLst>
                </a:gridCol>
                <a:gridCol w="355767">
                  <a:extLst>
                    <a:ext uri="{9D8B030D-6E8A-4147-A177-3AD203B41FA5}">
                      <a16:colId xmlns:a16="http://schemas.microsoft.com/office/drawing/2014/main" xmlns="" val="20004"/>
                    </a:ext>
                  </a:extLst>
                </a:gridCol>
                <a:gridCol w="3088069">
                  <a:extLst>
                    <a:ext uri="{9D8B030D-6E8A-4147-A177-3AD203B41FA5}">
                      <a16:colId xmlns:a16="http://schemas.microsoft.com/office/drawing/2014/main" xmlns="" val="20005"/>
                    </a:ext>
                  </a:extLst>
                </a:gridCol>
              </a:tblGrid>
              <a:tr h="188652">
                <a:tc gridSpan="2">
                  <a:txBody>
                    <a:bodyPr/>
                    <a:lstStyle/>
                    <a:p>
                      <a:pPr algn="ctr" fontAlgn="ctr"/>
                      <a:r>
                        <a:rPr lang="es-ES" sz="1000" b="1" i="0" u="none" strike="noStrike" dirty="0">
                          <a:solidFill>
                            <a:srgbClr val="FFFFFF"/>
                          </a:solidFill>
                          <a:effectLst/>
                          <a:latin typeface="Arial" panose="020B0604020202020204" pitchFamily="34" charset="0"/>
                        </a:rPr>
                        <a:t>PUNTOS DE CONTROL GENERALES</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SI</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253523">
                <a:tc gridSpan="2">
                  <a:txBody>
                    <a:bodyPr/>
                    <a:lstStyle/>
                    <a:p>
                      <a:pPr algn="l" fontAlgn="ctr"/>
                      <a:r>
                        <a:rPr lang="es-AR" sz="1000" b="0" i="0" u="none" strike="noStrike">
                          <a:solidFill>
                            <a:srgbClr val="000000"/>
                          </a:solidFill>
                          <a:effectLst/>
                          <a:latin typeface="Arial" panose="020B0604020202020204" pitchFamily="34" charset="0"/>
                        </a:rPr>
                        <a:t>• La ayuda directa a los productores se solicita realizar mediante:</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171641">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Aporte No Reintegrable (ANR)</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71641">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Bonificación de tasas en líneas de crédito</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71641">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Líneas de créditos especiales</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336957">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Otro </a:t>
                      </a:r>
                      <a:r>
                        <a:rPr lang="es-AR" sz="1000" b="1" i="0" u="none" strike="noStrike">
                          <a:solidFill>
                            <a:srgbClr val="000000"/>
                          </a:solidFill>
                          <a:effectLst/>
                          <a:latin typeface="Arial" panose="020B0604020202020204" pitchFamily="34" charset="0"/>
                        </a:rPr>
                        <a:t>(Informar tipo de ayuda en la columna "Referencias/Observaciones")</a:t>
                      </a:r>
                      <a:endParaRPr lang="es-AR" sz="1000" b="0" i="0" u="none" strike="noStrike">
                        <a:solidFill>
                          <a:srgbClr val="000000"/>
                        </a:solidFill>
                        <a:effectLst/>
                        <a:latin typeface="Arial" panose="020B0604020202020204" pitchFamily="34" charset="0"/>
                      </a:endParaRP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171641">
                <a:tc gridSpan="2">
                  <a:txBody>
                    <a:bodyPr/>
                    <a:lstStyle/>
                    <a:p>
                      <a:pPr algn="l" fontAlgn="ctr"/>
                      <a:r>
                        <a:rPr lang="es-ES" sz="1000" b="0" i="0" u="none" strike="noStrike">
                          <a:solidFill>
                            <a:srgbClr val="000000"/>
                          </a:solidFill>
                          <a:effectLst/>
                          <a:latin typeface="Arial" panose="020B0604020202020204" pitchFamily="34" charset="0"/>
                        </a:rPr>
                        <a:t>• Objetivos del proyecto</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398510">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Indica resultado a alcanzar </a:t>
                      </a:r>
                      <a:r>
                        <a:rPr lang="es-AR" sz="1000" b="1" i="0" u="none" strike="noStrike">
                          <a:solidFill>
                            <a:srgbClr val="000000"/>
                          </a:solidFill>
                          <a:effectLst/>
                          <a:latin typeface="Arial" panose="020B0604020202020204" pitchFamily="34" charset="0"/>
                        </a:rPr>
                        <a:t>(Informar el resultado esperado en la columna "Referencias/Observaciones")</a:t>
                      </a:r>
                      <a:endParaRPr lang="es-AR" sz="1000" b="0" i="0" u="none" strike="noStrike">
                        <a:solidFill>
                          <a:srgbClr val="000000"/>
                        </a:solidFill>
                        <a:effectLst/>
                        <a:latin typeface="Arial" panose="020B0604020202020204" pitchFamily="34" charset="0"/>
                      </a:endParaRP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525019">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Indica cantidad de productores que se verán beneficiados </a:t>
                      </a:r>
                      <a:r>
                        <a:rPr lang="es-AR" sz="1000" b="1" i="0" u="none" strike="noStrike">
                          <a:solidFill>
                            <a:srgbClr val="000000"/>
                          </a:solidFill>
                          <a:effectLst/>
                          <a:latin typeface="Arial" panose="020B0604020202020204" pitchFamily="34" charset="0"/>
                        </a:rPr>
                        <a:t>(Informar cantidad de productores en la columna "Referencias/Observaciones")</a:t>
                      </a:r>
                      <a:endParaRPr lang="es-AR" sz="1000" b="0" i="0" u="none" strike="noStrike">
                        <a:solidFill>
                          <a:srgbClr val="000000"/>
                        </a:solidFill>
                        <a:effectLst/>
                        <a:latin typeface="Arial" panose="020B0604020202020204" pitchFamily="34" charset="0"/>
                      </a:endParaRP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502273">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dirty="0">
                          <a:solidFill>
                            <a:srgbClr val="000000"/>
                          </a:solidFill>
                          <a:effectLst/>
                          <a:latin typeface="Arial" panose="020B0604020202020204" pitchFamily="34" charset="0"/>
                        </a:rPr>
                        <a:t>Indica impacto en la producción esperada </a:t>
                      </a:r>
                      <a:r>
                        <a:rPr lang="es-AR" sz="1000" b="1" i="0" u="none" strike="noStrike" dirty="0">
                          <a:solidFill>
                            <a:srgbClr val="000000"/>
                          </a:solidFill>
                          <a:effectLst/>
                          <a:latin typeface="Arial" panose="020B0604020202020204" pitchFamily="34" charset="0"/>
                        </a:rPr>
                        <a:t>(Desarrollar el impacto esperado en la columna "Referencias/Observaciones")</a:t>
                      </a:r>
                      <a:endParaRPr lang="es-AR" sz="1000" b="0" i="0" u="none" strike="noStrike" dirty="0">
                        <a:solidFill>
                          <a:srgbClr val="000000"/>
                        </a:solidFill>
                        <a:effectLst/>
                        <a:latin typeface="Arial" panose="020B0604020202020204" pitchFamily="34" charset="0"/>
                      </a:endParaRP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370676">
                <a:tc gridSpan="2">
                  <a:txBody>
                    <a:bodyPr/>
                    <a:lstStyle/>
                    <a:p>
                      <a:pPr algn="l" fontAlgn="ctr"/>
                      <a:r>
                        <a:rPr lang="es-AR" sz="1000" b="0" i="0" u="none" strike="noStrike">
                          <a:solidFill>
                            <a:srgbClr val="000000"/>
                          </a:solidFill>
                          <a:effectLst/>
                          <a:latin typeface="Arial" panose="020B0604020202020204" pitchFamily="34" charset="0"/>
                        </a:rPr>
                        <a:t>•¿Se encuentra justificado el importe solicitado?</a:t>
                      </a:r>
                      <a:r>
                        <a:rPr lang="es-AR" sz="1000" b="0" i="0" u="none" strike="noStrike">
                          <a:solidFill>
                            <a:srgbClr val="FF0000"/>
                          </a:solidFill>
                          <a:effectLst/>
                          <a:latin typeface="Arial" panose="020B0604020202020204" pitchFamily="34" charset="0"/>
                        </a:rPr>
                        <a:t> </a:t>
                      </a:r>
                      <a:r>
                        <a:rPr lang="es-AR" sz="1000" b="1" i="0" u="none" strike="noStrike">
                          <a:solidFill>
                            <a:srgbClr val="000000"/>
                          </a:solidFill>
                          <a:effectLst/>
                          <a:latin typeface="Arial" panose="020B0604020202020204" pitchFamily="34" charset="0"/>
                        </a:rPr>
                        <a:t>(Informar la justificación en la columna "Referencias/Observaciones")</a:t>
                      </a:r>
                      <a:endParaRPr lang="es-AR" sz="1000" b="0" i="0" u="none" strike="noStrike">
                        <a:solidFill>
                          <a:srgbClr val="000000"/>
                        </a:solidFill>
                        <a:effectLst/>
                        <a:latin typeface="Arial" panose="020B0604020202020204" pitchFamily="34" charset="0"/>
                      </a:endParaRP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36957">
                <a:tc gridSpan="2">
                  <a:txBody>
                    <a:bodyPr/>
                    <a:lstStyle/>
                    <a:p>
                      <a:pPr algn="l" fontAlgn="ctr"/>
                      <a:r>
                        <a:rPr lang="es-AR" sz="1000" b="0" i="0" u="none" strike="noStrike">
                          <a:solidFill>
                            <a:srgbClr val="000000"/>
                          </a:solidFill>
                          <a:effectLst/>
                          <a:latin typeface="Arial" panose="020B0604020202020204" pitchFamily="34" charset="0"/>
                        </a:rPr>
                        <a:t>• Se presentan los datos del solicitante a los efectos de incluir en el texto del Convenio/Acto, a saber:</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171641">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Nombre del firmante/solicitante</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171641">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Título profesional</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253021">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Dirección de la gobernación, municipio o ente público</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4"/>
                  </a:ext>
                </a:extLst>
              </a:tr>
              <a:tr h="171641">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CUIT de la provincia o municipio</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5"/>
                  </a:ext>
                </a:extLst>
              </a:tr>
              <a:tr h="171641">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Datos de la cuenta receptora de los fondos</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6"/>
                  </a:ext>
                </a:extLst>
              </a:tr>
              <a:tr h="253021">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encuentra censada por el Ministerio de Economía</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7"/>
                  </a:ext>
                </a:extLst>
              </a:tr>
              <a:tr h="253021">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Documentación que acredite la calidad del firmante</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5831" marR="5831" marT="58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5831" marR="5831" marT="58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8"/>
                  </a:ext>
                </a:extLst>
              </a:tr>
            </a:tbl>
          </a:graphicData>
        </a:graphic>
      </p:graphicFrame>
      <p:pic>
        <p:nvPicPr>
          <p:cNvPr id="5" name="Imagen 4"/>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spTree>
    <p:extLst>
      <p:ext uri="{BB962C8B-B14F-4D97-AF65-F5344CB8AC3E}">
        <p14:creationId xmlns:p14="http://schemas.microsoft.com/office/powerpoint/2010/main" val="40196777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21</a:t>
            </a:fld>
            <a:endParaRPr dirty="0">
              <a:latin typeface="Lora"/>
              <a:ea typeface="Lora"/>
              <a:cs typeface="Lora"/>
              <a:sym typeface="Lora"/>
            </a:endParaRPr>
          </a:p>
        </p:txBody>
      </p:sp>
      <p:sp>
        <p:nvSpPr>
          <p:cNvPr id="142" name="Google Shape;142;p18"/>
          <p:cNvSpPr txBox="1"/>
          <p:nvPr/>
        </p:nvSpPr>
        <p:spPr>
          <a:xfrm>
            <a:off x="3404065" y="0"/>
            <a:ext cx="7679400" cy="928187"/>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a:t>
            </a:r>
            <a:br>
              <a:rPr lang="es-ES" sz="2800" b="1" dirty="0">
                <a:solidFill>
                  <a:schemeClr val="dk1"/>
                </a:solidFill>
                <a:latin typeface="Lora"/>
                <a:ea typeface="Lora"/>
                <a:cs typeface="Lora"/>
                <a:sym typeface="Lora"/>
              </a:rPr>
            </a:br>
            <a:r>
              <a:rPr lang="es-MX" sz="2800" b="1" dirty="0" smtClean="0">
                <a:solidFill>
                  <a:schemeClr val="dk1"/>
                </a:solidFill>
                <a:latin typeface="Lora"/>
                <a:ea typeface="Lora"/>
                <a:cs typeface="Lora"/>
                <a:sym typeface="Lora"/>
              </a:rPr>
              <a:t>Formulario Convenios 2022/2023</a:t>
            </a: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aphicFrame>
        <p:nvGraphicFramePr>
          <p:cNvPr id="2" name="Tabla 1"/>
          <p:cNvGraphicFramePr>
            <a:graphicFrameLocks noGrp="1"/>
          </p:cNvGraphicFramePr>
          <p:nvPr>
            <p:extLst>
              <p:ext uri="{D42A27DB-BD31-4B8C-83A1-F6EECF244321}">
                <p14:modId xmlns:p14="http://schemas.microsoft.com/office/powerpoint/2010/main" val="149723752"/>
              </p:ext>
            </p:extLst>
          </p:nvPr>
        </p:nvGraphicFramePr>
        <p:xfrm>
          <a:off x="3032911" y="928190"/>
          <a:ext cx="8694739" cy="5169072"/>
        </p:xfrm>
        <a:graphic>
          <a:graphicData uri="http://schemas.openxmlformats.org/drawingml/2006/table">
            <a:tbl>
              <a:tblPr/>
              <a:tblGrid>
                <a:gridCol w="926635">
                  <a:extLst>
                    <a:ext uri="{9D8B030D-6E8A-4147-A177-3AD203B41FA5}">
                      <a16:colId xmlns:a16="http://schemas.microsoft.com/office/drawing/2014/main" xmlns="" val="20000"/>
                    </a:ext>
                  </a:extLst>
                </a:gridCol>
                <a:gridCol w="3749140">
                  <a:extLst>
                    <a:ext uri="{9D8B030D-6E8A-4147-A177-3AD203B41FA5}">
                      <a16:colId xmlns:a16="http://schemas.microsoft.com/office/drawing/2014/main" xmlns="" val="20001"/>
                    </a:ext>
                  </a:extLst>
                </a:gridCol>
                <a:gridCol w="255622">
                  <a:extLst>
                    <a:ext uri="{9D8B030D-6E8A-4147-A177-3AD203B41FA5}">
                      <a16:colId xmlns:a16="http://schemas.microsoft.com/office/drawing/2014/main" xmlns="" val="20002"/>
                    </a:ext>
                  </a:extLst>
                </a:gridCol>
                <a:gridCol w="326630">
                  <a:extLst>
                    <a:ext uri="{9D8B030D-6E8A-4147-A177-3AD203B41FA5}">
                      <a16:colId xmlns:a16="http://schemas.microsoft.com/office/drawing/2014/main" xmlns="" val="20003"/>
                    </a:ext>
                  </a:extLst>
                </a:gridCol>
                <a:gridCol w="355032">
                  <a:extLst>
                    <a:ext uri="{9D8B030D-6E8A-4147-A177-3AD203B41FA5}">
                      <a16:colId xmlns:a16="http://schemas.microsoft.com/office/drawing/2014/main" xmlns="" val="20004"/>
                    </a:ext>
                  </a:extLst>
                </a:gridCol>
                <a:gridCol w="3081680">
                  <a:extLst>
                    <a:ext uri="{9D8B030D-6E8A-4147-A177-3AD203B41FA5}">
                      <a16:colId xmlns:a16="http://schemas.microsoft.com/office/drawing/2014/main" xmlns="" val="20005"/>
                    </a:ext>
                  </a:extLst>
                </a:gridCol>
              </a:tblGrid>
              <a:tr h="167079">
                <a:tc gridSpan="2">
                  <a:txBody>
                    <a:bodyPr/>
                    <a:lstStyle/>
                    <a:p>
                      <a:pPr algn="ctr" fontAlgn="ctr"/>
                      <a:r>
                        <a:rPr lang="es-ES" sz="1000" b="1" i="0" u="none" strike="noStrike" dirty="0">
                          <a:solidFill>
                            <a:srgbClr val="FFFFFF"/>
                          </a:solidFill>
                          <a:effectLst/>
                          <a:latin typeface="Arial" panose="020B0604020202020204" pitchFamily="34" charset="0"/>
                        </a:rPr>
                        <a:t>CONVENIO SUSCRIPTO</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SI</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328148">
                <a:tc gridSpan="2">
                  <a:txBody>
                    <a:bodyPr/>
                    <a:lstStyle/>
                    <a:p>
                      <a:pPr algn="l" fontAlgn="ctr"/>
                      <a:r>
                        <a:rPr lang="es-AR" sz="1000" b="0" i="0" u="none" strike="noStrike" dirty="0">
                          <a:solidFill>
                            <a:srgbClr val="000000"/>
                          </a:solidFill>
                          <a:effectLst/>
                          <a:latin typeface="Arial" panose="020B0604020202020204" pitchFamily="34" charset="0"/>
                        </a:rPr>
                        <a:t>• ¿Cuál es el número de Convenio suscripto entre la </a:t>
                      </a:r>
                      <a:r>
                        <a:rPr lang="es-AR" sz="1000" b="0" i="0" u="none" strike="noStrike" dirty="0" smtClean="0">
                          <a:solidFill>
                            <a:srgbClr val="000000"/>
                          </a:solidFill>
                          <a:effectLst/>
                          <a:latin typeface="Arial" panose="020B0604020202020204" pitchFamily="34" charset="0"/>
                        </a:rPr>
                        <a:t>Jurisdicción </a:t>
                      </a:r>
                      <a:r>
                        <a:rPr lang="es-AR" sz="1000" b="0" i="0" u="none" strike="noStrike" dirty="0">
                          <a:solidFill>
                            <a:srgbClr val="000000"/>
                          </a:solidFill>
                          <a:effectLst/>
                          <a:latin typeface="Arial" panose="020B0604020202020204" pitchFamily="34" charset="0"/>
                        </a:rPr>
                        <a:t>y la Provincia/Municipio?</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411499">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dirty="0">
                          <a:solidFill>
                            <a:srgbClr val="000000"/>
                          </a:solidFill>
                          <a:effectLst/>
                          <a:latin typeface="Arial" panose="020B0604020202020204" pitchFamily="34" charset="0"/>
                        </a:rPr>
                        <a:t>¿Presenta </a:t>
                      </a:r>
                      <a:r>
                        <a:rPr lang="es-AR" sz="1000" b="0" i="0" u="none" strike="noStrike" dirty="0" err="1">
                          <a:solidFill>
                            <a:srgbClr val="000000"/>
                          </a:solidFill>
                          <a:effectLst/>
                          <a:latin typeface="Arial" panose="020B0604020202020204" pitchFamily="34" charset="0"/>
                        </a:rPr>
                        <a:t>addendas</a:t>
                      </a:r>
                      <a:r>
                        <a:rPr lang="es-AR" sz="1000" b="0" i="0" u="none" strike="noStrike" dirty="0">
                          <a:solidFill>
                            <a:srgbClr val="000000"/>
                          </a:solidFill>
                          <a:effectLst/>
                          <a:latin typeface="Arial" panose="020B0604020202020204" pitchFamily="34" charset="0"/>
                        </a:rPr>
                        <a:t>?</a:t>
                      </a:r>
                      <a:r>
                        <a:rPr lang="es-AR" sz="1000" b="1" i="0" u="none" strike="noStrike" dirty="0">
                          <a:solidFill>
                            <a:srgbClr val="000000"/>
                          </a:solidFill>
                          <a:effectLst/>
                          <a:latin typeface="Arial" panose="020B0604020202020204" pitchFamily="34" charset="0"/>
                        </a:rPr>
                        <a:t> (Informar número y fecha de suscripción en la columna "Referencias/Observaciones")</a:t>
                      </a:r>
                      <a:endParaRPr lang="es-AR" sz="1000" b="0" i="0" u="none" strike="noStrike" dirty="0">
                        <a:solidFill>
                          <a:srgbClr val="000000"/>
                        </a:solidFill>
                        <a:effectLst/>
                        <a:latin typeface="Arial" panose="020B0604020202020204" pitchFamily="34" charset="0"/>
                      </a:endParaRP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404968">
                <a:tc gridSpan="2">
                  <a:txBody>
                    <a:bodyPr/>
                    <a:lstStyle/>
                    <a:p>
                      <a:pPr algn="l" fontAlgn="ctr"/>
                      <a:r>
                        <a:rPr lang="es-AR" sz="1000" b="0" i="0" u="none" strike="noStrike">
                          <a:solidFill>
                            <a:srgbClr val="000000"/>
                          </a:solidFill>
                          <a:effectLst/>
                          <a:latin typeface="Arial" panose="020B0604020202020204" pitchFamily="34" charset="0"/>
                        </a:rPr>
                        <a:t>• ¿Consta la declaración de los estados de emergencia y/o desastre agropecuario de las zonas afectadas?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65778">
                <a:tc gridSpan="2">
                  <a:txBody>
                    <a:bodyPr/>
                    <a:lstStyle/>
                    <a:p>
                      <a:pPr algn="l" fontAlgn="ctr"/>
                      <a:r>
                        <a:rPr lang="es-AR" sz="1000" b="0" i="0" u="none" strike="noStrike" dirty="0">
                          <a:solidFill>
                            <a:srgbClr val="000000"/>
                          </a:solidFill>
                          <a:effectLst/>
                          <a:latin typeface="Arial" panose="020B0604020202020204" pitchFamily="34" charset="0"/>
                        </a:rPr>
                        <a:t>• ¿Se informa el monto a otorgar y el destino del mismo?</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167079">
                <a:tc gridSpan="2">
                  <a:txBody>
                    <a:bodyPr/>
                    <a:lstStyle/>
                    <a:p>
                      <a:pPr algn="l" fontAlgn="ctr"/>
                      <a:r>
                        <a:rPr lang="es-AR" sz="1000" b="0" i="0" u="none" strike="noStrike">
                          <a:solidFill>
                            <a:srgbClr val="000000"/>
                          </a:solidFill>
                          <a:effectLst/>
                          <a:latin typeface="Arial" panose="020B0604020202020204" pitchFamily="34" charset="0"/>
                        </a:rPr>
                        <a:t>• ¿Se indica la cuenta bancaria receptora de los fondos?</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333118">
                <a:tc gridSpan="2">
                  <a:txBody>
                    <a:bodyPr/>
                    <a:lstStyle/>
                    <a:p>
                      <a:pPr algn="l" fontAlgn="ctr"/>
                      <a:r>
                        <a:rPr lang="es-AR" sz="1000" b="0" i="0" u="none" strike="noStrike">
                          <a:solidFill>
                            <a:srgbClr val="000000"/>
                          </a:solidFill>
                          <a:effectLst/>
                          <a:latin typeface="Arial" panose="020B0604020202020204" pitchFamily="34" charset="0"/>
                        </a:rPr>
                        <a:t>• ¿Se indica el plazo para cumplir con el objeto o el plazo de obra estipulado?</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463754">
                <a:tc gridSpan="2">
                  <a:txBody>
                    <a:bodyPr/>
                    <a:lstStyle/>
                    <a:p>
                      <a:pPr algn="l" fontAlgn="ctr"/>
                      <a:r>
                        <a:rPr lang="es-AR" sz="1000" b="0" i="0" u="none" strike="noStrike">
                          <a:solidFill>
                            <a:srgbClr val="000000"/>
                          </a:solidFill>
                          <a:effectLst/>
                          <a:latin typeface="Arial" panose="020B0604020202020204" pitchFamily="34" charset="0"/>
                        </a:rPr>
                        <a:t>• ¿Se indica el plazo para cumplir con la obligación de rendir cuentas?</a:t>
                      </a:r>
                      <a:r>
                        <a:rPr lang="es-AR" sz="1000" b="1" i="0" u="none" strike="noStrike">
                          <a:solidFill>
                            <a:srgbClr val="000000"/>
                          </a:solidFill>
                          <a:effectLst/>
                          <a:latin typeface="Arial" panose="020B0604020202020204" pitchFamily="34" charset="0"/>
                        </a:rPr>
                        <a:t> Informar el plazo en la columna "Referencias/Observaciones"</a:t>
                      </a:r>
                      <a:endParaRPr lang="es-AR" sz="1000" b="0" i="0" u="none" strike="noStrike">
                        <a:solidFill>
                          <a:srgbClr val="000000"/>
                        </a:solidFill>
                        <a:effectLst/>
                        <a:latin typeface="Arial" panose="020B0604020202020204" pitchFamily="34" charset="0"/>
                      </a:endParaRP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167079">
                <a:tc gridSpan="2">
                  <a:txBody>
                    <a:bodyPr/>
                    <a:lstStyle/>
                    <a:p>
                      <a:pPr algn="l" fontAlgn="ctr"/>
                      <a:r>
                        <a:rPr lang="es-AR" sz="1000" b="0" i="0" u="none" strike="noStrike">
                          <a:solidFill>
                            <a:srgbClr val="000000"/>
                          </a:solidFill>
                          <a:effectLst/>
                          <a:latin typeface="Arial" panose="020B0604020202020204" pitchFamily="34" charset="0"/>
                        </a:rPr>
                        <a:t>• ¿Se anexa el Instructivo de Rendición de Cuentas?</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470285">
                <a:tc gridSpan="2">
                  <a:txBody>
                    <a:bodyPr/>
                    <a:lstStyle/>
                    <a:p>
                      <a:pPr algn="l" fontAlgn="ctr"/>
                      <a:r>
                        <a:rPr lang="es-AR" sz="1000" b="0" i="0" u="none" strike="noStrike">
                          <a:solidFill>
                            <a:srgbClr val="000000"/>
                          </a:solidFill>
                          <a:effectLst/>
                          <a:latin typeface="Arial" panose="020B0604020202020204" pitchFamily="34" charset="0"/>
                        </a:rPr>
                        <a:t>• ¿Se indica que ante incumplimiento de la obligación de rendir cuentas en tiempo y forma, los montos no rendidos deberán ser reintegrados al Estado Nacional?</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587856">
                <a:tc gridSpan="2">
                  <a:txBody>
                    <a:bodyPr/>
                    <a:lstStyle/>
                    <a:p>
                      <a:pPr algn="l" fontAlgn="ctr"/>
                      <a:r>
                        <a:rPr lang="es-AR" sz="1000" b="0" i="0" u="none" strike="noStrike" dirty="0">
                          <a:solidFill>
                            <a:srgbClr val="000000"/>
                          </a:solidFill>
                          <a:effectLst/>
                          <a:latin typeface="Arial" panose="020B0604020202020204" pitchFamily="34" charset="0"/>
                        </a:rPr>
                        <a:t>• ¿Se indica que la Provincia/Municipio se compromete a colocar un cartel de obra a su cargo indicando el Nº de Convenio firmado entre las partes, las obras a realizar y el monto aportado por la </a:t>
                      </a:r>
                      <a:r>
                        <a:rPr lang="es-AR" sz="1000" b="0" i="0" u="none" strike="noStrike" dirty="0" smtClean="0">
                          <a:solidFill>
                            <a:srgbClr val="000000"/>
                          </a:solidFill>
                          <a:effectLst/>
                          <a:latin typeface="Arial" panose="020B0604020202020204" pitchFamily="34" charset="0"/>
                        </a:rPr>
                        <a:t>Jurisdicción?</a:t>
                      </a:r>
                      <a:endParaRPr lang="es-AR" sz="1000" b="0" i="0" u="none" strike="noStrike" dirty="0">
                        <a:solidFill>
                          <a:srgbClr val="000000"/>
                        </a:solidFill>
                        <a:effectLst/>
                        <a:latin typeface="Arial" panose="020B0604020202020204" pitchFamily="34" charset="0"/>
                      </a:endParaRP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411499">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¿En caso afirmativo, se pudo verificar </a:t>
                      </a:r>
                      <a:r>
                        <a:rPr lang="es-ES" sz="1000" b="0" i="1" u="none" strike="noStrike">
                          <a:solidFill>
                            <a:srgbClr val="000000"/>
                          </a:solidFill>
                          <a:effectLst/>
                          <a:latin typeface="Arial" panose="020B0604020202020204" pitchFamily="34" charset="0"/>
                        </a:rPr>
                        <a:t>in situ</a:t>
                      </a:r>
                      <a:r>
                        <a:rPr lang="es-ES" sz="1000" b="0" i="0" u="none" strike="noStrike">
                          <a:solidFill>
                            <a:srgbClr val="000000"/>
                          </a:solidFill>
                          <a:effectLst/>
                          <a:latin typeface="Arial" panose="020B0604020202020204" pitchFamily="34" charset="0"/>
                        </a:rPr>
                        <a:t>?</a:t>
                      </a:r>
                      <a:r>
                        <a:rPr lang="es-ES" sz="1000" b="1" i="0" u="none" strike="noStrike">
                          <a:solidFill>
                            <a:srgbClr val="000000"/>
                          </a:solidFill>
                          <a:effectLst/>
                          <a:latin typeface="Arial" panose="020B0604020202020204" pitchFamily="34" charset="0"/>
                        </a:rPr>
                        <a:t> (Incorporar foto en Anexo Fotográfico al Informe)</a:t>
                      </a:r>
                      <a:endParaRPr lang="es-ES" sz="1000" b="0" i="0" u="none" strike="noStrike">
                        <a:solidFill>
                          <a:srgbClr val="000000"/>
                        </a:solidFill>
                        <a:effectLst/>
                        <a:latin typeface="Arial" panose="020B0604020202020204" pitchFamily="34" charset="0"/>
                      </a:endParaRP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508170">
                <a:tc gridSpan="2">
                  <a:txBody>
                    <a:bodyPr/>
                    <a:lstStyle/>
                    <a:p>
                      <a:pPr algn="ctr" fontAlgn="ctr"/>
                      <a:r>
                        <a:rPr lang="es-AR" sz="1000" b="0" i="0" u="none" strike="noStrike" dirty="0">
                          <a:solidFill>
                            <a:srgbClr val="000000"/>
                          </a:solidFill>
                          <a:effectLst/>
                          <a:latin typeface="Arial" panose="020B0604020202020204" pitchFamily="34" charset="0"/>
                        </a:rPr>
                        <a:t>• ¿Se indica que la Provincia/Municipio se compromete a </a:t>
                      </a:r>
                      <a:r>
                        <a:rPr lang="es-AR" sz="1000" b="0" i="0" u="none" strike="noStrike" dirty="0" smtClean="0">
                          <a:solidFill>
                            <a:srgbClr val="000000"/>
                          </a:solidFill>
                          <a:effectLst/>
                          <a:latin typeface="Arial" panose="020B0604020202020204" pitchFamily="34" charset="0"/>
                        </a:rPr>
                        <a:t>estampar </a:t>
                      </a:r>
                      <a:r>
                        <a:rPr lang="es-AR" sz="1000" b="0" i="0" u="none" strike="noStrike" dirty="0">
                          <a:solidFill>
                            <a:srgbClr val="000000"/>
                          </a:solidFill>
                          <a:effectLst/>
                          <a:latin typeface="Arial" panose="020B0604020202020204" pitchFamily="34" charset="0"/>
                        </a:rPr>
                        <a:t>en la maquinaria a </a:t>
                      </a:r>
                      <a:r>
                        <a:rPr lang="es-AR" sz="1000" b="0" i="0" u="none" strike="noStrike" dirty="0" smtClean="0">
                          <a:solidFill>
                            <a:srgbClr val="000000"/>
                          </a:solidFill>
                          <a:effectLst/>
                          <a:latin typeface="Arial" panose="020B0604020202020204" pitchFamily="34" charset="0"/>
                        </a:rPr>
                        <a:t>adquirir el </a:t>
                      </a:r>
                      <a:r>
                        <a:rPr lang="es-AR" sz="1000" b="0" i="0" u="none" strike="noStrike" dirty="0">
                          <a:solidFill>
                            <a:srgbClr val="000000"/>
                          </a:solidFill>
                          <a:effectLst/>
                          <a:latin typeface="Arial" panose="020B0604020202020204" pitchFamily="34" charset="0"/>
                        </a:rPr>
                        <a:t>logotipo de la </a:t>
                      </a:r>
                      <a:r>
                        <a:rPr lang="es-AR" sz="1000" b="0" i="0" u="none" strike="noStrike" dirty="0" smtClean="0">
                          <a:solidFill>
                            <a:srgbClr val="000000"/>
                          </a:solidFill>
                          <a:effectLst/>
                          <a:latin typeface="Arial" panose="020B0604020202020204" pitchFamily="34" charset="0"/>
                        </a:rPr>
                        <a:t>Jurisdicción, </a:t>
                      </a:r>
                      <a:r>
                        <a:rPr lang="es-AR" sz="1000" b="0" i="0" u="none" strike="noStrike" dirty="0">
                          <a:solidFill>
                            <a:srgbClr val="000000"/>
                          </a:solidFill>
                          <a:effectLst/>
                          <a:latin typeface="Arial" panose="020B0604020202020204" pitchFamily="34" charset="0"/>
                        </a:rPr>
                        <a:t>con una leyenda que indique que fue provista por la </a:t>
                      </a:r>
                      <a:r>
                        <a:rPr lang="es-AR" sz="1000" b="0" i="0" u="none" strike="noStrike" dirty="0" smtClean="0">
                          <a:solidFill>
                            <a:srgbClr val="000000"/>
                          </a:solidFill>
                          <a:effectLst/>
                          <a:latin typeface="Arial" panose="020B0604020202020204" pitchFamily="34" charset="0"/>
                        </a:rPr>
                        <a:t>Jurisdicción?</a:t>
                      </a:r>
                      <a:endParaRPr lang="es-AR" sz="1000" b="0" i="0" u="none" strike="noStrike" dirty="0">
                        <a:solidFill>
                          <a:srgbClr val="000000"/>
                        </a:solidFill>
                        <a:effectLst/>
                        <a:latin typeface="Arial" panose="020B0604020202020204" pitchFamily="34" charset="0"/>
                      </a:endParaRP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382760">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¿En caso afirmativo, se pudo verificar </a:t>
                      </a:r>
                      <a:r>
                        <a:rPr lang="es-ES" sz="1000" b="0" i="1" u="none" strike="noStrike" dirty="0">
                          <a:solidFill>
                            <a:srgbClr val="000000"/>
                          </a:solidFill>
                          <a:effectLst/>
                          <a:latin typeface="Arial" panose="020B0604020202020204" pitchFamily="34" charset="0"/>
                        </a:rPr>
                        <a:t>in situ</a:t>
                      </a:r>
                      <a:r>
                        <a:rPr lang="es-ES" sz="1000" b="0" i="0" u="none" strike="noStrike" dirty="0">
                          <a:solidFill>
                            <a:srgbClr val="000000"/>
                          </a:solidFill>
                          <a:effectLst/>
                          <a:latin typeface="Arial" panose="020B0604020202020204" pitchFamily="34" charset="0"/>
                        </a:rPr>
                        <a:t>?</a:t>
                      </a:r>
                      <a:r>
                        <a:rPr lang="es-ES" sz="1000" b="1" i="0" u="none" strike="noStrike" dirty="0">
                          <a:solidFill>
                            <a:srgbClr val="000000"/>
                          </a:solidFill>
                          <a:effectLst/>
                          <a:latin typeface="Arial" panose="020B0604020202020204" pitchFamily="34" charset="0"/>
                        </a:rPr>
                        <a:t> (Incorporar foto en Anexo Fotográfico al Informe)</a:t>
                      </a:r>
                      <a:endParaRPr lang="es-ES" sz="1000" b="0" i="0" u="none" strike="noStrike" dirty="0">
                        <a:solidFill>
                          <a:srgbClr val="000000"/>
                        </a:solidFill>
                        <a:effectLst/>
                        <a:latin typeface="Arial" panose="020B0604020202020204" pitchFamily="34" charset="0"/>
                      </a:endParaRP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5687" marR="5687" marT="56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bl>
          </a:graphicData>
        </a:graphic>
      </p:graphicFrame>
      <p:pic>
        <p:nvPicPr>
          <p:cNvPr id="5" name="Imagen 4"/>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spTree>
    <p:extLst>
      <p:ext uri="{BB962C8B-B14F-4D97-AF65-F5344CB8AC3E}">
        <p14:creationId xmlns:p14="http://schemas.microsoft.com/office/powerpoint/2010/main" val="35931299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22</a:t>
            </a:fld>
            <a:endParaRPr dirty="0">
              <a:latin typeface="Lora"/>
              <a:ea typeface="Lora"/>
              <a:cs typeface="Lora"/>
              <a:sym typeface="Lora"/>
            </a:endParaRPr>
          </a:p>
        </p:txBody>
      </p:sp>
      <p:sp>
        <p:nvSpPr>
          <p:cNvPr id="142" name="Google Shape;142;p18"/>
          <p:cNvSpPr txBox="1"/>
          <p:nvPr/>
        </p:nvSpPr>
        <p:spPr>
          <a:xfrm>
            <a:off x="3404065" y="0"/>
            <a:ext cx="7679400" cy="928187"/>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a:t>
            </a:r>
            <a:br>
              <a:rPr lang="es-ES" sz="2800" b="1" dirty="0">
                <a:solidFill>
                  <a:schemeClr val="dk1"/>
                </a:solidFill>
                <a:latin typeface="Lora"/>
                <a:ea typeface="Lora"/>
                <a:cs typeface="Lora"/>
                <a:sym typeface="Lora"/>
              </a:rPr>
            </a:br>
            <a:r>
              <a:rPr lang="es-MX" sz="2800" b="1" dirty="0" smtClean="0">
                <a:solidFill>
                  <a:schemeClr val="dk1"/>
                </a:solidFill>
                <a:latin typeface="Lora"/>
                <a:ea typeface="Lora"/>
                <a:cs typeface="Lora"/>
                <a:sym typeface="Lora"/>
              </a:rPr>
              <a:t>Formulario Convenios 2022/2023</a:t>
            </a: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aphicFrame>
        <p:nvGraphicFramePr>
          <p:cNvPr id="3" name="Tabla 2"/>
          <p:cNvGraphicFramePr>
            <a:graphicFrameLocks noGrp="1"/>
          </p:cNvGraphicFramePr>
          <p:nvPr/>
        </p:nvGraphicFramePr>
        <p:xfrm>
          <a:off x="2942376" y="986828"/>
          <a:ext cx="8785274" cy="5132506"/>
        </p:xfrm>
        <a:graphic>
          <a:graphicData uri="http://schemas.openxmlformats.org/drawingml/2006/table">
            <a:tbl>
              <a:tblPr/>
              <a:tblGrid>
                <a:gridCol w="936283">
                  <a:extLst>
                    <a:ext uri="{9D8B030D-6E8A-4147-A177-3AD203B41FA5}">
                      <a16:colId xmlns:a16="http://schemas.microsoft.com/office/drawing/2014/main" xmlns="" val="20000"/>
                    </a:ext>
                  </a:extLst>
                </a:gridCol>
                <a:gridCol w="3788179">
                  <a:extLst>
                    <a:ext uri="{9D8B030D-6E8A-4147-A177-3AD203B41FA5}">
                      <a16:colId xmlns:a16="http://schemas.microsoft.com/office/drawing/2014/main" xmlns="" val="20001"/>
                    </a:ext>
                  </a:extLst>
                </a:gridCol>
                <a:gridCol w="258284">
                  <a:extLst>
                    <a:ext uri="{9D8B030D-6E8A-4147-A177-3AD203B41FA5}">
                      <a16:colId xmlns:a16="http://schemas.microsoft.com/office/drawing/2014/main" xmlns="" val="20002"/>
                    </a:ext>
                  </a:extLst>
                </a:gridCol>
                <a:gridCol w="330030">
                  <a:extLst>
                    <a:ext uri="{9D8B030D-6E8A-4147-A177-3AD203B41FA5}">
                      <a16:colId xmlns:a16="http://schemas.microsoft.com/office/drawing/2014/main" xmlns="" val="20003"/>
                    </a:ext>
                  </a:extLst>
                </a:gridCol>
                <a:gridCol w="358728">
                  <a:extLst>
                    <a:ext uri="{9D8B030D-6E8A-4147-A177-3AD203B41FA5}">
                      <a16:colId xmlns:a16="http://schemas.microsoft.com/office/drawing/2014/main" xmlns="" val="20004"/>
                    </a:ext>
                  </a:extLst>
                </a:gridCol>
                <a:gridCol w="3113770">
                  <a:extLst>
                    <a:ext uri="{9D8B030D-6E8A-4147-A177-3AD203B41FA5}">
                      <a16:colId xmlns:a16="http://schemas.microsoft.com/office/drawing/2014/main" xmlns="" val="20005"/>
                    </a:ext>
                  </a:extLst>
                </a:gridCol>
              </a:tblGrid>
              <a:tr h="245167">
                <a:tc gridSpan="2">
                  <a:txBody>
                    <a:bodyPr/>
                    <a:lstStyle/>
                    <a:p>
                      <a:pPr algn="ctr" fontAlgn="ctr"/>
                      <a:r>
                        <a:rPr lang="es-ES" sz="1000" b="1" i="0" u="none" strike="noStrike" dirty="0">
                          <a:solidFill>
                            <a:srgbClr val="FFFFFF"/>
                          </a:solidFill>
                          <a:effectLst/>
                          <a:latin typeface="Arial" panose="020B0604020202020204" pitchFamily="34" charset="0"/>
                        </a:rPr>
                        <a:t>FONDOS TRANSFERIDOS</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SI</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307674">
                <a:tc gridSpan="2">
                  <a:txBody>
                    <a:bodyPr/>
                    <a:lstStyle/>
                    <a:p>
                      <a:pPr algn="l" fontAlgn="ctr"/>
                      <a:r>
                        <a:rPr lang="es-AR" sz="1000" b="0" i="0" u="none" strike="noStrike">
                          <a:solidFill>
                            <a:srgbClr val="000000"/>
                          </a:solidFill>
                          <a:effectLst/>
                          <a:latin typeface="Arial" panose="020B0604020202020204" pitchFamily="34" charset="0"/>
                        </a:rPr>
                        <a:t>• ¿Se transfirieron los fondos a la cuenta oficial de la Provincia o Municipio indicada en el Convenio?</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937" marR="4937" marT="49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83062">
                <a:tc gridSpan="2">
                  <a:txBody>
                    <a:bodyPr/>
                    <a:lstStyle/>
                    <a:p>
                      <a:pPr algn="l" fontAlgn="ctr"/>
                      <a:r>
                        <a:rPr lang="es-AR" sz="1000" b="0" i="0" u="none" strike="noStrike">
                          <a:solidFill>
                            <a:srgbClr val="000000"/>
                          </a:solidFill>
                          <a:effectLst/>
                          <a:latin typeface="Arial" panose="020B0604020202020204" pitchFamily="34" charset="0"/>
                        </a:rPr>
                        <a:t>• ¿Los fondos fueron utilizados? </a:t>
                      </a:r>
                      <a:r>
                        <a:rPr lang="es-AR" sz="1000" b="1" i="0" u="none" strike="noStrike">
                          <a:solidFill>
                            <a:srgbClr val="000000"/>
                          </a:solidFill>
                          <a:effectLst/>
                          <a:latin typeface="Arial" panose="020B0604020202020204" pitchFamily="34" charset="0"/>
                        </a:rPr>
                        <a:t>En caso afirmativo, informar el porcentaje en la columna "Referencias/Observaciones"</a:t>
                      </a:r>
                      <a:endParaRPr lang="es-AR" sz="1000" b="0" i="0" u="none" strike="noStrike">
                        <a:solidFill>
                          <a:srgbClr val="000000"/>
                        </a:solidFill>
                        <a:effectLst/>
                        <a:latin typeface="Arial" panose="020B0604020202020204" pitchFamily="34" charset="0"/>
                      </a:endParaRP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937" marR="4937" marT="49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552705">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Si la respuesta anterior fue negativa, ¿existe un motivo fehaciente y debidamente justificado? </a:t>
                      </a:r>
                      <a:r>
                        <a:rPr lang="es-AR" sz="1000" b="1" i="0" u="none" strike="noStrike">
                          <a:solidFill>
                            <a:srgbClr val="000000"/>
                          </a:solidFill>
                          <a:effectLst/>
                          <a:latin typeface="Arial" panose="020B0604020202020204" pitchFamily="34" charset="0"/>
                        </a:rPr>
                        <a:t>Describir la justificación en la columna "Referencias/Observaciones"</a:t>
                      </a:r>
                      <a:endParaRPr lang="es-AR" sz="1000" b="0" i="0" u="none" strike="noStrike">
                        <a:solidFill>
                          <a:srgbClr val="000000"/>
                        </a:solidFill>
                        <a:effectLst/>
                        <a:latin typeface="Arial" panose="020B0604020202020204" pitchFamily="34" charset="0"/>
                      </a:endParaRP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937" marR="4937" marT="49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56289">
                <a:tc gridSpan="2">
                  <a:txBody>
                    <a:bodyPr/>
                    <a:lstStyle/>
                    <a:p>
                      <a:pPr algn="ctr" fontAlgn="ctr"/>
                      <a:r>
                        <a:rPr lang="es-AR" sz="1000" b="1" i="0" u="none" strike="noStrike">
                          <a:solidFill>
                            <a:srgbClr val="FFFFFF"/>
                          </a:solidFill>
                          <a:effectLst/>
                          <a:latin typeface="Arial" panose="020B0604020202020204" pitchFamily="34" charset="0"/>
                        </a:rPr>
                        <a:t>DESTINO DE LOS FONDOS / BIENES ADQUIRIDOS</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SI</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4"/>
                  </a:ext>
                </a:extLst>
              </a:tr>
              <a:tr h="487035">
                <a:tc gridSpan="2">
                  <a:txBody>
                    <a:bodyPr/>
                    <a:lstStyle/>
                    <a:p>
                      <a:pPr algn="l" fontAlgn="ctr"/>
                      <a:r>
                        <a:rPr lang="es-AR" sz="1000" b="0" i="0" u="none" strike="noStrike">
                          <a:solidFill>
                            <a:srgbClr val="000000"/>
                          </a:solidFill>
                          <a:effectLst/>
                          <a:latin typeface="Arial" panose="020B0604020202020204" pitchFamily="34" charset="0"/>
                        </a:rPr>
                        <a:t>• ¿Los fondos se destinaron al objeto determinado en el Convenio? </a:t>
                      </a:r>
                      <a:r>
                        <a:rPr lang="es-AR" sz="1000" b="1" i="0" u="none" strike="noStrike">
                          <a:solidFill>
                            <a:srgbClr val="000000"/>
                          </a:solidFill>
                          <a:effectLst/>
                          <a:latin typeface="Arial" panose="020B0604020202020204" pitchFamily="34" charset="0"/>
                        </a:rPr>
                        <a:t>En caso afirmativo, listar los bienes/servicios adquiridos y completar el punto 10 del documento "Punteo Red Federal"</a:t>
                      </a:r>
                      <a:endParaRPr lang="es-AR" sz="1000" b="0" i="0" u="none" strike="noStrike">
                        <a:solidFill>
                          <a:srgbClr val="000000"/>
                        </a:solidFill>
                        <a:effectLst/>
                        <a:latin typeface="Arial" panose="020B0604020202020204" pitchFamily="34" charset="0"/>
                      </a:endParaRP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937" marR="4937" marT="49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443258">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Si la respuesta es negativa, ¿se solicitó la devolución de los fondos? </a:t>
                      </a:r>
                      <a:r>
                        <a:rPr lang="es-AR" sz="1000" b="1" i="0" u="none" strike="noStrike">
                          <a:solidFill>
                            <a:srgbClr val="000000"/>
                          </a:solidFill>
                          <a:effectLst/>
                          <a:latin typeface="Arial" panose="020B0604020202020204" pitchFamily="34" charset="0"/>
                        </a:rPr>
                        <a:t>Informar el medio y el resultado de la solicitud</a:t>
                      </a:r>
                      <a:endParaRPr lang="es-AR" sz="1000" b="0" i="0" u="none" strike="noStrike">
                        <a:solidFill>
                          <a:srgbClr val="000000"/>
                        </a:solidFill>
                        <a:effectLst/>
                        <a:latin typeface="Arial" panose="020B0604020202020204" pitchFamily="34" charset="0"/>
                      </a:endParaRP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937" marR="4937" marT="49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156289">
                <a:tc gridSpan="2">
                  <a:txBody>
                    <a:bodyPr/>
                    <a:lstStyle/>
                    <a:p>
                      <a:pPr algn="ctr" fontAlgn="ctr"/>
                      <a:r>
                        <a:rPr lang="es-AR" sz="1000" b="1" i="0" u="none" strike="noStrike">
                          <a:solidFill>
                            <a:srgbClr val="FFFFFF"/>
                          </a:solidFill>
                          <a:effectLst/>
                          <a:latin typeface="Arial" panose="020B0604020202020204" pitchFamily="34" charset="0"/>
                        </a:rPr>
                        <a:t>RENDICIÓN DE CUENTAS - Resolución MA N° 241/18</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SI</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7"/>
                  </a:ext>
                </a:extLst>
              </a:tr>
              <a:tr h="415894">
                <a:tc gridSpan="2">
                  <a:txBody>
                    <a:bodyPr/>
                    <a:lstStyle/>
                    <a:p>
                      <a:pPr algn="l" fontAlgn="ctr"/>
                      <a:r>
                        <a:rPr lang="es-AR" sz="1000" b="0" i="0" u="none" strike="noStrike">
                          <a:solidFill>
                            <a:srgbClr val="000000"/>
                          </a:solidFill>
                          <a:effectLst/>
                          <a:latin typeface="Arial" panose="020B0604020202020204" pitchFamily="34" charset="0"/>
                        </a:rPr>
                        <a:t>• ¿Se cumple con la Rendición de Cuentas? </a:t>
                      </a:r>
                      <a:r>
                        <a:rPr lang="es-AR" sz="1000" b="1" i="0" u="none" strike="noStrike">
                          <a:solidFill>
                            <a:srgbClr val="000000"/>
                          </a:solidFill>
                          <a:effectLst/>
                          <a:latin typeface="Arial" panose="020B0604020202020204" pitchFamily="34" charset="0"/>
                        </a:rPr>
                        <a:t>Informar porcentaje de cumplimiento </a:t>
                      </a:r>
                      <a:endParaRPr lang="es-AR" sz="1000" b="0" i="0" u="none" strike="noStrike">
                        <a:solidFill>
                          <a:srgbClr val="000000"/>
                        </a:solidFill>
                        <a:effectLst/>
                        <a:latin typeface="Arial" panose="020B0604020202020204" pitchFamily="34" charset="0"/>
                      </a:endParaRP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937" marR="4937" marT="49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443258">
                <a:tc gridSpan="2">
                  <a:txBody>
                    <a:bodyPr/>
                    <a:lstStyle/>
                    <a:p>
                      <a:pPr algn="l" fontAlgn="ctr"/>
                      <a:r>
                        <a:rPr lang="es-AR" sz="1000" b="0" i="0" u="none" strike="noStrike">
                          <a:solidFill>
                            <a:srgbClr val="000000"/>
                          </a:solidFill>
                          <a:effectLst/>
                          <a:latin typeface="Arial" panose="020B0604020202020204" pitchFamily="34" charset="0"/>
                        </a:rPr>
                        <a:t>• ¿Se cumple con el plazo de presentación estipulado en el Convenio? </a:t>
                      </a:r>
                      <a:r>
                        <a:rPr lang="es-AR" sz="1000" b="1" i="0" u="none" strike="noStrike">
                          <a:solidFill>
                            <a:srgbClr val="000000"/>
                          </a:solidFill>
                          <a:effectLst/>
                          <a:latin typeface="Arial" panose="020B0604020202020204" pitchFamily="34" charset="0"/>
                        </a:rPr>
                        <a:t>Informar fecha de presentación</a:t>
                      </a:r>
                      <a:endParaRPr lang="es-AR" sz="1000" b="0" i="0" u="none" strike="noStrike">
                        <a:solidFill>
                          <a:srgbClr val="000000"/>
                        </a:solidFill>
                        <a:effectLst/>
                        <a:latin typeface="Arial" panose="020B0604020202020204" pitchFamily="34" charset="0"/>
                      </a:endParaRP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937" marR="4937" marT="49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437785">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En caso negativo, ¿consta la nota de apercibimiento/intimación? </a:t>
                      </a:r>
                      <a:r>
                        <a:rPr lang="es-AR" sz="1000" b="1" i="0" u="none" strike="noStrike">
                          <a:solidFill>
                            <a:srgbClr val="000000"/>
                          </a:solidFill>
                          <a:effectLst/>
                          <a:latin typeface="Arial" panose="020B0604020202020204" pitchFamily="34" charset="0"/>
                        </a:rPr>
                        <a:t>Informar número de nota y fecha de envío de la misma</a:t>
                      </a:r>
                      <a:endParaRPr lang="es-AR" sz="1000" b="0" i="0" u="none" strike="noStrike">
                        <a:solidFill>
                          <a:srgbClr val="000000"/>
                        </a:solidFill>
                        <a:effectLst/>
                        <a:latin typeface="Arial" panose="020B0604020202020204" pitchFamily="34" charset="0"/>
                      </a:endParaRP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937" marR="4937" marT="49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22865">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solicitó prórroga? </a:t>
                      </a:r>
                      <a:r>
                        <a:rPr lang="es-AR" sz="1000" b="1" i="0" u="none" strike="noStrike">
                          <a:solidFill>
                            <a:srgbClr val="000000"/>
                          </a:solidFill>
                          <a:effectLst/>
                          <a:latin typeface="Arial" panose="020B0604020202020204" pitchFamily="34" charset="0"/>
                        </a:rPr>
                        <a:t>En caso afirmativo indicar medio y plazo requerido de prórroga</a:t>
                      </a:r>
                      <a:endParaRPr lang="es-AR" sz="1000" b="0" i="0" u="none" strike="noStrike">
                        <a:solidFill>
                          <a:srgbClr val="000000"/>
                        </a:solidFill>
                        <a:effectLst/>
                        <a:latin typeface="Arial" panose="020B0604020202020204" pitchFamily="34" charset="0"/>
                      </a:endParaRP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937" marR="4937" marT="49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350227">
                <a:tc gridSpan="2">
                  <a:txBody>
                    <a:bodyPr/>
                    <a:lstStyle/>
                    <a:p>
                      <a:pPr algn="l" fontAlgn="ctr"/>
                      <a:r>
                        <a:rPr lang="es-AR" sz="1000" b="0" i="0" u="none" strike="noStrike">
                          <a:solidFill>
                            <a:srgbClr val="000000"/>
                          </a:solidFill>
                          <a:effectLst/>
                          <a:latin typeface="Arial" panose="020B0604020202020204" pitchFamily="34" charset="0"/>
                        </a:rPr>
                        <a:t>• ¿Se cumple con la presentación de los certificados de emergencia agropecuaria?</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937" marR="4937" marT="49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426839">
                <a:tc gridSpan="2">
                  <a:txBody>
                    <a:bodyPr/>
                    <a:lstStyle/>
                    <a:p>
                      <a:pPr algn="l" fontAlgn="ctr"/>
                      <a:r>
                        <a:rPr lang="es-AR" sz="1000" b="0" i="0" u="none" strike="noStrike" dirty="0">
                          <a:solidFill>
                            <a:srgbClr val="000000"/>
                          </a:solidFill>
                          <a:effectLst/>
                          <a:latin typeface="Arial" panose="020B0604020202020204" pitchFamily="34" charset="0"/>
                        </a:rPr>
                        <a:t>• ¿Se solicitó la devolución de fondos no aplicados o incorrectamente aplicados? </a:t>
                      </a:r>
                      <a:r>
                        <a:rPr lang="es-AR" sz="1000" b="1" i="0" u="none" strike="noStrike" dirty="0">
                          <a:solidFill>
                            <a:srgbClr val="000000"/>
                          </a:solidFill>
                          <a:effectLst/>
                          <a:latin typeface="Arial" panose="020B0604020202020204" pitchFamily="34" charset="0"/>
                        </a:rPr>
                        <a:t>Informar medio y fecha de requerimiento</a:t>
                      </a:r>
                      <a:endParaRPr lang="es-AR" sz="1000" b="0" i="0" u="none" strike="noStrike" dirty="0">
                        <a:solidFill>
                          <a:srgbClr val="000000"/>
                        </a:solidFill>
                        <a:effectLst/>
                        <a:latin typeface="Arial" panose="020B0604020202020204" pitchFamily="34" charset="0"/>
                      </a:endParaRP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937" marR="4937" marT="49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4937" marR="4937" marT="49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bl>
          </a:graphicData>
        </a:graphic>
      </p:graphicFrame>
      <p:pic>
        <p:nvPicPr>
          <p:cNvPr id="5" name="Imagen 4"/>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spTree>
    <p:extLst>
      <p:ext uri="{BB962C8B-B14F-4D97-AF65-F5344CB8AC3E}">
        <p14:creationId xmlns:p14="http://schemas.microsoft.com/office/powerpoint/2010/main" val="26386261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23</a:t>
            </a:fld>
            <a:endParaRPr dirty="0">
              <a:latin typeface="Lora"/>
              <a:ea typeface="Lora"/>
              <a:cs typeface="Lora"/>
              <a:sym typeface="Lora"/>
            </a:endParaRPr>
          </a:p>
        </p:txBody>
      </p:sp>
      <p:sp>
        <p:nvSpPr>
          <p:cNvPr id="142" name="Google Shape;142;p18"/>
          <p:cNvSpPr txBox="1"/>
          <p:nvPr/>
        </p:nvSpPr>
        <p:spPr>
          <a:xfrm>
            <a:off x="3404065" y="0"/>
            <a:ext cx="7679400" cy="928187"/>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a:t>
            </a:r>
            <a:br>
              <a:rPr lang="es-ES" sz="2800" b="1" dirty="0">
                <a:solidFill>
                  <a:schemeClr val="dk1"/>
                </a:solidFill>
                <a:latin typeface="Lora"/>
                <a:ea typeface="Lora"/>
                <a:cs typeface="Lora"/>
                <a:sym typeface="Lora"/>
              </a:rPr>
            </a:br>
            <a:r>
              <a:rPr lang="es-MX" sz="2800" b="1" dirty="0" smtClean="0">
                <a:solidFill>
                  <a:schemeClr val="dk1"/>
                </a:solidFill>
                <a:latin typeface="Lora"/>
                <a:ea typeface="Lora"/>
                <a:cs typeface="Lora"/>
                <a:sym typeface="Lora"/>
              </a:rPr>
              <a:t>Formulario Convenios 2022/2023</a:t>
            </a: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aphicFrame>
        <p:nvGraphicFramePr>
          <p:cNvPr id="2" name="Tabla 1"/>
          <p:cNvGraphicFramePr>
            <a:graphicFrameLocks noGrp="1"/>
          </p:cNvGraphicFramePr>
          <p:nvPr/>
        </p:nvGraphicFramePr>
        <p:xfrm>
          <a:off x="2960484" y="995883"/>
          <a:ext cx="8767166" cy="5194411"/>
        </p:xfrm>
        <a:graphic>
          <a:graphicData uri="http://schemas.openxmlformats.org/drawingml/2006/table">
            <a:tbl>
              <a:tblPr/>
              <a:tblGrid>
                <a:gridCol w="934352">
                  <a:extLst>
                    <a:ext uri="{9D8B030D-6E8A-4147-A177-3AD203B41FA5}">
                      <a16:colId xmlns:a16="http://schemas.microsoft.com/office/drawing/2014/main" xmlns="" val="20000"/>
                    </a:ext>
                  </a:extLst>
                </a:gridCol>
                <a:gridCol w="3780372">
                  <a:extLst>
                    <a:ext uri="{9D8B030D-6E8A-4147-A177-3AD203B41FA5}">
                      <a16:colId xmlns:a16="http://schemas.microsoft.com/office/drawing/2014/main" xmlns="" val="20001"/>
                    </a:ext>
                  </a:extLst>
                </a:gridCol>
                <a:gridCol w="257752">
                  <a:extLst>
                    <a:ext uri="{9D8B030D-6E8A-4147-A177-3AD203B41FA5}">
                      <a16:colId xmlns:a16="http://schemas.microsoft.com/office/drawing/2014/main" xmlns="" val="20002"/>
                    </a:ext>
                  </a:extLst>
                </a:gridCol>
                <a:gridCol w="329351">
                  <a:extLst>
                    <a:ext uri="{9D8B030D-6E8A-4147-A177-3AD203B41FA5}">
                      <a16:colId xmlns:a16="http://schemas.microsoft.com/office/drawing/2014/main" xmlns="" val="20003"/>
                    </a:ext>
                  </a:extLst>
                </a:gridCol>
                <a:gridCol w="357989">
                  <a:extLst>
                    <a:ext uri="{9D8B030D-6E8A-4147-A177-3AD203B41FA5}">
                      <a16:colId xmlns:a16="http://schemas.microsoft.com/office/drawing/2014/main" xmlns="" val="20004"/>
                    </a:ext>
                  </a:extLst>
                </a:gridCol>
                <a:gridCol w="3107350">
                  <a:extLst>
                    <a:ext uri="{9D8B030D-6E8A-4147-A177-3AD203B41FA5}">
                      <a16:colId xmlns:a16="http://schemas.microsoft.com/office/drawing/2014/main" xmlns="" val="20005"/>
                    </a:ext>
                  </a:extLst>
                </a:gridCol>
              </a:tblGrid>
              <a:tr h="319210">
                <a:tc gridSpan="2">
                  <a:txBody>
                    <a:bodyPr/>
                    <a:lstStyle/>
                    <a:p>
                      <a:pPr algn="ctr" fontAlgn="ctr"/>
                      <a:r>
                        <a:rPr lang="es-AR" sz="1000" b="1" i="0" u="none" strike="noStrike" dirty="0">
                          <a:solidFill>
                            <a:srgbClr val="FFFFFF"/>
                          </a:solidFill>
                          <a:effectLst/>
                          <a:latin typeface="Arial" panose="020B0604020202020204" pitchFamily="34" charset="0"/>
                        </a:rPr>
                        <a:t>• Cumplimiento del Instructivo de Rendición de Cuentas - Resolución MA N° 241/18</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SI</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162411">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1" i="0" u="none" strike="noStrike">
                          <a:solidFill>
                            <a:srgbClr val="000000"/>
                          </a:solidFill>
                          <a:effectLst/>
                          <a:latin typeface="Arial" panose="020B0604020202020204" pitchFamily="34" charset="0"/>
                        </a:rPr>
                        <a:t>Anexo I A)- Nota de remisión</a:t>
                      </a:r>
                    </a:p>
                  </a:txBody>
                  <a:tcPr marL="5454" marR="5454" marT="545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162411">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cumplió con su presentación?</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62411">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¿Se encuentra suscripta?</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62411">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1" i="0" u="none" strike="noStrike">
                          <a:solidFill>
                            <a:srgbClr val="000000"/>
                          </a:solidFill>
                          <a:effectLst/>
                          <a:latin typeface="Arial" panose="020B0604020202020204" pitchFamily="34" charset="0"/>
                        </a:rPr>
                        <a:t>Anexo I B)- Inversiones realizadas</a:t>
                      </a:r>
                    </a:p>
                  </a:txBody>
                  <a:tcPr marL="5454" marR="5454" marT="545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162411">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cumplió con su presentación?</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162411">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¿Se encuentra suscripta?</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319210">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¿Se detallaron los comprobantes?</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Detallar los comprobantes, a modo de ejemplo: Factura N°, fecha y concepto.</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162411">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1" i="0" u="none" strike="noStrike">
                          <a:solidFill>
                            <a:srgbClr val="000000"/>
                          </a:solidFill>
                          <a:effectLst/>
                          <a:latin typeface="Arial" panose="020B0604020202020204" pitchFamily="34" charset="0"/>
                        </a:rPr>
                        <a:t>Anexo I C)- Declaración Jurada </a:t>
                      </a:r>
                    </a:p>
                  </a:txBody>
                  <a:tcPr marL="5454" marR="5454" marT="545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243983">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cumplió con su presentación?</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162411">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¿Se encuentra suscripta?</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218027">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1" i="0" u="none" strike="noStrike">
                          <a:solidFill>
                            <a:srgbClr val="000000"/>
                          </a:solidFill>
                          <a:effectLst/>
                          <a:latin typeface="Arial" panose="020B0604020202020204" pitchFamily="34" charset="0"/>
                        </a:rPr>
                        <a:t>Comprobantes de la Rendición</a:t>
                      </a:r>
                    </a:p>
                  </a:txBody>
                  <a:tcPr marL="5454" marR="5454" marT="545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476010">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¿La documentación presentada son fotocopias certificadas de todos los comprobantes que figuren en la planilla "Detalle de Inversiones Realizadas"?</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218027">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1" i="0" u="none" strike="noStrike">
                          <a:solidFill>
                            <a:srgbClr val="000000"/>
                          </a:solidFill>
                          <a:effectLst/>
                          <a:latin typeface="Arial" panose="020B0604020202020204" pitchFamily="34" charset="0"/>
                        </a:rPr>
                        <a:t>Obras de Infraestructura</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476010">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¿Si se trata de obras de infraestructura, a la rendición de cuentas se acompaña un informe</a:t>
                      </a:r>
                      <a:br>
                        <a:rPr lang="es-AR" sz="1000" b="0" i="0" u="none" strike="noStrike">
                          <a:solidFill>
                            <a:srgbClr val="000000"/>
                          </a:solidFill>
                          <a:effectLst/>
                          <a:latin typeface="Arial" panose="020B0604020202020204" pitchFamily="34" charset="0"/>
                        </a:rPr>
                      </a:br>
                      <a:r>
                        <a:rPr lang="es-AR" sz="1000" b="0" i="0" u="none" strike="noStrike">
                          <a:solidFill>
                            <a:srgbClr val="000000"/>
                          </a:solidFill>
                          <a:effectLst/>
                          <a:latin typeface="Arial" panose="020B0604020202020204" pitchFamily="34" charset="0"/>
                        </a:rPr>
                        <a:t>técnico que certifique el estado previo de la obra?</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4"/>
                  </a:ext>
                </a:extLst>
              </a:tr>
              <a:tr h="319210">
                <a:tc gridSpan="2">
                  <a:txBody>
                    <a:bodyPr/>
                    <a:lstStyle/>
                    <a:p>
                      <a:pPr algn="ctr" fontAlgn="ctr"/>
                      <a:r>
                        <a:rPr lang="es-AR" sz="1000" b="1" i="0" u="none" strike="noStrike">
                          <a:solidFill>
                            <a:srgbClr val="FFFFFF"/>
                          </a:solidFill>
                          <a:effectLst/>
                          <a:latin typeface="Arial" panose="020B0604020202020204" pitchFamily="34" charset="0"/>
                        </a:rPr>
                        <a:t>• Cumplimiento del Instructivo de Debida Diligencia - Resolución MAGYP N° 187/20</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SI</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15"/>
                  </a:ext>
                </a:extLst>
              </a:tr>
              <a:tr h="319210">
                <a:tc gridSpan="2">
                  <a:txBody>
                    <a:bodyPr/>
                    <a:lstStyle/>
                    <a:p>
                      <a:pPr algn="l" fontAlgn="ctr"/>
                      <a:r>
                        <a:rPr lang="es-AR" sz="1000" b="0" i="0" u="none" strike="noStrike">
                          <a:solidFill>
                            <a:srgbClr val="000000"/>
                          </a:solidFill>
                          <a:effectLst/>
                          <a:latin typeface="Arial" panose="020B0604020202020204" pitchFamily="34" charset="0"/>
                        </a:rPr>
                        <a:t>¿Se cumple con la presentación de los Anexos Iil y IV del Instructivo de Debida Diligencia?</a:t>
                      </a:r>
                      <a:r>
                        <a:rPr lang="es-AR" sz="1000" b="1" i="0" u="none" strike="noStrike">
                          <a:solidFill>
                            <a:srgbClr val="000000"/>
                          </a:solidFill>
                          <a:effectLst/>
                          <a:latin typeface="Arial" panose="020B0604020202020204" pitchFamily="34" charset="0"/>
                        </a:rPr>
                        <a:t> </a:t>
                      </a:r>
                      <a:endParaRPr lang="es-AR" sz="1000" b="0" i="0" u="none" strike="noStrike">
                        <a:solidFill>
                          <a:srgbClr val="000000"/>
                        </a:solidFill>
                        <a:effectLst/>
                        <a:latin typeface="Arial" panose="020B0604020202020204" pitchFamily="34" charset="0"/>
                      </a:endParaRP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6"/>
                  </a:ext>
                </a:extLst>
              </a:tr>
              <a:tr h="319210">
                <a:tc gridSpan="2">
                  <a:txBody>
                    <a:bodyPr/>
                    <a:lstStyle/>
                    <a:p>
                      <a:pPr algn="l" fontAlgn="ctr"/>
                      <a:r>
                        <a:rPr lang="es-AR" sz="1000" b="0" i="0" u="none" strike="noStrike">
                          <a:solidFill>
                            <a:srgbClr val="000000"/>
                          </a:solidFill>
                          <a:effectLst/>
                          <a:latin typeface="Arial" panose="020B0604020202020204" pitchFamily="34" charset="0"/>
                        </a:rPr>
                        <a:t>¿Se cumple con el plazo de presentación estipulado en el Convenio? </a:t>
                      </a:r>
                      <a:r>
                        <a:rPr lang="es-AR" sz="1000" b="1" i="0" u="none" strike="noStrike">
                          <a:solidFill>
                            <a:srgbClr val="000000"/>
                          </a:solidFill>
                          <a:effectLst/>
                          <a:latin typeface="Arial" panose="020B0604020202020204" pitchFamily="34" charset="0"/>
                        </a:rPr>
                        <a:t>Informar fecha de presentación</a:t>
                      </a:r>
                      <a:endParaRPr lang="es-AR" sz="1000" b="0" i="0" u="none" strike="noStrike">
                        <a:solidFill>
                          <a:srgbClr val="000000"/>
                        </a:solidFill>
                        <a:effectLst/>
                        <a:latin typeface="Arial" panose="020B0604020202020204" pitchFamily="34" charset="0"/>
                      </a:endParaRP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7"/>
                  </a:ext>
                </a:extLst>
              </a:tr>
              <a:tr h="319210">
                <a:tc gridSpan="2">
                  <a:txBody>
                    <a:bodyPr/>
                    <a:lstStyle/>
                    <a:p>
                      <a:pPr algn="l" fontAlgn="ctr"/>
                      <a:r>
                        <a:rPr lang="es-AR" sz="1000" b="0" i="0" u="none" strike="noStrike">
                          <a:solidFill>
                            <a:srgbClr val="000000"/>
                          </a:solidFill>
                          <a:effectLst/>
                          <a:latin typeface="Arial" panose="020B0604020202020204" pitchFamily="34" charset="0"/>
                        </a:rPr>
                        <a:t>¿En caso negativo, se mandó nota de intimación? </a:t>
                      </a:r>
                      <a:r>
                        <a:rPr lang="es-AR" sz="1000" b="1" i="0" u="none" strike="noStrike">
                          <a:solidFill>
                            <a:srgbClr val="000000"/>
                          </a:solidFill>
                          <a:effectLst/>
                          <a:latin typeface="Arial" panose="020B0604020202020204" pitchFamily="34" charset="0"/>
                        </a:rPr>
                        <a:t>Informar número de nota y fecha de envío de la misma</a:t>
                      </a:r>
                      <a:endParaRPr lang="es-AR" sz="1000" b="0" i="0" u="none" strike="noStrike">
                        <a:solidFill>
                          <a:srgbClr val="000000"/>
                        </a:solidFill>
                        <a:effectLst/>
                        <a:latin typeface="Arial" panose="020B0604020202020204" pitchFamily="34" charset="0"/>
                      </a:endParaRP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8"/>
                  </a:ext>
                </a:extLst>
              </a:tr>
              <a:tr h="347806">
                <a:tc gridSpan="2">
                  <a:txBody>
                    <a:bodyPr/>
                    <a:lstStyle/>
                    <a:p>
                      <a:pPr algn="l" fontAlgn="ctr"/>
                      <a:r>
                        <a:rPr lang="es-AR" sz="1000" b="0" i="0" u="none" strike="noStrike" dirty="0">
                          <a:solidFill>
                            <a:srgbClr val="000000"/>
                          </a:solidFill>
                          <a:effectLst/>
                          <a:latin typeface="Arial" panose="020B0604020202020204" pitchFamily="34" charset="0"/>
                        </a:rPr>
                        <a:t>¿Se presentó el listado final de productores beneficiarios conforme lo determina el Convenio?</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5454" marR="5454" marT="5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5454" marR="5454" marT="5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9"/>
                  </a:ext>
                </a:extLst>
              </a:tr>
            </a:tbl>
          </a:graphicData>
        </a:graphic>
      </p:graphicFrame>
      <p:pic>
        <p:nvPicPr>
          <p:cNvPr id="4" name="Imagen 3"/>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spTree>
    <p:extLst>
      <p:ext uri="{BB962C8B-B14F-4D97-AF65-F5344CB8AC3E}">
        <p14:creationId xmlns:p14="http://schemas.microsoft.com/office/powerpoint/2010/main" val="33601963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24</a:t>
            </a:fld>
            <a:endParaRPr dirty="0">
              <a:latin typeface="Lora"/>
              <a:ea typeface="Lora"/>
              <a:cs typeface="Lora"/>
              <a:sym typeface="Lora"/>
            </a:endParaRPr>
          </a:p>
        </p:txBody>
      </p:sp>
      <p:sp>
        <p:nvSpPr>
          <p:cNvPr id="142" name="Google Shape;142;p18"/>
          <p:cNvSpPr txBox="1"/>
          <p:nvPr/>
        </p:nvSpPr>
        <p:spPr>
          <a:xfrm>
            <a:off x="3404065" y="0"/>
            <a:ext cx="7679400" cy="928187"/>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a:t>
            </a:r>
            <a:br>
              <a:rPr lang="es-ES" sz="2800" b="1" dirty="0">
                <a:solidFill>
                  <a:schemeClr val="dk1"/>
                </a:solidFill>
                <a:latin typeface="Lora"/>
                <a:ea typeface="Lora"/>
                <a:cs typeface="Lora"/>
                <a:sym typeface="Lora"/>
              </a:rPr>
            </a:br>
            <a:r>
              <a:rPr lang="es-MX" sz="2800" b="1" dirty="0" smtClean="0">
                <a:solidFill>
                  <a:schemeClr val="dk1"/>
                </a:solidFill>
                <a:latin typeface="Lora"/>
                <a:ea typeface="Lora"/>
                <a:cs typeface="Lora"/>
                <a:sym typeface="Lora"/>
              </a:rPr>
              <a:t>Formulario Convenios 2024/2025</a:t>
            </a: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aphicFrame>
        <p:nvGraphicFramePr>
          <p:cNvPr id="3" name="Tabla 2"/>
          <p:cNvGraphicFramePr>
            <a:graphicFrameLocks noGrp="1"/>
          </p:cNvGraphicFramePr>
          <p:nvPr>
            <p:extLst>
              <p:ext uri="{D42A27DB-BD31-4B8C-83A1-F6EECF244321}">
                <p14:modId xmlns:p14="http://schemas.microsoft.com/office/powerpoint/2010/main" val="3318644508"/>
              </p:ext>
            </p:extLst>
          </p:nvPr>
        </p:nvGraphicFramePr>
        <p:xfrm>
          <a:off x="2953594" y="928187"/>
          <a:ext cx="8774056" cy="5546953"/>
        </p:xfrm>
        <a:graphic>
          <a:graphicData uri="http://schemas.openxmlformats.org/drawingml/2006/table">
            <a:tbl>
              <a:tblPr/>
              <a:tblGrid>
                <a:gridCol w="1025455">
                  <a:extLst>
                    <a:ext uri="{9D8B030D-6E8A-4147-A177-3AD203B41FA5}">
                      <a16:colId xmlns:a16="http://schemas.microsoft.com/office/drawing/2014/main" xmlns="" val="20000"/>
                    </a:ext>
                  </a:extLst>
                </a:gridCol>
                <a:gridCol w="3528209">
                  <a:extLst>
                    <a:ext uri="{9D8B030D-6E8A-4147-A177-3AD203B41FA5}">
                      <a16:colId xmlns:a16="http://schemas.microsoft.com/office/drawing/2014/main" xmlns="" val="20001"/>
                    </a:ext>
                  </a:extLst>
                </a:gridCol>
                <a:gridCol w="413387">
                  <a:extLst>
                    <a:ext uri="{9D8B030D-6E8A-4147-A177-3AD203B41FA5}">
                      <a16:colId xmlns:a16="http://schemas.microsoft.com/office/drawing/2014/main" xmlns="" val="20002"/>
                    </a:ext>
                  </a:extLst>
                </a:gridCol>
                <a:gridCol w="294817">
                  <a:extLst>
                    <a:ext uri="{9D8B030D-6E8A-4147-A177-3AD203B41FA5}">
                      <a16:colId xmlns:a16="http://schemas.microsoft.com/office/drawing/2014/main" xmlns="" val="20003"/>
                    </a:ext>
                  </a:extLst>
                </a:gridCol>
                <a:gridCol w="320457">
                  <a:extLst>
                    <a:ext uri="{9D8B030D-6E8A-4147-A177-3AD203B41FA5}">
                      <a16:colId xmlns:a16="http://schemas.microsoft.com/office/drawing/2014/main" xmlns="" val="20004"/>
                    </a:ext>
                  </a:extLst>
                </a:gridCol>
                <a:gridCol w="3191731">
                  <a:extLst>
                    <a:ext uri="{9D8B030D-6E8A-4147-A177-3AD203B41FA5}">
                      <a16:colId xmlns:a16="http://schemas.microsoft.com/office/drawing/2014/main" xmlns="" val="20005"/>
                    </a:ext>
                  </a:extLst>
                </a:gridCol>
              </a:tblGrid>
              <a:tr h="153704">
                <a:tc gridSpan="2">
                  <a:txBody>
                    <a:bodyPr/>
                    <a:lstStyle/>
                    <a:p>
                      <a:pPr algn="ctr" fontAlgn="ctr"/>
                      <a:r>
                        <a:rPr lang="es-ES" sz="1000" b="1" i="0" u="none" strike="noStrike" dirty="0">
                          <a:solidFill>
                            <a:srgbClr val="FFFFFF"/>
                          </a:solidFill>
                          <a:effectLst/>
                          <a:latin typeface="Arial" panose="020B0604020202020204" pitchFamily="34" charset="0"/>
                        </a:rPr>
                        <a:t>PUNTOS DE CONTROL GENERALES</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SI</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304260">
                <a:tc gridSpan="2">
                  <a:txBody>
                    <a:bodyPr/>
                    <a:lstStyle/>
                    <a:p>
                      <a:pPr algn="l" fontAlgn="ctr"/>
                      <a:r>
                        <a:rPr lang="es-AR" sz="1000" b="0" i="0" u="none" strike="noStrike">
                          <a:solidFill>
                            <a:srgbClr val="000000"/>
                          </a:solidFill>
                          <a:effectLst/>
                          <a:latin typeface="Arial" panose="020B0604020202020204" pitchFamily="34" charset="0"/>
                        </a:rPr>
                        <a:t>• ¿La provincia solicitó el estado de emergencia y/o desastre agropecuario de las zonas afectadas?</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454815">
                <a:tc gridSpan="2">
                  <a:txBody>
                    <a:bodyPr/>
                    <a:lstStyle/>
                    <a:p>
                      <a:pPr algn="l" fontAlgn="ctr"/>
                      <a:r>
                        <a:rPr lang="es-AR" sz="1000" b="0" i="0" u="none" strike="noStrike">
                          <a:solidFill>
                            <a:srgbClr val="000000"/>
                          </a:solidFill>
                          <a:effectLst/>
                          <a:latin typeface="Arial" panose="020B0604020202020204" pitchFamily="34" charset="0"/>
                        </a:rPr>
                        <a:t>• ¿Dictó previamente un Decreto declarando la situación de emergencia y/o desastre en el área afectada? </a:t>
                      </a:r>
                      <a:r>
                        <a:rPr lang="es-AR" sz="1000" b="1" i="0" u="none" strike="noStrike">
                          <a:solidFill>
                            <a:srgbClr val="000000"/>
                          </a:solidFill>
                          <a:effectLst/>
                          <a:latin typeface="Arial" panose="020B0604020202020204" pitchFamily="34" charset="0"/>
                        </a:rPr>
                        <a:t>(Informar número del Decreto en la columna "Referencias/Observaciones").</a:t>
                      </a:r>
                      <a:r>
                        <a:rPr lang="es-AR" sz="1000" b="0" i="0" u="none" strike="noStrike">
                          <a:solidFill>
                            <a:srgbClr val="000000"/>
                          </a:solidFill>
                          <a:effectLst/>
                          <a:latin typeface="Arial" panose="020B0604020202020204" pitchFamily="34" charset="0"/>
                        </a:rPr>
                        <a:t> De ser así, contiene: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53704">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Factor adverso</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53704">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Delimitación de las áreas afectadas</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304260">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dirty="0">
                          <a:solidFill>
                            <a:srgbClr val="000000"/>
                          </a:solidFill>
                          <a:effectLst/>
                          <a:latin typeface="Arial" panose="020B0604020202020204" pitchFamily="34" charset="0"/>
                        </a:rPr>
                        <a:t>Fecha de inicio y finalización de la respectiva declaración o prórroga de emergencia o desastre</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153704">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Beneficios que se otorgarán a nivel provincial</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605371">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remitió copia del Decreto dentro de los sesenta (60) días hábiles a la Secretaría? </a:t>
                      </a:r>
                      <a:r>
                        <a:rPr lang="es-AR" sz="1000" b="1" i="0" u="none" strike="noStrike">
                          <a:solidFill>
                            <a:srgbClr val="000000"/>
                          </a:solidFill>
                          <a:effectLst/>
                          <a:latin typeface="Arial" panose="020B0604020202020204" pitchFamily="34" charset="0"/>
                        </a:rPr>
                        <a:t>(Informar número de nota o medio por el cual se efectuó el envío en la columna "Referencias/Observaciones")</a:t>
                      </a:r>
                      <a:endParaRPr lang="es-AR" sz="1000" b="0" i="0" u="none" strike="noStrike">
                        <a:solidFill>
                          <a:srgbClr val="000000"/>
                        </a:solidFill>
                        <a:effectLst/>
                        <a:latin typeface="Arial" panose="020B0604020202020204" pitchFamily="34" charset="0"/>
                      </a:endParaRP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304260">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remitió la información técnica estipulada por la Secretaría?</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304260">
                <a:tc gridSpan="2">
                  <a:txBody>
                    <a:bodyPr/>
                    <a:lstStyle/>
                    <a:p>
                      <a:pPr algn="l" fontAlgn="ctr"/>
                      <a:r>
                        <a:rPr lang="es-AR" sz="1000" b="0" i="0" u="none" strike="noStrike">
                          <a:solidFill>
                            <a:srgbClr val="000000"/>
                          </a:solidFill>
                          <a:effectLst/>
                          <a:latin typeface="Arial" panose="020B0604020202020204" pitchFamily="34" charset="0"/>
                        </a:rPr>
                        <a:t>• ¿La Comisión Nacional de Emergencias y Desastres Agropecuarios propuso la declaración del estado de emergencia?</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454815">
                <a:tc gridSpan="2">
                  <a:txBody>
                    <a:bodyPr/>
                    <a:lstStyle/>
                    <a:p>
                      <a:pPr algn="l" fontAlgn="ctr"/>
                      <a:r>
                        <a:rPr lang="es-AR" sz="1000" b="0" i="0" u="none" strike="noStrike" dirty="0">
                          <a:solidFill>
                            <a:srgbClr val="000000"/>
                          </a:solidFill>
                          <a:effectLst/>
                          <a:latin typeface="Arial" panose="020B0604020202020204" pitchFamily="34" charset="0"/>
                        </a:rPr>
                        <a:t>• ¿Consta la declaración de los estados de emergencia y/o desastre agropecuario por parte de la Jurisdicción de las zonas afectadas? </a:t>
                      </a:r>
                      <a:r>
                        <a:rPr lang="es-AR" sz="1000" b="1" i="0" u="none" strike="noStrike" dirty="0">
                          <a:solidFill>
                            <a:srgbClr val="000000"/>
                          </a:solidFill>
                          <a:effectLst/>
                          <a:latin typeface="Arial" panose="020B0604020202020204" pitchFamily="34" charset="0"/>
                        </a:rPr>
                        <a:t>Indique el número</a:t>
                      </a:r>
                      <a:r>
                        <a:rPr lang="es-AR" sz="1000" b="0" i="0" u="none" strike="noStrike" dirty="0">
                          <a:solidFill>
                            <a:srgbClr val="000000"/>
                          </a:solidFill>
                          <a:effectLst/>
                          <a:latin typeface="Arial" panose="020B0604020202020204" pitchFamily="34" charset="0"/>
                        </a:rPr>
                        <a:t> </a:t>
                      </a:r>
                      <a:r>
                        <a:rPr lang="es-AR" sz="1000" b="1" i="0" u="none" strike="noStrike" dirty="0">
                          <a:solidFill>
                            <a:srgbClr val="000000"/>
                          </a:solidFill>
                          <a:effectLst/>
                          <a:latin typeface="Arial" panose="020B0604020202020204" pitchFamily="34" charset="0"/>
                        </a:rPr>
                        <a:t>en la columna "Referencias/Observaciones"</a:t>
                      </a:r>
                      <a:endParaRPr lang="es-AR" sz="1000" b="0" i="0" u="none" strike="noStrike" dirty="0">
                        <a:solidFill>
                          <a:srgbClr val="000000"/>
                        </a:solidFill>
                        <a:effectLst/>
                        <a:latin typeface="Arial" panose="020B0604020202020204" pitchFamily="34" charset="0"/>
                      </a:endParaRP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153704">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dirty="0">
                          <a:solidFill>
                            <a:srgbClr val="000000"/>
                          </a:solidFill>
                          <a:effectLst/>
                          <a:latin typeface="Arial" panose="020B0604020202020204" pitchFamily="34" charset="0"/>
                        </a:rPr>
                        <a:t>Indique fecha de inicio por actividad y zona productiva</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153704">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Indique fecha de finalización por actividad y zona productiva</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153704">
                <a:tc gridSpan="2">
                  <a:txBody>
                    <a:bodyPr/>
                    <a:lstStyle/>
                    <a:p>
                      <a:pPr algn="l" fontAlgn="ctr"/>
                      <a:r>
                        <a:rPr lang="es-AR" sz="1000" b="0" i="0" u="none" strike="noStrike">
                          <a:solidFill>
                            <a:srgbClr val="000000"/>
                          </a:solidFill>
                          <a:effectLst/>
                          <a:latin typeface="Arial" panose="020B0604020202020204" pitchFamily="34" charset="0"/>
                        </a:rPr>
                        <a:t>• ¿Se solicitó una prórroga del estado de emergencia y/o desastre?</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00" b="1" i="0" u="none" strike="noStrike" dirty="0">
                          <a:solidFill>
                            <a:srgbClr val="FFFFFF"/>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304260">
                <a:tc gridSpan="2">
                  <a:txBody>
                    <a:bodyPr/>
                    <a:lstStyle/>
                    <a:p>
                      <a:pPr algn="l" fontAlgn="ctr"/>
                      <a:r>
                        <a:rPr lang="es-AR" sz="1000" b="0" i="0" u="none" strike="noStrike">
                          <a:solidFill>
                            <a:srgbClr val="000000"/>
                          </a:solidFill>
                          <a:effectLst/>
                          <a:latin typeface="Arial" panose="020B0604020202020204" pitchFamily="34" charset="0"/>
                        </a:rPr>
                        <a:t>•¿Consta la nota solicitando la ayuda a la Secretaría de Agricultura, Ganadería y Pesca?</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4"/>
                  </a:ext>
                </a:extLst>
              </a:tr>
              <a:tr h="153704">
                <a:tc gridSpan="2">
                  <a:txBody>
                    <a:bodyPr/>
                    <a:lstStyle/>
                    <a:p>
                      <a:pPr algn="l" fontAlgn="ctr"/>
                      <a:r>
                        <a:rPr lang="es-ES" sz="1000" b="0" i="0" u="none" strike="noStrike">
                          <a:solidFill>
                            <a:srgbClr val="000000"/>
                          </a:solidFill>
                          <a:effectLst/>
                          <a:latin typeface="Arial" panose="020B0604020202020204" pitchFamily="34" charset="0"/>
                        </a:rPr>
                        <a:t>De ser así, contiene:</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5"/>
                  </a:ext>
                </a:extLst>
              </a:tr>
              <a:tr h="605371">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Número de la Resolución/Acto Administrativo de la Jurisdicción de declaración o prórroga de la emergencia</a:t>
                      </a:r>
                      <a:r>
                        <a:rPr lang="es-AR" sz="1000" b="0" i="0" u="none" strike="noStrike">
                          <a:solidFill>
                            <a:srgbClr val="FF0000"/>
                          </a:solidFill>
                          <a:effectLst/>
                          <a:latin typeface="Arial" panose="020B0604020202020204" pitchFamily="34" charset="0"/>
                        </a:rPr>
                        <a:t> </a:t>
                      </a:r>
                      <a:r>
                        <a:rPr lang="es-AR" sz="1000" b="1" i="0" u="none" strike="noStrike">
                          <a:solidFill>
                            <a:srgbClr val="000000"/>
                          </a:solidFill>
                          <a:effectLst/>
                          <a:latin typeface="Arial" panose="020B0604020202020204" pitchFamily="34" charset="0"/>
                        </a:rPr>
                        <a:t>(Informar número en la columna "Referencias/Observaciones")</a:t>
                      </a:r>
                      <a:endParaRPr lang="es-AR" sz="1000" b="0" i="0" u="none" strike="noStrike">
                        <a:solidFill>
                          <a:srgbClr val="000000"/>
                        </a:solidFill>
                        <a:effectLst/>
                        <a:latin typeface="Arial" panose="020B0604020202020204" pitchFamily="34" charset="0"/>
                      </a:endParaRP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6"/>
                  </a:ext>
                </a:extLst>
              </a:tr>
              <a:tr h="304260">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encuentra vigente? </a:t>
                      </a:r>
                      <a:r>
                        <a:rPr lang="es-AR" sz="1000" b="1" i="0" u="none" strike="noStrike">
                          <a:solidFill>
                            <a:srgbClr val="000000"/>
                          </a:solidFill>
                          <a:effectLst/>
                          <a:latin typeface="Arial" panose="020B0604020202020204" pitchFamily="34" charset="0"/>
                        </a:rPr>
                        <a:t>(Informar hasta que fecha en la columna "Referencias/Observaciones")</a:t>
                      </a:r>
                      <a:endParaRPr lang="es-AR" sz="1000" b="0" i="0" u="none" strike="noStrike">
                        <a:solidFill>
                          <a:srgbClr val="000000"/>
                        </a:solidFill>
                        <a:effectLst/>
                        <a:latin typeface="Arial" panose="020B0604020202020204" pitchFamily="34" charset="0"/>
                      </a:endParaRP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7"/>
                  </a:ext>
                </a:extLst>
              </a:tr>
              <a:tr h="304260">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Descripción de lo solicitado indicando medida a impulsar, motivos y monto total de la asistencia</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187" marR="3187" marT="31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3187" marR="3187" marT="31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8"/>
                  </a:ext>
                </a:extLst>
              </a:tr>
            </a:tbl>
          </a:graphicData>
        </a:graphic>
      </p:graphicFrame>
    </p:spTree>
    <p:extLst>
      <p:ext uri="{BB962C8B-B14F-4D97-AF65-F5344CB8AC3E}">
        <p14:creationId xmlns:p14="http://schemas.microsoft.com/office/powerpoint/2010/main" val="20642240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25</a:t>
            </a:fld>
            <a:endParaRPr dirty="0">
              <a:latin typeface="Lora"/>
              <a:ea typeface="Lora"/>
              <a:cs typeface="Lora"/>
              <a:sym typeface="Lora"/>
            </a:endParaRPr>
          </a:p>
        </p:txBody>
      </p:sp>
      <p:sp>
        <p:nvSpPr>
          <p:cNvPr id="142" name="Google Shape;142;p18"/>
          <p:cNvSpPr txBox="1"/>
          <p:nvPr/>
        </p:nvSpPr>
        <p:spPr>
          <a:xfrm>
            <a:off x="3404065" y="0"/>
            <a:ext cx="7679400" cy="928187"/>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a:t>
            </a:r>
            <a:br>
              <a:rPr lang="es-ES" sz="2800" b="1" dirty="0">
                <a:solidFill>
                  <a:schemeClr val="dk1"/>
                </a:solidFill>
                <a:latin typeface="Lora"/>
                <a:ea typeface="Lora"/>
                <a:cs typeface="Lora"/>
                <a:sym typeface="Lora"/>
              </a:rPr>
            </a:br>
            <a:r>
              <a:rPr lang="es-MX" sz="2800" b="1" dirty="0" smtClean="0">
                <a:solidFill>
                  <a:schemeClr val="dk1"/>
                </a:solidFill>
                <a:latin typeface="Lora"/>
                <a:ea typeface="Lora"/>
                <a:cs typeface="Lora"/>
                <a:sym typeface="Lora"/>
              </a:rPr>
              <a:t>Formulario Convenios 2024/2025</a:t>
            </a: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aphicFrame>
        <p:nvGraphicFramePr>
          <p:cNvPr id="2" name="Tabla 1"/>
          <p:cNvGraphicFramePr>
            <a:graphicFrameLocks noGrp="1"/>
          </p:cNvGraphicFramePr>
          <p:nvPr>
            <p:extLst>
              <p:ext uri="{D42A27DB-BD31-4B8C-83A1-F6EECF244321}">
                <p14:modId xmlns:p14="http://schemas.microsoft.com/office/powerpoint/2010/main" val="4241255420"/>
              </p:ext>
            </p:extLst>
          </p:nvPr>
        </p:nvGraphicFramePr>
        <p:xfrm>
          <a:off x="2983492" y="928191"/>
          <a:ext cx="8744157" cy="5186983"/>
        </p:xfrm>
        <a:graphic>
          <a:graphicData uri="http://schemas.openxmlformats.org/drawingml/2006/table">
            <a:tbl>
              <a:tblPr/>
              <a:tblGrid>
                <a:gridCol w="1021962">
                  <a:extLst>
                    <a:ext uri="{9D8B030D-6E8A-4147-A177-3AD203B41FA5}">
                      <a16:colId xmlns:a16="http://schemas.microsoft.com/office/drawing/2014/main" xmlns="" val="20000"/>
                    </a:ext>
                  </a:extLst>
                </a:gridCol>
                <a:gridCol w="3516186">
                  <a:extLst>
                    <a:ext uri="{9D8B030D-6E8A-4147-A177-3AD203B41FA5}">
                      <a16:colId xmlns:a16="http://schemas.microsoft.com/office/drawing/2014/main" xmlns="" val="20001"/>
                    </a:ext>
                  </a:extLst>
                </a:gridCol>
                <a:gridCol w="411978">
                  <a:extLst>
                    <a:ext uri="{9D8B030D-6E8A-4147-A177-3AD203B41FA5}">
                      <a16:colId xmlns:a16="http://schemas.microsoft.com/office/drawing/2014/main" xmlns="" val="20002"/>
                    </a:ext>
                  </a:extLst>
                </a:gridCol>
                <a:gridCol w="293814">
                  <a:extLst>
                    <a:ext uri="{9D8B030D-6E8A-4147-A177-3AD203B41FA5}">
                      <a16:colId xmlns:a16="http://schemas.microsoft.com/office/drawing/2014/main" xmlns="" val="20003"/>
                    </a:ext>
                  </a:extLst>
                </a:gridCol>
                <a:gridCol w="319363">
                  <a:extLst>
                    <a:ext uri="{9D8B030D-6E8A-4147-A177-3AD203B41FA5}">
                      <a16:colId xmlns:a16="http://schemas.microsoft.com/office/drawing/2014/main" xmlns="" val="20004"/>
                    </a:ext>
                  </a:extLst>
                </a:gridCol>
                <a:gridCol w="3180854">
                  <a:extLst>
                    <a:ext uri="{9D8B030D-6E8A-4147-A177-3AD203B41FA5}">
                      <a16:colId xmlns:a16="http://schemas.microsoft.com/office/drawing/2014/main" xmlns="" val="20005"/>
                    </a:ext>
                  </a:extLst>
                </a:gridCol>
              </a:tblGrid>
              <a:tr h="183757">
                <a:tc gridSpan="2">
                  <a:txBody>
                    <a:bodyPr/>
                    <a:lstStyle/>
                    <a:p>
                      <a:pPr algn="ctr" fontAlgn="ctr"/>
                      <a:r>
                        <a:rPr lang="es-ES" sz="1000" b="1" i="0" u="none" strike="noStrike">
                          <a:solidFill>
                            <a:srgbClr val="FFFFFF"/>
                          </a:solidFill>
                          <a:effectLst/>
                          <a:latin typeface="Arial" panose="020B0604020202020204" pitchFamily="34" charset="0"/>
                        </a:rPr>
                        <a:t>PUNTOS DE CONTROL GENERALES</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SI</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205267">
                <a:tc gridSpan="2">
                  <a:txBody>
                    <a:bodyPr/>
                    <a:lstStyle/>
                    <a:p>
                      <a:pPr algn="l" fontAlgn="ctr"/>
                      <a:r>
                        <a:rPr lang="es-AR" sz="1000" b="0" i="0" u="none" strike="noStrike">
                          <a:solidFill>
                            <a:srgbClr val="000000"/>
                          </a:solidFill>
                          <a:effectLst/>
                          <a:latin typeface="Arial" panose="020B0604020202020204" pitchFamily="34" charset="0"/>
                        </a:rPr>
                        <a:t>• La ayuda directa a los productores se solicita realizar mediante:</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05267">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Aporte No Reintegrable (ANR)</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205267">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Bonificación de tasas en líneas de crédito</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05267">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Líneas de créditos especiales</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363442">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Otro </a:t>
                      </a:r>
                      <a:r>
                        <a:rPr lang="es-AR" sz="1000" b="1" i="0" u="none" strike="noStrike">
                          <a:solidFill>
                            <a:srgbClr val="000000"/>
                          </a:solidFill>
                          <a:effectLst/>
                          <a:latin typeface="Arial" panose="020B0604020202020204" pitchFamily="34" charset="0"/>
                        </a:rPr>
                        <a:t>(Informar tipo de ayuda en la columna "Referencias/Observaciones")</a:t>
                      </a:r>
                      <a:endParaRPr lang="es-AR" sz="1000" b="0" i="0" u="none" strike="noStrike">
                        <a:solidFill>
                          <a:srgbClr val="000000"/>
                        </a:solidFill>
                        <a:effectLst/>
                        <a:latin typeface="Arial" panose="020B0604020202020204" pitchFamily="34" charset="0"/>
                      </a:endParaRP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05267">
                <a:tc gridSpan="2">
                  <a:txBody>
                    <a:bodyPr/>
                    <a:lstStyle/>
                    <a:p>
                      <a:pPr algn="l" fontAlgn="ctr"/>
                      <a:r>
                        <a:rPr lang="es-ES" sz="1000" b="0" i="0" u="none" strike="noStrike">
                          <a:solidFill>
                            <a:srgbClr val="000000"/>
                          </a:solidFill>
                          <a:effectLst/>
                          <a:latin typeface="Arial" panose="020B0604020202020204" pitchFamily="34" charset="0"/>
                        </a:rPr>
                        <a:t>• Objetivos del proyecto</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363442">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Indica resultado a alcanzar </a:t>
                      </a:r>
                      <a:r>
                        <a:rPr lang="es-AR" sz="1000" b="1" i="0" u="none" strike="noStrike">
                          <a:solidFill>
                            <a:srgbClr val="000000"/>
                          </a:solidFill>
                          <a:effectLst/>
                          <a:latin typeface="Arial" panose="020B0604020202020204" pitchFamily="34" charset="0"/>
                        </a:rPr>
                        <a:t>(Informar el resultado esperado en la columna "Referencias/Observaciones")</a:t>
                      </a:r>
                      <a:endParaRPr lang="es-AR" sz="1000" b="0" i="0" u="none" strike="noStrike">
                        <a:solidFill>
                          <a:srgbClr val="000000"/>
                        </a:solidFill>
                        <a:effectLst/>
                        <a:latin typeface="Arial" panose="020B0604020202020204" pitchFamily="34" charset="0"/>
                      </a:endParaRP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543127">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Indica cantidad de productores que se verán beneficiados </a:t>
                      </a:r>
                      <a:r>
                        <a:rPr lang="es-AR" sz="1000" b="1" i="0" u="none" strike="noStrike">
                          <a:solidFill>
                            <a:srgbClr val="000000"/>
                          </a:solidFill>
                          <a:effectLst/>
                          <a:latin typeface="Arial" panose="020B0604020202020204" pitchFamily="34" charset="0"/>
                        </a:rPr>
                        <a:t>(Informar cantidad de productores en la columna "Referencias/Observaciones")</a:t>
                      </a:r>
                      <a:endParaRPr lang="es-AR" sz="1000" b="0" i="0" u="none" strike="noStrike">
                        <a:solidFill>
                          <a:srgbClr val="000000"/>
                        </a:solidFill>
                        <a:effectLst/>
                        <a:latin typeface="Arial" panose="020B0604020202020204" pitchFamily="34" charset="0"/>
                      </a:endParaRP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543127">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Indica impacto en la producción esperada </a:t>
                      </a:r>
                      <a:r>
                        <a:rPr lang="es-AR" sz="1000" b="1" i="0" u="none" strike="noStrike">
                          <a:solidFill>
                            <a:srgbClr val="000000"/>
                          </a:solidFill>
                          <a:effectLst/>
                          <a:latin typeface="Arial" panose="020B0604020202020204" pitchFamily="34" charset="0"/>
                        </a:rPr>
                        <a:t>(Desarrollar el impacto esperado en la columna "Referencias/Observaciones")</a:t>
                      </a:r>
                      <a:endParaRPr lang="es-AR" sz="1000" b="0" i="0" u="none" strike="noStrike">
                        <a:solidFill>
                          <a:srgbClr val="000000"/>
                        </a:solidFill>
                        <a:effectLst/>
                        <a:latin typeface="Arial" panose="020B0604020202020204" pitchFamily="34" charset="0"/>
                      </a:endParaRP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363442">
                <a:tc gridSpan="2">
                  <a:txBody>
                    <a:bodyPr/>
                    <a:lstStyle/>
                    <a:p>
                      <a:pPr algn="l" fontAlgn="ctr"/>
                      <a:r>
                        <a:rPr lang="es-AR" sz="1000" b="0" i="0" u="none" strike="noStrike">
                          <a:solidFill>
                            <a:srgbClr val="000000"/>
                          </a:solidFill>
                          <a:effectLst/>
                          <a:latin typeface="Arial" panose="020B0604020202020204" pitchFamily="34" charset="0"/>
                        </a:rPr>
                        <a:t>•¿Se encuentra justificado el importe solicitado?</a:t>
                      </a:r>
                      <a:r>
                        <a:rPr lang="es-AR" sz="1000" b="0" i="0" u="none" strike="noStrike">
                          <a:solidFill>
                            <a:srgbClr val="FF0000"/>
                          </a:solidFill>
                          <a:effectLst/>
                          <a:latin typeface="Arial" panose="020B0604020202020204" pitchFamily="34" charset="0"/>
                        </a:rPr>
                        <a:t> </a:t>
                      </a:r>
                      <a:r>
                        <a:rPr lang="es-AR" sz="1000" b="1" i="0" u="none" strike="noStrike">
                          <a:solidFill>
                            <a:srgbClr val="000000"/>
                          </a:solidFill>
                          <a:effectLst/>
                          <a:latin typeface="Arial" panose="020B0604020202020204" pitchFamily="34" charset="0"/>
                        </a:rPr>
                        <a:t>(Informar la justificación en la columna "Referencias/Observaciones")</a:t>
                      </a:r>
                      <a:endParaRPr lang="es-AR" sz="1000" b="0" i="0" u="none" strike="noStrike">
                        <a:solidFill>
                          <a:srgbClr val="000000"/>
                        </a:solidFill>
                        <a:effectLst/>
                        <a:latin typeface="Arial" panose="020B0604020202020204" pitchFamily="34" charset="0"/>
                      </a:endParaRP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63442">
                <a:tc gridSpan="2">
                  <a:txBody>
                    <a:bodyPr/>
                    <a:lstStyle/>
                    <a:p>
                      <a:pPr algn="l" fontAlgn="ctr"/>
                      <a:r>
                        <a:rPr lang="es-AR" sz="1000" b="0" i="0" u="none" strike="noStrike">
                          <a:solidFill>
                            <a:srgbClr val="000000"/>
                          </a:solidFill>
                          <a:effectLst/>
                          <a:latin typeface="Arial" panose="020B0604020202020204" pitchFamily="34" charset="0"/>
                        </a:rPr>
                        <a:t>• Se presentan los datos del solicitante a los efectos de incluir en el texto del Convenio/Acto, a saber:</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205267">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Nombre del firmante/solicitante</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205267">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Título profesional</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205267">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Dirección de la gobernación, municipio o ente público</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4"/>
                  </a:ext>
                </a:extLst>
              </a:tr>
              <a:tr h="205267">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CUIT de la provincia o municipio</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5"/>
                  </a:ext>
                </a:extLst>
              </a:tr>
              <a:tr h="205267">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Datos de la cuenta receptora de los fondos</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6"/>
                  </a:ext>
                </a:extLst>
              </a:tr>
              <a:tr h="205267">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Se encuentra censada por el Ministerio de Economía</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7"/>
                  </a:ext>
                </a:extLst>
              </a:tr>
              <a:tr h="205267">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Documentación que acredite la calidad del firmante</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000" b="0" i="0" u="none" strike="noStrike">
                          <a:solidFill>
                            <a:srgbClr val="000000"/>
                          </a:solidFill>
                          <a:effectLst/>
                          <a:latin typeface="Arial" panose="020B0604020202020204" pitchFamily="34" charset="0"/>
                        </a:rPr>
                        <a:t> </a:t>
                      </a:r>
                    </a:p>
                  </a:txBody>
                  <a:tcPr marL="3454" marR="3454" marT="34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3454" marR="3454" marT="345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8"/>
                  </a:ext>
                </a:extLst>
              </a:tr>
            </a:tbl>
          </a:graphicData>
        </a:graphic>
      </p:graphicFrame>
      <p:pic>
        <p:nvPicPr>
          <p:cNvPr id="6" name="Imagen 5"/>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spTree>
    <p:extLst>
      <p:ext uri="{BB962C8B-B14F-4D97-AF65-F5344CB8AC3E}">
        <p14:creationId xmlns:p14="http://schemas.microsoft.com/office/powerpoint/2010/main" val="36239354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26</a:t>
            </a:fld>
            <a:endParaRPr dirty="0">
              <a:latin typeface="Lora"/>
              <a:ea typeface="Lora"/>
              <a:cs typeface="Lora"/>
              <a:sym typeface="Lora"/>
            </a:endParaRPr>
          </a:p>
        </p:txBody>
      </p:sp>
      <p:sp>
        <p:nvSpPr>
          <p:cNvPr id="142" name="Google Shape;142;p18"/>
          <p:cNvSpPr txBox="1"/>
          <p:nvPr/>
        </p:nvSpPr>
        <p:spPr>
          <a:xfrm>
            <a:off x="3404065" y="0"/>
            <a:ext cx="7679400" cy="928187"/>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a:t>
            </a:r>
            <a:br>
              <a:rPr lang="es-ES" sz="2800" b="1" dirty="0">
                <a:solidFill>
                  <a:schemeClr val="dk1"/>
                </a:solidFill>
                <a:latin typeface="Lora"/>
                <a:ea typeface="Lora"/>
                <a:cs typeface="Lora"/>
                <a:sym typeface="Lora"/>
              </a:rPr>
            </a:br>
            <a:r>
              <a:rPr lang="es-MX" sz="2800" b="1" dirty="0" smtClean="0">
                <a:solidFill>
                  <a:schemeClr val="dk1"/>
                </a:solidFill>
                <a:latin typeface="Lora"/>
                <a:ea typeface="Lora"/>
                <a:cs typeface="Lora"/>
                <a:sym typeface="Lora"/>
              </a:rPr>
              <a:t>Formulario Convenios 2024/2025</a:t>
            </a: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aphicFrame>
        <p:nvGraphicFramePr>
          <p:cNvPr id="3" name="Tabla 2"/>
          <p:cNvGraphicFramePr>
            <a:graphicFrameLocks noGrp="1"/>
          </p:cNvGraphicFramePr>
          <p:nvPr>
            <p:extLst>
              <p:ext uri="{D42A27DB-BD31-4B8C-83A1-F6EECF244321}">
                <p14:modId xmlns:p14="http://schemas.microsoft.com/office/powerpoint/2010/main" val="3819150880"/>
              </p:ext>
            </p:extLst>
          </p:nvPr>
        </p:nvGraphicFramePr>
        <p:xfrm>
          <a:off x="2953592" y="995319"/>
          <a:ext cx="8774057" cy="5119859"/>
        </p:xfrm>
        <a:graphic>
          <a:graphicData uri="http://schemas.openxmlformats.org/drawingml/2006/table">
            <a:tbl>
              <a:tblPr/>
              <a:tblGrid>
                <a:gridCol w="1025457">
                  <a:extLst>
                    <a:ext uri="{9D8B030D-6E8A-4147-A177-3AD203B41FA5}">
                      <a16:colId xmlns:a16="http://schemas.microsoft.com/office/drawing/2014/main" xmlns="" val="20000"/>
                    </a:ext>
                  </a:extLst>
                </a:gridCol>
                <a:gridCol w="3528208">
                  <a:extLst>
                    <a:ext uri="{9D8B030D-6E8A-4147-A177-3AD203B41FA5}">
                      <a16:colId xmlns:a16="http://schemas.microsoft.com/office/drawing/2014/main" xmlns="" val="20001"/>
                    </a:ext>
                  </a:extLst>
                </a:gridCol>
                <a:gridCol w="413388">
                  <a:extLst>
                    <a:ext uri="{9D8B030D-6E8A-4147-A177-3AD203B41FA5}">
                      <a16:colId xmlns:a16="http://schemas.microsoft.com/office/drawing/2014/main" xmlns="" val="20002"/>
                    </a:ext>
                  </a:extLst>
                </a:gridCol>
                <a:gridCol w="294819">
                  <a:extLst>
                    <a:ext uri="{9D8B030D-6E8A-4147-A177-3AD203B41FA5}">
                      <a16:colId xmlns:a16="http://schemas.microsoft.com/office/drawing/2014/main" xmlns="" val="20003"/>
                    </a:ext>
                  </a:extLst>
                </a:gridCol>
                <a:gridCol w="320455">
                  <a:extLst>
                    <a:ext uri="{9D8B030D-6E8A-4147-A177-3AD203B41FA5}">
                      <a16:colId xmlns:a16="http://schemas.microsoft.com/office/drawing/2014/main" xmlns="" val="20004"/>
                    </a:ext>
                  </a:extLst>
                </a:gridCol>
                <a:gridCol w="3191730">
                  <a:extLst>
                    <a:ext uri="{9D8B030D-6E8A-4147-A177-3AD203B41FA5}">
                      <a16:colId xmlns:a16="http://schemas.microsoft.com/office/drawing/2014/main" xmlns="" val="20005"/>
                    </a:ext>
                  </a:extLst>
                </a:gridCol>
              </a:tblGrid>
              <a:tr h="164503">
                <a:tc gridSpan="2">
                  <a:txBody>
                    <a:bodyPr/>
                    <a:lstStyle/>
                    <a:p>
                      <a:pPr algn="ctr" fontAlgn="ctr"/>
                      <a:r>
                        <a:rPr lang="es-ES" sz="1000" b="1" i="0" u="none" strike="noStrike" dirty="0">
                          <a:solidFill>
                            <a:srgbClr val="FFFFFF"/>
                          </a:solidFill>
                          <a:effectLst/>
                          <a:latin typeface="Arial" panose="020B0604020202020204" pitchFamily="34" charset="0"/>
                        </a:rPr>
                        <a:t>CONVENIO SUSCRIPTO</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dirty="0">
                          <a:solidFill>
                            <a:srgbClr val="FFFFFF"/>
                          </a:solidFill>
                          <a:effectLst/>
                          <a:latin typeface="Arial" panose="020B0604020202020204" pitchFamily="34" charset="0"/>
                        </a:rPr>
                        <a:t>SI</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324069">
                <a:tc gridSpan="2">
                  <a:txBody>
                    <a:bodyPr/>
                    <a:lstStyle/>
                    <a:p>
                      <a:pPr algn="l" fontAlgn="ctr"/>
                      <a:r>
                        <a:rPr lang="es-AR" sz="1000" b="0" i="0" u="none" strike="noStrike" dirty="0">
                          <a:solidFill>
                            <a:srgbClr val="000000"/>
                          </a:solidFill>
                          <a:effectLst/>
                          <a:latin typeface="Arial" panose="020B0604020202020204" pitchFamily="34" charset="0"/>
                        </a:rPr>
                        <a:t>• ¿Cuál es el número de Convenio suscripto entre la </a:t>
                      </a:r>
                      <a:r>
                        <a:rPr lang="es-AR" sz="1000" b="0" i="0" u="none" strike="noStrike" dirty="0" smtClean="0">
                          <a:solidFill>
                            <a:srgbClr val="000000"/>
                          </a:solidFill>
                          <a:effectLst/>
                          <a:latin typeface="Arial" panose="020B0604020202020204" pitchFamily="34" charset="0"/>
                        </a:rPr>
                        <a:t>Jurisdicción </a:t>
                      </a:r>
                      <a:r>
                        <a:rPr lang="es-AR" sz="1000" b="0" i="0" u="none" strike="noStrike" dirty="0">
                          <a:solidFill>
                            <a:srgbClr val="000000"/>
                          </a:solidFill>
                          <a:effectLst/>
                          <a:latin typeface="Arial" panose="020B0604020202020204" pitchFamily="34" charset="0"/>
                        </a:rPr>
                        <a:t>y la Provincia/Municipio?</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716" marR="4716" marT="47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483635">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dirty="0">
                          <a:solidFill>
                            <a:srgbClr val="000000"/>
                          </a:solidFill>
                          <a:effectLst/>
                          <a:latin typeface="Arial" panose="020B0604020202020204" pitchFamily="34" charset="0"/>
                        </a:rPr>
                        <a:t>¿Presenta </a:t>
                      </a:r>
                      <a:r>
                        <a:rPr lang="es-AR" sz="1000" b="0" i="0" u="none" strike="noStrike" dirty="0" err="1">
                          <a:solidFill>
                            <a:srgbClr val="000000"/>
                          </a:solidFill>
                          <a:effectLst/>
                          <a:latin typeface="Arial" panose="020B0604020202020204" pitchFamily="34" charset="0"/>
                        </a:rPr>
                        <a:t>addendas</a:t>
                      </a:r>
                      <a:r>
                        <a:rPr lang="es-AR" sz="1000" b="0" i="0" u="none" strike="noStrike" dirty="0">
                          <a:solidFill>
                            <a:srgbClr val="000000"/>
                          </a:solidFill>
                          <a:effectLst/>
                          <a:latin typeface="Arial" panose="020B0604020202020204" pitchFamily="34" charset="0"/>
                        </a:rPr>
                        <a:t>?</a:t>
                      </a:r>
                      <a:r>
                        <a:rPr lang="es-AR" sz="1000" b="1" i="0" u="none" strike="noStrike" dirty="0">
                          <a:solidFill>
                            <a:srgbClr val="000000"/>
                          </a:solidFill>
                          <a:effectLst/>
                          <a:latin typeface="Arial" panose="020B0604020202020204" pitchFamily="34" charset="0"/>
                        </a:rPr>
                        <a:t> (Informar número y fecha de suscripción en la columna "Referencias/Observaciones")</a:t>
                      </a:r>
                      <a:endParaRPr lang="es-AR" sz="1000" b="0" i="0" u="none" strike="noStrike" dirty="0">
                        <a:solidFill>
                          <a:srgbClr val="000000"/>
                        </a:solidFill>
                        <a:effectLst/>
                        <a:latin typeface="Arial" panose="020B0604020202020204" pitchFamily="34" charset="0"/>
                      </a:endParaRP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716" marR="4716" marT="47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24069">
                <a:tc gridSpan="2">
                  <a:txBody>
                    <a:bodyPr/>
                    <a:lstStyle/>
                    <a:p>
                      <a:pPr algn="l" fontAlgn="ctr"/>
                      <a:r>
                        <a:rPr lang="es-AR" sz="1000" b="0" i="0" u="none" strike="noStrike">
                          <a:solidFill>
                            <a:srgbClr val="000000"/>
                          </a:solidFill>
                          <a:effectLst/>
                          <a:latin typeface="Arial" panose="020B0604020202020204" pitchFamily="34" charset="0"/>
                        </a:rPr>
                        <a:t>• ¿Consta la declaración de los estados de emergencia y/o desastre agropecuario de las zonas afectadas?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716" marR="4716" marT="47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71581">
                <a:tc gridSpan="2">
                  <a:txBody>
                    <a:bodyPr/>
                    <a:lstStyle/>
                    <a:p>
                      <a:pPr algn="l" fontAlgn="ctr"/>
                      <a:r>
                        <a:rPr lang="es-AR" sz="1000" b="0" i="0" u="none" strike="noStrike">
                          <a:solidFill>
                            <a:srgbClr val="000000"/>
                          </a:solidFill>
                          <a:effectLst/>
                          <a:latin typeface="Arial" panose="020B0604020202020204" pitchFamily="34" charset="0"/>
                        </a:rPr>
                        <a:t>• ¿Se informa el monto a otorgar y el destino del mismo?</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716" marR="4716" marT="47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71581">
                <a:tc gridSpan="2">
                  <a:txBody>
                    <a:bodyPr/>
                    <a:lstStyle/>
                    <a:p>
                      <a:pPr algn="l" fontAlgn="ctr"/>
                      <a:r>
                        <a:rPr lang="es-AR" sz="1000" b="0" i="0" u="none" strike="noStrike">
                          <a:solidFill>
                            <a:srgbClr val="000000"/>
                          </a:solidFill>
                          <a:effectLst/>
                          <a:latin typeface="Arial" panose="020B0604020202020204" pitchFamily="34" charset="0"/>
                        </a:rPr>
                        <a:t>• ¿Se indica la cuenta bancaria receptora de los fondos?</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716" marR="4716" marT="47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71581">
                <a:tc gridSpan="2">
                  <a:txBody>
                    <a:bodyPr/>
                    <a:lstStyle/>
                    <a:p>
                      <a:pPr algn="l" fontAlgn="ctr"/>
                      <a:r>
                        <a:rPr lang="es-AR" sz="1000" b="0" i="0" u="none" strike="noStrike">
                          <a:solidFill>
                            <a:srgbClr val="000000"/>
                          </a:solidFill>
                          <a:effectLst/>
                          <a:latin typeface="Arial" panose="020B0604020202020204" pitchFamily="34" charset="0"/>
                        </a:rPr>
                        <a:t>• ¿Se indica el plazo para cumplir con el objeto o el plazo de obra estipulado?</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716" marR="4716" marT="47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398176">
                <a:tc gridSpan="2">
                  <a:txBody>
                    <a:bodyPr/>
                    <a:lstStyle/>
                    <a:p>
                      <a:pPr algn="l" fontAlgn="ctr"/>
                      <a:r>
                        <a:rPr lang="es-AR" sz="1000" b="0" i="0" u="none" strike="noStrike">
                          <a:solidFill>
                            <a:srgbClr val="000000"/>
                          </a:solidFill>
                          <a:effectLst/>
                          <a:latin typeface="Arial" panose="020B0604020202020204" pitchFamily="34" charset="0"/>
                        </a:rPr>
                        <a:t>• ¿Se indica el plazo para cumplir con la obligación de rendir cuentas?</a:t>
                      </a:r>
                      <a:r>
                        <a:rPr lang="es-AR" sz="1000" b="1" i="0" u="none" strike="noStrike">
                          <a:solidFill>
                            <a:srgbClr val="000000"/>
                          </a:solidFill>
                          <a:effectLst/>
                          <a:latin typeface="Arial" panose="020B0604020202020204" pitchFamily="34" charset="0"/>
                        </a:rPr>
                        <a:t> Informar el plazo en la columna "Referencias/Observaciones"</a:t>
                      </a:r>
                      <a:endParaRPr lang="es-AR" sz="1000" b="0" i="0" u="none" strike="noStrike">
                        <a:solidFill>
                          <a:srgbClr val="000000"/>
                        </a:solidFill>
                        <a:effectLst/>
                        <a:latin typeface="Arial" panose="020B0604020202020204" pitchFamily="34" charset="0"/>
                      </a:endParaRP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716" marR="4716" marT="47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71581">
                <a:tc gridSpan="2">
                  <a:txBody>
                    <a:bodyPr/>
                    <a:lstStyle/>
                    <a:p>
                      <a:pPr algn="l" fontAlgn="ctr"/>
                      <a:r>
                        <a:rPr lang="es-AR" sz="1000" b="0" i="0" u="none" strike="noStrike">
                          <a:solidFill>
                            <a:srgbClr val="000000"/>
                          </a:solidFill>
                          <a:effectLst/>
                          <a:latin typeface="Arial" panose="020B0604020202020204" pitchFamily="34" charset="0"/>
                        </a:rPr>
                        <a:t>• ¿Se anexa el Instructivo de Rendición de Cuentas?</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716" marR="4716" marT="47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483635">
                <a:tc gridSpan="2">
                  <a:txBody>
                    <a:bodyPr/>
                    <a:lstStyle/>
                    <a:p>
                      <a:pPr algn="l" fontAlgn="ctr"/>
                      <a:r>
                        <a:rPr lang="es-AR" sz="1000" b="0" i="0" u="none" strike="noStrike">
                          <a:solidFill>
                            <a:srgbClr val="000000"/>
                          </a:solidFill>
                          <a:effectLst/>
                          <a:latin typeface="Arial" panose="020B0604020202020204" pitchFamily="34" charset="0"/>
                        </a:rPr>
                        <a:t>• ¿Se indica que ante incumplimiento de la obligación de rendir cuentas en tiempo y forma, los montos no rendidos deberán ser reintegrados al Estado Nacional?</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4716" marR="4716" marT="47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529548">
                <a:tc gridSpan="2">
                  <a:txBody>
                    <a:bodyPr/>
                    <a:lstStyle/>
                    <a:p>
                      <a:pPr algn="l" fontAlgn="ctr"/>
                      <a:r>
                        <a:rPr lang="es-AR" sz="1000" b="0" i="0" u="none" strike="noStrike" dirty="0">
                          <a:solidFill>
                            <a:srgbClr val="000000"/>
                          </a:solidFill>
                          <a:effectLst/>
                          <a:latin typeface="Arial" panose="020B0604020202020204" pitchFamily="34" charset="0"/>
                        </a:rPr>
                        <a:t>• ¿Se indica que la Provincia/Municipio se compromete a colocar un cartel de obra a su cargo indicando el Nº de Convenio firmado entre las partes, las obras a realizar y el monto aportado por la </a:t>
                      </a:r>
                      <a:r>
                        <a:rPr lang="es-AR" sz="1000" b="0" i="0" u="none" strike="noStrike" dirty="0" smtClean="0">
                          <a:solidFill>
                            <a:srgbClr val="000000"/>
                          </a:solidFill>
                          <a:effectLst/>
                          <a:latin typeface="Arial" panose="020B0604020202020204" pitchFamily="34" charset="0"/>
                        </a:rPr>
                        <a:t>Jurisdicción?</a:t>
                      </a:r>
                      <a:endParaRPr lang="es-AR" sz="1000" b="0" i="0" u="none" strike="noStrike" dirty="0">
                        <a:solidFill>
                          <a:srgbClr val="000000"/>
                        </a:solidFill>
                        <a:effectLst/>
                        <a:latin typeface="Arial" panose="020B0604020202020204" pitchFamily="34" charset="0"/>
                      </a:endParaRP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98176">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¿En caso afirmativo, se pudo verificar </a:t>
                      </a:r>
                      <a:r>
                        <a:rPr lang="es-ES" sz="1000" b="0" i="1" u="none" strike="noStrike">
                          <a:solidFill>
                            <a:srgbClr val="000000"/>
                          </a:solidFill>
                          <a:effectLst/>
                          <a:latin typeface="Arial" panose="020B0604020202020204" pitchFamily="34" charset="0"/>
                        </a:rPr>
                        <a:t>in situ</a:t>
                      </a:r>
                      <a:r>
                        <a:rPr lang="es-ES" sz="1000" b="0" i="0" u="none" strike="noStrike">
                          <a:solidFill>
                            <a:srgbClr val="000000"/>
                          </a:solidFill>
                          <a:effectLst/>
                          <a:latin typeface="Arial" panose="020B0604020202020204" pitchFamily="34" charset="0"/>
                        </a:rPr>
                        <a:t>?</a:t>
                      </a:r>
                      <a:r>
                        <a:rPr lang="es-ES" sz="1000" b="1" i="0" u="none" strike="noStrike">
                          <a:solidFill>
                            <a:srgbClr val="000000"/>
                          </a:solidFill>
                          <a:effectLst/>
                          <a:latin typeface="Arial" panose="020B0604020202020204" pitchFamily="34" charset="0"/>
                        </a:rPr>
                        <a:t> (Incorporar foto en Anexo Fotográfico al Informe)</a:t>
                      </a:r>
                      <a:endParaRPr lang="es-ES" sz="1000" b="0" i="0" u="none" strike="noStrike">
                        <a:solidFill>
                          <a:srgbClr val="000000"/>
                        </a:solidFill>
                        <a:effectLst/>
                        <a:latin typeface="Arial" panose="020B0604020202020204" pitchFamily="34" charset="0"/>
                      </a:endParaRP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4716" marR="4716" marT="47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529548">
                <a:tc gridSpan="2">
                  <a:txBody>
                    <a:bodyPr/>
                    <a:lstStyle/>
                    <a:p>
                      <a:pPr algn="ctr" fontAlgn="ctr"/>
                      <a:r>
                        <a:rPr lang="es-AR" sz="1000" b="0" i="0" u="none" strike="noStrike" dirty="0">
                          <a:solidFill>
                            <a:srgbClr val="000000"/>
                          </a:solidFill>
                          <a:effectLst/>
                          <a:latin typeface="Arial" panose="020B0604020202020204" pitchFamily="34" charset="0"/>
                        </a:rPr>
                        <a:t>• ¿Se indica que la Provincia/Municipio se compromete a estampar en la maquinaria a adquirir, con el logotipo de la </a:t>
                      </a:r>
                      <a:r>
                        <a:rPr lang="es-AR" sz="1000" b="0" i="0" u="none" strike="noStrike" dirty="0" smtClean="0">
                          <a:solidFill>
                            <a:srgbClr val="000000"/>
                          </a:solidFill>
                          <a:effectLst/>
                          <a:latin typeface="Arial" panose="020B0604020202020204" pitchFamily="34" charset="0"/>
                        </a:rPr>
                        <a:t>Jurisdicción, </a:t>
                      </a:r>
                      <a:r>
                        <a:rPr lang="es-AR" sz="1000" b="0" i="0" u="none" strike="noStrike" dirty="0">
                          <a:solidFill>
                            <a:srgbClr val="000000"/>
                          </a:solidFill>
                          <a:effectLst/>
                          <a:latin typeface="Arial" panose="020B0604020202020204" pitchFamily="34" charset="0"/>
                        </a:rPr>
                        <a:t>con una leyenda que indique que fue provista por la </a:t>
                      </a:r>
                      <a:r>
                        <a:rPr lang="es-AR" sz="1000" b="0" i="0" u="none" strike="noStrike" dirty="0" smtClean="0">
                          <a:solidFill>
                            <a:srgbClr val="000000"/>
                          </a:solidFill>
                          <a:effectLst/>
                          <a:latin typeface="Arial" panose="020B0604020202020204" pitchFamily="34" charset="0"/>
                        </a:rPr>
                        <a:t>Jurisdicción?</a:t>
                      </a:r>
                      <a:endParaRPr lang="es-AR" sz="1000" b="0" i="0" u="none" strike="noStrike" dirty="0">
                        <a:solidFill>
                          <a:srgbClr val="000000"/>
                        </a:solidFill>
                        <a:effectLst/>
                        <a:latin typeface="Arial" panose="020B0604020202020204" pitchFamily="34" charset="0"/>
                      </a:endParaRP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398176">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¿En caso afirmativo, se pudo verificar </a:t>
                      </a:r>
                      <a:r>
                        <a:rPr lang="es-ES" sz="1000" b="0" i="1" u="none" strike="noStrike">
                          <a:solidFill>
                            <a:srgbClr val="000000"/>
                          </a:solidFill>
                          <a:effectLst/>
                          <a:latin typeface="Arial" panose="020B0604020202020204" pitchFamily="34" charset="0"/>
                        </a:rPr>
                        <a:t>in situ</a:t>
                      </a:r>
                      <a:r>
                        <a:rPr lang="es-ES" sz="1000" b="0" i="0" u="none" strike="noStrike">
                          <a:solidFill>
                            <a:srgbClr val="000000"/>
                          </a:solidFill>
                          <a:effectLst/>
                          <a:latin typeface="Arial" panose="020B0604020202020204" pitchFamily="34" charset="0"/>
                        </a:rPr>
                        <a:t>?</a:t>
                      </a:r>
                      <a:r>
                        <a:rPr lang="es-ES" sz="1000" b="1" i="0" u="none" strike="noStrike">
                          <a:solidFill>
                            <a:srgbClr val="000000"/>
                          </a:solidFill>
                          <a:effectLst/>
                          <a:latin typeface="Arial" panose="020B0604020202020204" pitchFamily="34" charset="0"/>
                        </a:rPr>
                        <a:t> (Incorporar foto en Anexo Fotográfico al Informe)</a:t>
                      </a:r>
                      <a:endParaRPr lang="es-ES" sz="1000" b="0" i="0" u="none" strike="noStrike">
                        <a:solidFill>
                          <a:srgbClr val="000000"/>
                        </a:solidFill>
                        <a:effectLst/>
                        <a:latin typeface="Arial" panose="020B0604020202020204" pitchFamily="34" charset="0"/>
                      </a:endParaRP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4716" marR="4716" marT="47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bl>
          </a:graphicData>
        </a:graphic>
      </p:graphicFrame>
      <p:pic>
        <p:nvPicPr>
          <p:cNvPr id="6" name="Imagen 5"/>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spTree>
    <p:extLst>
      <p:ext uri="{BB962C8B-B14F-4D97-AF65-F5344CB8AC3E}">
        <p14:creationId xmlns:p14="http://schemas.microsoft.com/office/powerpoint/2010/main" val="1084197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27</a:t>
            </a:fld>
            <a:endParaRPr dirty="0">
              <a:latin typeface="Lora"/>
              <a:ea typeface="Lora"/>
              <a:cs typeface="Lora"/>
              <a:sym typeface="Lora"/>
            </a:endParaRPr>
          </a:p>
        </p:txBody>
      </p:sp>
      <p:sp>
        <p:nvSpPr>
          <p:cNvPr id="142" name="Google Shape;142;p18"/>
          <p:cNvSpPr txBox="1"/>
          <p:nvPr/>
        </p:nvSpPr>
        <p:spPr>
          <a:xfrm>
            <a:off x="3404065" y="0"/>
            <a:ext cx="7679400" cy="928187"/>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Lora"/>
                <a:ea typeface="Lora"/>
                <a:cs typeface="Lora"/>
                <a:sym typeface="Lora"/>
              </a:rPr>
              <a:t>Emergencia Agropecuaria– </a:t>
            </a:r>
            <a:br>
              <a:rPr lang="es-ES" sz="2800" b="1" dirty="0">
                <a:solidFill>
                  <a:schemeClr val="dk1"/>
                </a:solidFill>
                <a:latin typeface="Lora"/>
                <a:ea typeface="Lora"/>
                <a:cs typeface="Lora"/>
                <a:sym typeface="Lora"/>
              </a:rPr>
            </a:br>
            <a:r>
              <a:rPr lang="es-MX" sz="2800" b="1" dirty="0" smtClean="0">
                <a:solidFill>
                  <a:schemeClr val="dk1"/>
                </a:solidFill>
                <a:latin typeface="Lora"/>
                <a:ea typeface="Lora"/>
                <a:cs typeface="Lora"/>
                <a:sym typeface="Lora"/>
              </a:rPr>
              <a:t>Formulario Convenios 2024/2025</a:t>
            </a: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aphicFrame>
        <p:nvGraphicFramePr>
          <p:cNvPr id="2" name="Tabla 1"/>
          <p:cNvGraphicFramePr>
            <a:graphicFrameLocks noGrp="1"/>
          </p:cNvGraphicFramePr>
          <p:nvPr>
            <p:extLst>
              <p:ext uri="{D42A27DB-BD31-4B8C-83A1-F6EECF244321}">
                <p14:modId xmlns:p14="http://schemas.microsoft.com/office/powerpoint/2010/main" val="1235607142"/>
              </p:ext>
            </p:extLst>
          </p:nvPr>
        </p:nvGraphicFramePr>
        <p:xfrm>
          <a:off x="2945500" y="987228"/>
          <a:ext cx="8782149" cy="5062755"/>
        </p:xfrm>
        <a:graphic>
          <a:graphicData uri="http://schemas.openxmlformats.org/drawingml/2006/table">
            <a:tbl>
              <a:tblPr/>
              <a:tblGrid>
                <a:gridCol w="1026402">
                  <a:extLst>
                    <a:ext uri="{9D8B030D-6E8A-4147-A177-3AD203B41FA5}">
                      <a16:colId xmlns:a16="http://schemas.microsoft.com/office/drawing/2014/main" xmlns="" val="20000"/>
                    </a:ext>
                  </a:extLst>
                </a:gridCol>
                <a:gridCol w="3531463">
                  <a:extLst>
                    <a:ext uri="{9D8B030D-6E8A-4147-A177-3AD203B41FA5}">
                      <a16:colId xmlns:a16="http://schemas.microsoft.com/office/drawing/2014/main" xmlns="" val="20001"/>
                    </a:ext>
                  </a:extLst>
                </a:gridCol>
                <a:gridCol w="413768">
                  <a:extLst>
                    <a:ext uri="{9D8B030D-6E8A-4147-A177-3AD203B41FA5}">
                      <a16:colId xmlns:a16="http://schemas.microsoft.com/office/drawing/2014/main" xmlns="" val="20002"/>
                    </a:ext>
                  </a:extLst>
                </a:gridCol>
                <a:gridCol w="295091">
                  <a:extLst>
                    <a:ext uri="{9D8B030D-6E8A-4147-A177-3AD203B41FA5}">
                      <a16:colId xmlns:a16="http://schemas.microsoft.com/office/drawing/2014/main" xmlns="" val="20003"/>
                    </a:ext>
                  </a:extLst>
                </a:gridCol>
                <a:gridCol w="320750">
                  <a:extLst>
                    <a:ext uri="{9D8B030D-6E8A-4147-A177-3AD203B41FA5}">
                      <a16:colId xmlns:a16="http://schemas.microsoft.com/office/drawing/2014/main" xmlns="" val="20004"/>
                    </a:ext>
                  </a:extLst>
                </a:gridCol>
                <a:gridCol w="3194675">
                  <a:extLst>
                    <a:ext uri="{9D8B030D-6E8A-4147-A177-3AD203B41FA5}">
                      <a16:colId xmlns:a16="http://schemas.microsoft.com/office/drawing/2014/main" xmlns="" val="20005"/>
                    </a:ext>
                  </a:extLst>
                </a:gridCol>
              </a:tblGrid>
              <a:tr h="252431">
                <a:tc gridSpan="2">
                  <a:txBody>
                    <a:bodyPr/>
                    <a:lstStyle/>
                    <a:p>
                      <a:pPr algn="ctr" fontAlgn="ctr"/>
                      <a:r>
                        <a:rPr lang="es-ES" sz="1000" b="1" i="0" u="none" strike="noStrike" dirty="0">
                          <a:solidFill>
                            <a:srgbClr val="FFFFFF"/>
                          </a:solidFill>
                          <a:effectLst/>
                          <a:latin typeface="Arial" panose="020B0604020202020204" pitchFamily="34" charset="0"/>
                        </a:rPr>
                        <a:t>FONDOS TRANSFERIDOS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dirty="0">
                          <a:solidFill>
                            <a:srgbClr val="FFFFFF"/>
                          </a:solidFill>
                          <a:effectLst/>
                          <a:latin typeface="Arial" panose="020B0604020202020204" pitchFamily="34" charset="0"/>
                        </a:rPr>
                        <a:t>SI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dirty="0">
                          <a:solidFill>
                            <a:srgbClr val="FFFFFF"/>
                          </a:solidFill>
                          <a:effectLst/>
                          <a:latin typeface="Arial" panose="020B060402020202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dirty="0">
                          <a:solidFill>
                            <a:srgbClr val="FFFFFF"/>
                          </a:solidFill>
                          <a:effectLst/>
                          <a:latin typeface="Arial" panose="020B0604020202020204" pitchFamily="34" charset="0"/>
                        </a:rPr>
                        <a:t>N/A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dirty="0">
                          <a:solidFill>
                            <a:srgbClr val="FFFFFF"/>
                          </a:solidFill>
                          <a:effectLst/>
                          <a:latin typeface="Arial" panose="020B0604020202020204" pitchFamily="34" charset="0"/>
                        </a:rPr>
                        <a:t>REFERENCIAS / OBSERVACIONES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802969">
                <a:tc gridSpan="2">
                  <a:txBody>
                    <a:bodyPr/>
                    <a:lstStyle/>
                    <a:p>
                      <a:pPr algn="l" fontAlgn="ctr"/>
                      <a:r>
                        <a:rPr lang="es-AR" sz="1000" b="0" i="0" u="none" strike="noStrike">
                          <a:solidFill>
                            <a:srgbClr val="000000"/>
                          </a:solidFill>
                          <a:effectLst/>
                          <a:latin typeface="Arial" panose="020B0604020202020204" pitchFamily="34" charset="0"/>
                        </a:rPr>
                        <a:t>• ¿Se transfirieron los fondos a la cuenta oficial de la Provincia o Municipio indicada en el Convenio?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802969">
                <a:tc gridSpan="2">
                  <a:txBody>
                    <a:bodyPr/>
                    <a:lstStyle/>
                    <a:p>
                      <a:pPr algn="l" fontAlgn="ctr"/>
                      <a:r>
                        <a:rPr lang="es-AR" sz="1000" b="0" i="0" u="none" strike="noStrike">
                          <a:solidFill>
                            <a:srgbClr val="000000"/>
                          </a:solidFill>
                          <a:effectLst/>
                          <a:latin typeface="Arial" panose="020B0604020202020204" pitchFamily="34" charset="0"/>
                        </a:rPr>
                        <a:t>• ¿Los fondos fueron utilizados? </a:t>
                      </a:r>
                      <a:r>
                        <a:rPr lang="es-AR" sz="1000" b="1" i="0" u="none" strike="noStrike">
                          <a:solidFill>
                            <a:srgbClr val="000000"/>
                          </a:solidFill>
                          <a:effectLst/>
                          <a:latin typeface="Arial" panose="020B0604020202020204" pitchFamily="34" charset="0"/>
                        </a:rPr>
                        <a:t>En caso afirmativo, informar el porcentaje en la columna "Referencias/Observaciones"</a:t>
                      </a:r>
                      <a:endParaRPr lang="es-AR" sz="1000" b="0" i="0" u="none" strike="noStrike">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069825">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Si la respuesta anterior fue negativa, ¿existe un motivo fehaciente y debidamente justificado? </a:t>
                      </a:r>
                      <a:r>
                        <a:rPr lang="es-AR" sz="1000" b="1" i="0" u="none" strike="noStrike">
                          <a:solidFill>
                            <a:srgbClr val="000000"/>
                          </a:solidFill>
                          <a:effectLst/>
                          <a:latin typeface="Arial" panose="020B0604020202020204" pitchFamily="34" charset="0"/>
                        </a:rPr>
                        <a:t>Describir la justificación en la columna "Referencias/Observaciones"</a:t>
                      </a:r>
                      <a:endParaRPr lang="es-AR" sz="1000" b="0" i="0" u="none" strike="noStrike">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87240">
                <a:tc gridSpan="2">
                  <a:txBody>
                    <a:bodyPr/>
                    <a:lstStyle/>
                    <a:p>
                      <a:pPr algn="ctr" fontAlgn="ctr"/>
                      <a:r>
                        <a:rPr lang="es-AR" sz="1000" b="1" i="0" u="none" strike="noStrike" dirty="0">
                          <a:solidFill>
                            <a:srgbClr val="FFFFFF"/>
                          </a:solidFill>
                          <a:effectLst/>
                          <a:latin typeface="Arial" panose="020B0604020202020204" pitchFamily="34" charset="0"/>
                        </a:rPr>
                        <a:t>DESTINO DE LOS FONDOS / BIENES ADQUIRIDOS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a:txBody>
                    <a:bodyPr/>
                    <a:lstStyle/>
                    <a:p>
                      <a:pPr algn="ctr" fontAlgn="ctr"/>
                      <a:r>
                        <a:rPr lang="es-ES" sz="1000" b="1" i="0" u="none" strike="noStrike">
                          <a:solidFill>
                            <a:srgbClr val="FFFFFF"/>
                          </a:solidFill>
                          <a:effectLst/>
                          <a:latin typeface="Arial" panose="020B0604020202020204" pitchFamily="34" charset="0"/>
                        </a:rPr>
                        <a:t>SI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N/A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s-ES" sz="1000" b="1" i="0" u="none" strike="noStrike">
                          <a:solidFill>
                            <a:srgbClr val="FFFFFF"/>
                          </a:solidFill>
                          <a:effectLst/>
                          <a:latin typeface="Arial" panose="020B0604020202020204" pitchFamily="34" charset="0"/>
                        </a:rPr>
                        <a:t>REFERENCIAS / OBSERVACIONES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xmlns="" val="10004"/>
                  </a:ext>
                </a:extLst>
              </a:tr>
              <a:tr h="1033763">
                <a:tc gridSpan="2">
                  <a:txBody>
                    <a:bodyPr/>
                    <a:lstStyle/>
                    <a:p>
                      <a:pPr algn="l" fontAlgn="ctr"/>
                      <a:r>
                        <a:rPr lang="es-AR" sz="1000" b="0" i="0" u="none" strike="noStrike">
                          <a:solidFill>
                            <a:srgbClr val="000000"/>
                          </a:solidFill>
                          <a:effectLst/>
                          <a:latin typeface="Arial" panose="020B0604020202020204" pitchFamily="34" charset="0"/>
                        </a:rPr>
                        <a:t>• ¿Los fondos se destinaron al objeto determinado en el Convenio? </a:t>
                      </a:r>
                      <a:r>
                        <a:rPr lang="es-AR" sz="1000" b="1" i="0" u="none" strike="noStrike">
                          <a:solidFill>
                            <a:srgbClr val="000000"/>
                          </a:solidFill>
                          <a:effectLst/>
                          <a:latin typeface="Arial" panose="020B0604020202020204" pitchFamily="34" charset="0"/>
                        </a:rPr>
                        <a:t>En caso afirmativo, listar los bienes/servicios adquiridos y completar el punto 10 del documento "Punteo Red Federal"</a:t>
                      </a:r>
                      <a:endParaRPr lang="es-AR" sz="1000" b="0" i="0" u="none" strike="noStrike">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a:txBody>
                    <a:bodyPr/>
                    <a:lstStyle/>
                    <a:p>
                      <a:pPr algn="l" fontAlgn="b"/>
                      <a:r>
                        <a:rPr lang="es-ES"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913558">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AR" sz="1000" b="0" i="0" u="none" strike="noStrike">
                          <a:solidFill>
                            <a:srgbClr val="000000"/>
                          </a:solidFill>
                          <a:effectLst/>
                          <a:latin typeface="Arial" panose="020B0604020202020204" pitchFamily="34" charset="0"/>
                        </a:rPr>
                        <a:t>Si la respuesta es negativa, ¿se solicitó la devolución de los fondos? </a:t>
                      </a:r>
                      <a:r>
                        <a:rPr lang="es-AR" sz="1000" b="1" i="0" u="none" strike="noStrike">
                          <a:solidFill>
                            <a:srgbClr val="000000"/>
                          </a:solidFill>
                          <a:effectLst/>
                          <a:latin typeface="Arial" panose="020B0604020202020204" pitchFamily="34" charset="0"/>
                        </a:rPr>
                        <a:t>Informar el medio y el resultado de la solicitud</a:t>
                      </a:r>
                      <a:endParaRPr lang="es-AR" sz="1000" b="0" i="0" u="none" strike="noStrike">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000" b="0" i="0" u="none" strike="noStrike" dirty="0">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bl>
          </a:graphicData>
        </a:graphic>
      </p:graphicFrame>
      <p:pic>
        <p:nvPicPr>
          <p:cNvPr id="6" name="Imagen 5"/>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spTree>
    <p:extLst>
      <p:ext uri="{BB962C8B-B14F-4D97-AF65-F5344CB8AC3E}">
        <p14:creationId xmlns:p14="http://schemas.microsoft.com/office/powerpoint/2010/main" val="39000659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824"/>
        <p:cNvGrpSpPr/>
        <p:nvPr/>
      </p:nvGrpSpPr>
      <p:grpSpPr>
        <a:xfrm>
          <a:off x="0" y="0"/>
          <a:ext cx="0" cy="0"/>
          <a:chOff x="0" y="0"/>
          <a:chExt cx="0" cy="0"/>
        </a:xfrm>
      </p:grpSpPr>
      <p:sp>
        <p:nvSpPr>
          <p:cNvPr id="825" name="Google Shape;825;p39"/>
          <p:cNvSpPr txBox="1"/>
          <p:nvPr/>
        </p:nvSpPr>
        <p:spPr>
          <a:xfrm>
            <a:off x="1022400" y="1706165"/>
            <a:ext cx="10147200" cy="5202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100"/>
              <a:buFont typeface="Arial"/>
              <a:buNone/>
            </a:pPr>
            <a:r>
              <a:rPr lang="es-ES" sz="4400" b="1" i="0" u="none" strike="noStrike" cap="none" dirty="0">
                <a:solidFill>
                  <a:srgbClr val="FFFFFF"/>
                </a:solidFill>
                <a:latin typeface="Lora"/>
                <a:ea typeface="Lora"/>
                <a:cs typeface="Lora"/>
                <a:sym typeface="Lora"/>
              </a:rPr>
              <a:t>Dudas o Inquietudes</a:t>
            </a:r>
            <a:endParaRPr sz="3100" b="1" i="0" u="none" strike="noStrike" cap="none" dirty="0">
              <a:solidFill>
                <a:srgbClr val="4BD0FF"/>
              </a:solidFill>
              <a:latin typeface="Lora"/>
              <a:ea typeface="Lora"/>
              <a:cs typeface="Lora"/>
              <a:sym typeface="Lora"/>
            </a:endParaRPr>
          </a:p>
          <a:p>
            <a:pPr marL="0" marR="0" lvl="0" indent="0" algn="l" rtl="0">
              <a:lnSpc>
                <a:spcPct val="100000"/>
              </a:lnSpc>
              <a:spcBef>
                <a:spcPts val="0"/>
              </a:spcBef>
              <a:spcAft>
                <a:spcPts val="0"/>
              </a:spcAft>
              <a:buClr>
                <a:schemeClr val="dk1"/>
              </a:buClr>
              <a:buSzPts val="1100"/>
              <a:buFont typeface="Arial"/>
              <a:buNone/>
            </a:pP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350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cxnSp>
        <p:nvCxnSpPr>
          <p:cNvPr id="826" name="Google Shape;826;p39"/>
          <p:cNvCxnSpPr/>
          <p:nvPr/>
        </p:nvCxnSpPr>
        <p:spPr>
          <a:xfrm>
            <a:off x="5763000" y="1459527"/>
            <a:ext cx="666000" cy="0"/>
          </a:xfrm>
          <a:prstGeom prst="straightConnector1">
            <a:avLst/>
          </a:prstGeom>
          <a:noFill/>
          <a:ln w="38100" cap="flat" cmpd="sng">
            <a:solidFill>
              <a:srgbClr val="FFFFFF"/>
            </a:solidFill>
            <a:prstDash val="solid"/>
            <a:round/>
            <a:headEnd type="none" w="sm" len="sm"/>
            <a:tailEnd type="none" w="sm" len="sm"/>
          </a:ln>
        </p:spPr>
      </p:cxnSp>
      <p:cxnSp>
        <p:nvCxnSpPr>
          <p:cNvPr id="827" name="Google Shape;827;p39"/>
          <p:cNvCxnSpPr/>
          <p:nvPr/>
        </p:nvCxnSpPr>
        <p:spPr>
          <a:xfrm>
            <a:off x="5763000" y="6210781"/>
            <a:ext cx="666000" cy="0"/>
          </a:xfrm>
          <a:prstGeom prst="straightConnector1">
            <a:avLst/>
          </a:prstGeom>
          <a:noFill/>
          <a:ln w="38100" cap="flat" cmpd="sng">
            <a:solidFill>
              <a:srgbClr val="FFFFFF"/>
            </a:solidFill>
            <a:prstDash val="solid"/>
            <a:round/>
            <a:headEnd type="none" w="sm" len="sm"/>
            <a:tailEnd type="none" w="sm" len="sm"/>
          </a:ln>
        </p:spPr>
      </p:cxnSp>
      <p:sp>
        <p:nvSpPr>
          <p:cNvPr id="5" name="CuadroTexto 4"/>
          <p:cNvSpPr txBox="1"/>
          <p:nvPr/>
        </p:nvSpPr>
        <p:spPr>
          <a:xfrm>
            <a:off x="2573483" y="2806179"/>
            <a:ext cx="7045034" cy="3780522"/>
          </a:xfrm>
          <a:prstGeom prst="rect">
            <a:avLst/>
          </a:prstGeom>
          <a:noFill/>
        </p:spPr>
        <p:txBody>
          <a:bodyPr wrap="square" rtlCol="0">
            <a:spAutoFit/>
          </a:bodyPr>
          <a:lstStyle/>
          <a:p>
            <a:pPr algn="ctr">
              <a:lnSpc>
                <a:spcPct val="150000"/>
              </a:lnSpc>
            </a:pPr>
            <a:r>
              <a:rPr lang="es-AR" sz="1800" b="1" dirty="0">
                <a:solidFill>
                  <a:schemeClr val="bg1"/>
                </a:solidFill>
                <a:latin typeface="Arial" panose="020B0604020202020204" pitchFamily="34" charset="0"/>
                <a:cs typeface="Arial" panose="020B0604020202020204" pitchFamily="34" charset="0"/>
              </a:rPr>
              <a:t>Auditoría Sectorial de Agricultura, Ganadería y Pesca</a:t>
            </a:r>
          </a:p>
          <a:p>
            <a:pPr algn="ctr">
              <a:lnSpc>
                <a:spcPct val="150000"/>
              </a:lnSpc>
            </a:pPr>
            <a:r>
              <a:rPr lang="es-AR" sz="1800" dirty="0">
                <a:solidFill>
                  <a:schemeClr val="tx1">
                    <a:lumMod val="85000"/>
                    <a:lumOff val="15000"/>
                  </a:schemeClr>
                </a:solidFill>
                <a:latin typeface="Arial" panose="020B0604020202020204" pitchFamily="34" charset="0"/>
                <a:cs typeface="Arial" panose="020B0604020202020204" pitchFamily="34" charset="0"/>
                <a:hlinkClick r:id="rId3"/>
              </a:rPr>
              <a:t>redfederal@magyp.gob.ar</a:t>
            </a:r>
            <a:endParaRPr lang="es-AR" sz="1800" dirty="0">
              <a:solidFill>
                <a:schemeClr val="tx1">
                  <a:lumMod val="85000"/>
                  <a:lumOff val="15000"/>
                </a:schemeClr>
              </a:solidFill>
              <a:latin typeface="Arial" panose="020B0604020202020204" pitchFamily="34" charset="0"/>
              <a:cs typeface="Arial" panose="020B0604020202020204" pitchFamily="34" charset="0"/>
            </a:endParaRPr>
          </a:p>
          <a:p>
            <a:pPr algn="ctr">
              <a:lnSpc>
                <a:spcPct val="150000"/>
              </a:lnSpc>
            </a:pPr>
            <a:endParaRPr lang="es-AR" sz="1800" dirty="0">
              <a:solidFill>
                <a:schemeClr val="tx1">
                  <a:lumMod val="85000"/>
                  <a:lumOff val="15000"/>
                </a:schemeClr>
              </a:solidFill>
              <a:latin typeface="Arial" panose="020B0604020202020204" pitchFamily="34" charset="0"/>
              <a:cs typeface="Arial" panose="020B0604020202020204" pitchFamily="34" charset="0"/>
            </a:endParaRPr>
          </a:p>
          <a:p>
            <a:pPr algn="ctr">
              <a:lnSpc>
                <a:spcPct val="150000"/>
              </a:lnSpc>
            </a:pPr>
            <a:r>
              <a:rPr lang="es-AR" sz="1800" b="1" dirty="0">
                <a:solidFill>
                  <a:schemeClr val="bg1"/>
                </a:solidFill>
                <a:latin typeface="Arial" panose="020B0604020202020204" pitchFamily="34" charset="0"/>
                <a:cs typeface="Arial" panose="020B0604020202020204" pitchFamily="34" charset="0"/>
              </a:rPr>
              <a:t>Abog. Maria Julia BADALONI</a:t>
            </a:r>
          </a:p>
          <a:p>
            <a:pPr algn="ctr">
              <a:lnSpc>
                <a:spcPct val="150000"/>
              </a:lnSpc>
            </a:pPr>
            <a:r>
              <a:rPr lang="es-AR" sz="1800" dirty="0">
                <a:solidFill>
                  <a:schemeClr val="tx1">
                    <a:lumMod val="85000"/>
                    <a:lumOff val="15000"/>
                  </a:schemeClr>
                </a:solidFill>
                <a:latin typeface="Arial" panose="020B0604020202020204" pitchFamily="34" charset="0"/>
                <a:cs typeface="Arial" panose="020B0604020202020204" pitchFamily="34" charset="0"/>
                <a:hlinkClick r:id="rId4"/>
              </a:rPr>
              <a:t>mbadaloni@magyp.gob.ar</a:t>
            </a:r>
            <a:r>
              <a:rPr lang="es-AR" sz="1800" dirty="0">
                <a:solidFill>
                  <a:schemeClr val="tx1">
                    <a:lumMod val="85000"/>
                    <a:lumOff val="15000"/>
                  </a:schemeClr>
                </a:solidFill>
                <a:latin typeface="Arial" panose="020B0604020202020204" pitchFamily="34" charset="0"/>
                <a:cs typeface="Arial" panose="020B0604020202020204" pitchFamily="34" charset="0"/>
              </a:rPr>
              <a:t/>
            </a:r>
            <a:br>
              <a:rPr lang="es-AR" sz="1800" dirty="0">
                <a:solidFill>
                  <a:schemeClr val="tx1">
                    <a:lumMod val="85000"/>
                    <a:lumOff val="15000"/>
                  </a:schemeClr>
                </a:solidFill>
                <a:latin typeface="Arial" panose="020B0604020202020204" pitchFamily="34" charset="0"/>
                <a:cs typeface="Arial" panose="020B0604020202020204" pitchFamily="34" charset="0"/>
              </a:rPr>
            </a:br>
            <a:endParaRPr lang="es-AR" sz="1800" dirty="0">
              <a:solidFill>
                <a:schemeClr val="tx1">
                  <a:lumMod val="85000"/>
                  <a:lumOff val="15000"/>
                </a:schemeClr>
              </a:solidFill>
              <a:latin typeface="Arial" panose="020B0604020202020204" pitchFamily="34" charset="0"/>
              <a:cs typeface="Arial" panose="020B0604020202020204" pitchFamily="34" charset="0"/>
            </a:endParaRPr>
          </a:p>
          <a:p>
            <a:pPr algn="ctr">
              <a:lnSpc>
                <a:spcPct val="150000"/>
              </a:lnSpc>
            </a:pPr>
            <a:r>
              <a:rPr lang="es-AR" sz="1800" b="1" dirty="0">
                <a:solidFill>
                  <a:schemeClr val="bg1"/>
                </a:solidFill>
                <a:latin typeface="Arial" panose="020B0604020202020204" pitchFamily="34" charset="0"/>
                <a:cs typeface="Arial" panose="020B0604020202020204" pitchFamily="34" charset="0"/>
              </a:rPr>
              <a:t>Lic. Martín CASTILLA</a:t>
            </a:r>
          </a:p>
          <a:p>
            <a:pPr algn="ctr">
              <a:lnSpc>
                <a:spcPct val="150000"/>
              </a:lnSpc>
            </a:pPr>
            <a:r>
              <a:rPr lang="es-AR" sz="1800" dirty="0">
                <a:solidFill>
                  <a:schemeClr val="tx1">
                    <a:lumMod val="85000"/>
                    <a:lumOff val="15000"/>
                  </a:schemeClr>
                </a:solidFill>
                <a:latin typeface="Arial" panose="020B0604020202020204" pitchFamily="34" charset="0"/>
                <a:cs typeface="Arial" panose="020B0604020202020204" pitchFamily="34" charset="0"/>
                <a:hlinkClick r:id="rId4"/>
              </a:rPr>
              <a:t>marcasti@magyp.gob.ar</a:t>
            </a:r>
            <a:endParaRPr lang="es-AR" sz="1800" dirty="0">
              <a:solidFill>
                <a:schemeClr val="tx1">
                  <a:lumMod val="85000"/>
                  <a:lumOff val="15000"/>
                </a:schemeClr>
              </a:solidFill>
              <a:latin typeface="Arial" panose="020B0604020202020204" pitchFamily="34" charset="0"/>
              <a:cs typeface="Arial" panose="020B0604020202020204" pitchFamily="34" charset="0"/>
            </a:endParaRPr>
          </a:p>
          <a:p>
            <a:pPr algn="ctr">
              <a:lnSpc>
                <a:spcPct val="150000"/>
              </a:lnSpc>
            </a:pPr>
            <a:endParaRPr lang="es-AR" sz="1800" dirty="0">
              <a:solidFill>
                <a:schemeClr val="tx1">
                  <a:lumMod val="85000"/>
                  <a:lumOff val="15000"/>
                </a:schemeClr>
              </a:solidFill>
              <a:latin typeface="Arial" panose="020B0604020202020204" pitchFamily="34" charset="0"/>
              <a:cs typeface="Arial" panose="020B0604020202020204" pitchFamily="34" charset="0"/>
            </a:endParaRPr>
          </a:p>
        </p:txBody>
      </p:sp>
      <p:pic>
        <p:nvPicPr>
          <p:cNvPr id="6" name="Imagen 5"/>
          <p:cNvPicPr>
            <a:picLocks noChangeAspect="1"/>
          </p:cNvPicPr>
          <p:nvPr/>
        </p:nvPicPr>
        <p:blipFill>
          <a:blip r:embed="rId5">
            <a:clrChange>
              <a:clrFrom>
                <a:srgbClr val="FFFFFF"/>
              </a:clrFrom>
              <a:clrTo>
                <a:srgbClr val="FFFFFF">
                  <a:alpha val="0"/>
                </a:srgbClr>
              </a:clrTo>
            </a:clrChange>
            <a:lum bright="70000" contrast="-70000"/>
          </a:blip>
          <a:stretch>
            <a:fillRect/>
          </a:stretch>
        </p:blipFill>
        <p:spPr>
          <a:xfrm>
            <a:off x="1936684" y="3344112"/>
            <a:ext cx="1352328" cy="1352328"/>
          </a:xfrm>
          <a:prstGeom prst="rect">
            <a:avLst/>
          </a:prstGeom>
        </p:spPr>
      </p:pic>
    </p:spTree>
    <p:extLst>
      <p:ext uri="{BB962C8B-B14F-4D97-AF65-F5344CB8AC3E}">
        <p14:creationId xmlns:p14="http://schemas.microsoft.com/office/powerpoint/2010/main" val="9886799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832"/>
        <p:cNvGrpSpPr/>
        <p:nvPr/>
      </p:nvGrpSpPr>
      <p:grpSpPr>
        <a:xfrm>
          <a:off x="0" y="0"/>
          <a:ext cx="0" cy="0"/>
          <a:chOff x="0" y="0"/>
          <a:chExt cx="0" cy="0"/>
        </a:xfrm>
      </p:grpSpPr>
      <p:pic>
        <p:nvPicPr>
          <p:cNvPr id="833" name="Google Shape;833;p40"/>
          <p:cNvPicPr preferRelativeResize="0"/>
          <p:nvPr/>
        </p:nvPicPr>
        <p:blipFill rotWithShape="1">
          <a:blip r:embed="rId3">
            <a:alphaModFix/>
          </a:blip>
          <a:srcRect l="2963" r="2954"/>
          <a:stretch/>
        </p:blipFill>
        <p:spPr>
          <a:xfrm>
            <a:off x="3815263" y="2870913"/>
            <a:ext cx="4561474" cy="1116175"/>
          </a:xfrm>
          <a:prstGeom prst="rect">
            <a:avLst/>
          </a:prstGeom>
          <a:noFill/>
          <a:ln>
            <a:noFill/>
          </a:ln>
        </p:spPr>
      </p:pic>
    </p:spTree>
    <p:extLst>
      <p:ext uri="{BB962C8B-B14F-4D97-AF65-F5344CB8AC3E}">
        <p14:creationId xmlns:p14="http://schemas.microsoft.com/office/powerpoint/2010/main" val="1584440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p:nvPr/>
        </p:nvSpPr>
        <p:spPr>
          <a:xfrm>
            <a:off x="1258081" y="1282784"/>
            <a:ext cx="9675838" cy="1126422"/>
          </a:xfrm>
          <a:prstGeom prst="rect">
            <a:avLst/>
          </a:prstGeom>
          <a:noFill/>
          <a:ln>
            <a:noFill/>
          </a:ln>
        </p:spPr>
        <p:txBody>
          <a:bodyPr spcFirstLastPara="1" wrap="square" lIns="91425" tIns="45700" rIns="91425" bIns="45700" anchor="t" anchorCtr="0">
            <a:spAutoFit/>
          </a:bodyPr>
          <a:lstStyle/>
          <a:p>
            <a:pPr lvl="0" algn="ctr">
              <a:lnSpc>
                <a:spcPct val="104999"/>
              </a:lnSpc>
              <a:buSzPts val="4000"/>
            </a:pPr>
            <a:r>
              <a:rPr lang="es-ES" sz="3200" dirty="0">
                <a:solidFill>
                  <a:schemeClr val="bg1"/>
                </a:solidFill>
                <a:latin typeface="Arial" panose="020B0604020202020204" pitchFamily="34" charset="0"/>
                <a:cs typeface="Arial" panose="020B0604020202020204" pitchFamily="34" charset="0"/>
              </a:rPr>
              <a:t>“Programa Nacional de Agregado de Valor para Cooperativas Agroindustriales – CoopAR”</a:t>
            </a:r>
            <a:endParaRPr lang="es-ES" sz="1000" dirty="0">
              <a:solidFill>
                <a:schemeClr val="bg1"/>
              </a:solidFill>
              <a:latin typeface="Arial" panose="020B0604020202020204" pitchFamily="34" charset="0"/>
              <a:cs typeface="Arial" panose="020B0604020202020204" pitchFamily="34" charset="0"/>
            </a:endParaRPr>
          </a:p>
        </p:txBody>
      </p:sp>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3000" y="6088786"/>
            <a:ext cx="2286000" cy="411151"/>
          </a:xfrm>
          <a:prstGeom prst="rect">
            <a:avLst/>
          </a:prstGeom>
        </p:spPr>
      </p:pic>
      <p:sp>
        <p:nvSpPr>
          <p:cNvPr id="5" name="Google Shape;35;p1"/>
          <p:cNvSpPr txBox="1"/>
          <p:nvPr/>
        </p:nvSpPr>
        <p:spPr>
          <a:xfrm>
            <a:off x="3187931" y="3685785"/>
            <a:ext cx="5816139" cy="1126422"/>
          </a:xfrm>
          <a:prstGeom prst="rect">
            <a:avLst/>
          </a:prstGeom>
          <a:solidFill>
            <a:srgbClr val="242C4F">
              <a:lumMod val="60000"/>
              <a:lumOff val="40000"/>
            </a:srgb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spcFirstLastPara="1" wrap="square" lIns="91425" tIns="45700" rIns="91425" bIns="45700" anchor="t" anchorCtr="0">
            <a:spAutoFit/>
          </a:bodyPr>
          <a:lstStyle>
            <a:defPPr marR="0" lvl="0" algn="l" rtl="0">
              <a:lnSpc>
                <a:spcPct val="100000"/>
              </a:lnSpc>
              <a:spcBef>
                <a:spcPts val="0"/>
              </a:spcBef>
              <a:spcAft>
                <a:spcPts val="0"/>
              </a:spcAft>
            </a:defPPr>
            <a:lvl1pPr algn="ctr">
              <a:lnSpc>
                <a:spcPct val="104999"/>
              </a:lnSpc>
              <a:buSzPts val="4000"/>
              <a:defRPr sz="3200">
                <a:solidFill>
                  <a:schemeClr val="bg1"/>
                </a:solidFill>
              </a:defRPr>
            </a:lvl1pPr>
          </a:lstStyle>
          <a:p>
            <a:pPr marL="0" marR="0" lvl="0" indent="0" algn="ctr" defTabSz="914400" eaLnBrk="1" fontAlgn="auto" latinLnBrk="0" hangingPunct="1">
              <a:lnSpc>
                <a:spcPct val="104999"/>
              </a:lnSpc>
              <a:spcBef>
                <a:spcPts val="0"/>
              </a:spcBef>
              <a:spcAft>
                <a:spcPts val="0"/>
              </a:spcAft>
              <a:buClr>
                <a:srgbClr val="000000"/>
              </a:buClr>
              <a:buSzPts val="4000"/>
              <a:buFont typeface="Arial"/>
              <a:buNone/>
              <a:tabLst/>
              <a:defRPr/>
            </a:pPr>
            <a:r>
              <a:rPr kumimoji="0" lang="es-ES" sz="3200" b="0" i="0" u="none" strike="noStrike" kern="0" cap="none" spc="0" normalizeH="0" baseline="0" noProof="0" dirty="0">
                <a:ln>
                  <a:noFill/>
                </a:ln>
                <a:solidFill>
                  <a:srgbClr val="FFFFFF"/>
                </a:solidFill>
                <a:effectLst/>
                <a:uLnTx/>
                <a:uFillTx/>
                <a:latin typeface="Arial"/>
                <a:ea typeface="+mn-ea"/>
                <a:cs typeface="+mn-cs"/>
                <a:sym typeface="Arial"/>
              </a:rPr>
              <a:t>Períodos a Auditar:</a:t>
            </a:r>
            <a:br>
              <a:rPr kumimoji="0" lang="es-ES" sz="3200" b="0" i="0" u="none" strike="noStrike" kern="0" cap="none" spc="0" normalizeH="0" baseline="0" noProof="0" dirty="0">
                <a:ln>
                  <a:noFill/>
                </a:ln>
                <a:solidFill>
                  <a:srgbClr val="FFFFFF"/>
                </a:solidFill>
                <a:effectLst/>
                <a:uLnTx/>
                <a:uFillTx/>
                <a:latin typeface="Arial"/>
                <a:ea typeface="+mn-ea"/>
                <a:cs typeface="+mn-cs"/>
                <a:sym typeface="Arial"/>
              </a:rPr>
            </a:br>
            <a:r>
              <a:rPr kumimoji="0" lang="es-ES" sz="3200" b="0" i="0" u="none" strike="noStrike" kern="0" cap="none" spc="0" normalizeH="0" baseline="0" noProof="0" dirty="0">
                <a:ln>
                  <a:noFill/>
                </a:ln>
                <a:solidFill>
                  <a:srgbClr val="FFFFFF"/>
                </a:solidFill>
                <a:effectLst/>
                <a:uLnTx/>
                <a:uFillTx/>
                <a:latin typeface="Arial"/>
                <a:ea typeface="+mn-ea"/>
                <a:cs typeface="+mn-cs"/>
                <a:sym typeface="Arial"/>
              </a:rPr>
              <a:t>Ejercicios 2022 </a:t>
            </a:r>
            <a:r>
              <a:rPr kumimoji="0" lang="es-ES" sz="3200" b="0" i="0" u="none" strike="noStrike" kern="0" cap="none" spc="0" normalizeH="0" baseline="0" noProof="0" dirty="0" smtClean="0">
                <a:ln>
                  <a:noFill/>
                </a:ln>
                <a:solidFill>
                  <a:srgbClr val="FFFFFF"/>
                </a:solidFill>
                <a:effectLst/>
                <a:uLnTx/>
                <a:uFillTx/>
                <a:latin typeface="Arial"/>
                <a:ea typeface="+mn-ea"/>
                <a:cs typeface="+mn-cs"/>
                <a:sym typeface="Arial"/>
              </a:rPr>
              <a:t>a 2025</a:t>
            </a:r>
            <a:endParaRPr kumimoji="0" sz="32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extLst>
      <p:ext uri="{BB962C8B-B14F-4D97-AF65-F5344CB8AC3E}">
        <p14:creationId xmlns:p14="http://schemas.microsoft.com/office/powerpoint/2010/main" val="2801533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4</a:t>
            </a:fld>
            <a:endParaRPr dirty="0">
              <a:latin typeface="Lora"/>
              <a:ea typeface="Lora"/>
              <a:cs typeface="Lora"/>
              <a:sym typeface="Lora"/>
            </a:endParaRPr>
          </a:p>
        </p:txBody>
      </p:sp>
      <p:sp>
        <p:nvSpPr>
          <p:cNvPr id="141" name="Google Shape;141;p18"/>
          <p:cNvSpPr txBox="1"/>
          <p:nvPr/>
        </p:nvSpPr>
        <p:spPr>
          <a:xfrm>
            <a:off x="0" y="2115001"/>
            <a:ext cx="2761256" cy="1840311"/>
          </a:xfrm>
          <a:prstGeom prst="rect">
            <a:avLst/>
          </a:prstGeom>
          <a:noFill/>
          <a:ln>
            <a:noFill/>
          </a:ln>
        </p:spPr>
        <p:txBody>
          <a:bodyPr spcFirstLastPara="1" wrap="square" lIns="91425" tIns="91425" rIns="91425" bIns="91425" anchor="t" anchorCtr="0">
            <a:noAutofit/>
          </a:bodyPr>
          <a:lstStyle/>
          <a:p>
            <a:pPr lvl="0">
              <a:buSzPts val="2400"/>
            </a:pPr>
            <a:r>
              <a:rPr lang="es-AR" sz="1800" b="1" dirty="0">
                <a:solidFill>
                  <a:srgbClr val="FFFFFF"/>
                </a:solidFill>
                <a:latin typeface="Lora"/>
                <a:ea typeface="Lora"/>
                <a:cs typeface="Lora"/>
                <a:sym typeface="Lora"/>
              </a:rPr>
              <a:t>El Programa CoopAR fue creado a través de la Resolución SAGYP Nº 50/22, m</a:t>
            </a:r>
            <a:r>
              <a:rPr lang="es-AR" sz="1800" b="1" i="0" u="none" strike="noStrike" cap="none" dirty="0">
                <a:solidFill>
                  <a:srgbClr val="FFFFFF"/>
                </a:solidFill>
                <a:latin typeface="Lora"/>
                <a:ea typeface="Lora"/>
                <a:cs typeface="Lora"/>
                <a:sym typeface="Lora"/>
              </a:rPr>
              <a:t>odificada por su similar </a:t>
            </a:r>
          </a:p>
          <a:p>
            <a:pPr lvl="0">
              <a:buSzPts val="2400"/>
            </a:pPr>
            <a:r>
              <a:rPr lang="es-AR" sz="1800" b="1" i="0" u="none" strike="noStrike" cap="none" dirty="0" smtClean="0">
                <a:solidFill>
                  <a:srgbClr val="FFFFFF"/>
                </a:solidFill>
                <a:latin typeface="Lora"/>
                <a:ea typeface="Lora"/>
                <a:cs typeface="Lora"/>
                <a:sym typeface="Lora"/>
              </a:rPr>
              <a:t>N° 307/23</a:t>
            </a:r>
            <a:r>
              <a:rPr lang="es-AR" sz="1800" b="1" i="0" u="none" strike="noStrike" cap="none" dirty="0">
                <a:solidFill>
                  <a:srgbClr val="FFFFFF"/>
                </a:solidFill>
                <a:latin typeface="Lora"/>
                <a:ea typeface="Lora"/>
                <a:cs typeface="Lora"/>
                <a:sym typeface="Lora"/>
              </a:rPr>
              <a:t>.</a:t>
            </a:r>
            <a:br>
              <a:rPr lang="es-AR" sz="1800" b="1" i="0" u="none" strike="noStrike" cap="none" dirty="0">
                <a:solidFill>
                  <a:srgbClr val="FFFFFF"/>
                </a:solidFill>
                <a:latin typeface="Lora"/>
                <a:ea typeface="Lora"/>
                <a:cs typeface="Lora"/>
                <a:sym typeface="Lora"/>
              </a:rPr>
            </a:br>
            <a:r>
              <a:rPr lang="es-AR" sz="1800" b="1" i="0" u="none" strike="noStrike" cap="none" dirty="0">
                <a:solidFill>
                  <a:srgbClr val="FFFFFF"/>
                </a:solidFill>
                <a:latin typeface="Lora"/>
                <a:ea typeface="Lora"/>
                <a:cs typeface="Lora"/>
                <a:sym typeface="Lora"/>
              </a:rPr>
              <a:t/>
            </a:r>
            <a:br>
              <a:rPr lang="es-AR" sz="1800" b="1" i="0" u="none" strike="noStrike" cap="none" dirty="0">
                <a:solidFill>
                  <a:srgbClr val="FFFFFF"/>
                </a:solidFill>
                <a:latin typeface="Lora"/>
                <a:ea typeface="Lora"/>
                <a:cs typeface="Lora"/>
                <a:sym typeface="Lora"/>
              </a:rPr>
            </a:br>
            <a:endParaRPr sz="1100" i="0" u="none" strike="noStrike" cap="none" dirty="0">
              <a:solidFill>
                <a:srgbClr val="000000"/>
              </a:solidFill>
              <a:latin typeface="Lora"/>
              <a:ea typeface="Lora"/>
              <a:cs typeface="Lora"/>
              <a:sym typeface="Lora"/>
            </a:endParaRPr>
          </a:p>
        </p:txBody>
      </p:sp>
      <p:sp>
        <p:nvSpPr>
          <p:cNvPr id="142" name="Google Shape;142;p18"/>
          <p:cNvSpPr txBox="1"/>
          <p:nvPr/>
        </p:nvSpPr>
        <p:spPr>
          <a:xfrm>
            <a:off x="3253500" y="190870"/>
            <a:ext cx="8613380" cy="653505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s-ES" sz="2800" b="1" dirty="0">
                <a:solidFill>
                  <a:schemeClr val="dk1"/>
                </a:solidFill>
                <a:latin typeface="Lora"/>
                <a:ea typeface="Lora"/>
                <a:cs typeface="Lora"/>
                <a:sym typeface="Lora"/>
              </a:rPr>
              <a:t>CoopAR</a:t>
            </a:r>
            <a:r>
              <a:rPr lang="es-ES" sz="1400" b="1" dirty="0">
                <a:solidFill>
                  <a:schemeClr val="dk1"/>
                </a:solidFill>
                <a:latin typeface="Lora"/>
                <a:ea typeface="Lora"/>
                <a:cs typeface="Lora"/>
                <a:sym typeface="Lora"/>
              </a:rPr>
              <a:t/>
            </a:r>
            <a:br>
              <a:rPr lang="es-ES" sz="1400" b="1" dirty="0">
                <a:solidFill>
                  <a:schemeClr val="dk1"/>
                </a:solidFill>
                <a:latin typeface="Lora"/>
                <a:ea typeface="Lora"/>
                <a:cs typeface="Lora"/>
                <a:sym typeface="Lora"/>
              </a:rPr>
            </a:br>
            <a:endParaRPr lang="es-ES" sz="1400" b="1" dirty="0">
              <a:solidFill>
                <a:schemeClr val="dk1"/>
              </a:solidFill>
              <a:latin typeface="Lora"/>
              <a:ea typeface="Lora"/>
              <a:cs typeface="Lora"/>
              <a:sym typeface="Lora"/>
            </a:endParaRPr>
          </a:p>
          <a:p>
            <a:pPr lvl="0" algn="just">
              <a:lnSpc>
                <a:spcPct val="150000"/>
              </a:lnSpc>
              <a:buClr>
                <a:schemeClr val="bg1"/>
              </a:buClr>
            </a:pPr>
            <a:r>
              <a:rPr lang="es-MX" sz="1400" b="1" dirty="0">
                <a:latin typeface="Arial" panose="020B0604020202020204" pitchFamily="34" charset="0"/>
              </a:rPr>
              <a:t>Objeto: </a:t>
            </a:r>
            <a:r>
              <a:rPr lang="es-AR" sz="1400" dirty="0">
                <a:latin typeface="Arial" panose="020B0604020202020204" pitchFamily="34" charset="0"/>
              </a:rPr>
              <a:t>Promoción y ejecución de proyectos de inversiones en bienes de capital, infraestructura y capital de trabajo destinados a:</a:t>
            </a:r>
          </a:p>
          <a:p>
            <a:pPr lvl="0" algn="just">
              <a:lnSpc>
                <a:spcPct val="150000"/>
              </a:lnSpc>
              <a:buClr>
                <a:schemeClr val="bg1"/>
              </a:buClr>
            </a:pPr>
            <a:r>
              <a:rPr lang="es-AR" sz="1400" dirty="0">
                <a:latin typeface="Arial" panose="020B0604020202020204" pitchFamily="34" charset="0"/>
              </a:rPr>
              <a:t> </a:t>
            </a:r>
          </a:p>
          <a:p>
            <a:pPr marL="342900" lvl="0" indent="-342900" algn="just">
              <a:lnSpc>
                <a:spcPct val="150000"/>
              </a:lnSpc>
              <a:buClrTx/>
              <a:buFont typeface="+mj-lt"/>
              <a:buAutoNum type="arabicPeriod"/>
            </a:pPr>
            <a:r>
              <a:rPr lang="es-AR" sz="1400" dirty="0">
                <a:latin typeface="Arial" panose="020B0604020202020204" pitchFamily="34" charset="0"/>
              </a:rPr>
              <a:t>Mejorar la competitividad de las cadenas de valor de productos agroindustriales regionales, impulsando la diferenciación, la modernización tecnológica de bienes y transformación productiva y digital de las cooperativas agroindustriales.</a:t>
            </a:r>
          </a:p>
          <a:p>
            <a:pPr marL="342900" lvl="0" indent="-342900" algn="just">
              <a:lnSpc>
                <a:spcPct val="150000"/>
              </a:lnSpc>
              <a:buClrTx/>
              <a:buFont typeface="+mj-lt"/>
              <a:buAutoNum type="arabicPeriod"/>
            </a:pPr>
            <a:r>
              <a:rPr lang="es-AR" sz="1400" dirty="0">
                <a:latin typeface="Arial" panose="020B0604020202020204" pitchFamily="34" charset="0"/>
              </a:rPr>
              <a:t>Fomentar la transformación y el agregado de valor en origen y la innovación organizacional y en el desarrollo de nuevos productos y procesos productivos.</a:t>
            </a:r>
          </a:p>
          <a:p>
            <a:pPr marL="342900" lvl="0" indent="-342900" algn="just">
              <a:lnSpc>
                <a:spcPct val="150000"/>
              </a:lnSpc>
              <a:buClrTx/>
              <a:buFont typeface="+mj-lt"/>
              <a:buAutoNum type="arabicPeriod"/>
            </a:pPr>
            <a:r>
              <a:rPr lang="es-AR" sz="1400" dirty="0">
                <a:latin typeface="Arial" panose="020B0604020202020204" pitchFamily="34" charset="0"/>
              </a:rPr>
              <a:t>Incentivar las exportaciones de productos agroindustriales entre ellos, alimentos transformados y listos para el consumo.</a:t>
            </a:r>
          </a:p>
          <a:p>
            <a:pPr marL="342900" lvl="0" indent="-342900" algn="just">
              <a:lnSpc>
                <a:spcPct val="150000"/>
              </a:lnSpc>
              <a:buClrTx/>
              <a:buFont typeface="+mj-lt"/>
              <a:buAutoNum type="arabicPeriod"/>
            </a:pPr>
            <a:r>
              <a:rPr lang="es-AR" sz="1400" dirty="0">
                <a:latin typeface="Arial" panose="020B0604020202020204" pitchFamily="34" charset="0"/>
              </a:rPr>
              <a:t>Propiciar el desarrollo de nuevas unidades de negocio que vinculen la producción agroindustrial con otros sectores económicos</a:t>
            </a:r>
            <a:r>
              <a:rPr lang="es-AR" sz="1400" dirty="0" smtClean="0">
                <a:latin typeface="Arial" panose="020B0604020202020204" pitchFamily="34" charset="0"/>
              </a:rPr>
              <a:t>.</a:t>
            </a:r>
          </a:p>
          <a:p>
            <a:pPr marL="342900" lvl="0" indent="-342900" algn="just">
              <a:lnSpc>
                <a:spcPct val="150000"/>
              </a:lnSpc>
              <a:buClrTx/>
              <a:buFont typeface="+mj-lt"/>
              <a:buAutoNum type="arabicPeriod"/>
            </a:pPr>
            <a:endParaRPr lang="es-AR" sz="1400" b="1" dirty="0" smtClean="0">
              <a:latin typeface="Arial" panose="020B0604020202020204" pitchFamily="34" charset="0"/>
            </a:endParaRPr>
          </a:p>
          <a:p>
            <a:pPr lvl="0" algn="just">
              <a:lnSpc>
                <a:spcPct val="200000"/>
              </a:lnSpc>
              <a:buClrTx/>
            </a:pPr>
            <a:r>
              <a:rPr lang="es-AR" sz="1400" b="1" dirty="0" smtClean="0">
                <a:latin typeface="Arial" panose="020B0604020202020204" pitchFamily="34" charset="0"/>
              </a:rPr>
              <a:t>Autoridad </a:t>
            </a:r>
            <a:r>
              <a:rPr lang="es-AR" sz="1400" b="1" dirty="0">
                <a:latin typeface="Arial" panose="020B0604020202020204" pitchFamily="34" charset="0"/>
              </a:rPr>
              <a:t>de Aplicación: </a:t>
            </a:r>
            <a:r>
              <a:rPr lang="es-AR" sz="1400" dirty="0">
                <a:latin typeface="Arial" panose="020B0604020202020204" pitchFamily="34" charset="0"/>
              </a:rPr>
              <a:t>Ex Subsecretaría de Alimentos, Bioeconomía y Desarrollo Regional, actual Subsecretaría de Economías Regionales y de Pequeños y Medianos Productores.</a:t>
            </a:r>
          </a:p>
          <a:p>
            <a:pPr marL="0" marR="0" lvl="0" indent="0" algn="l" rtl="0">
              <a:lnSpc>
                <a:spcPct val="100000"/>
              </a:lnSpc>
              <a:spcBef>
                <a:spcPts val="0"/>
              </a:spcBef>
              <a:spcAft>
                <a:spcPts val="0"/>
              </a:spcAft>
              <a:buClr>
                <a:srgbClr val="000000"/>
              </a:buClr>
              <a:buSzPts val="2200"/>
              <a:buFont typeface="Arial"/>
              <a:buNone/>
            </a:pPr>
            <a:endParaRPr sz="14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r>
              <a:rPr lang="es-MX" sz="1400" b="1" i="0" u="none" strike="noStrike" cap="none" dirty="0" smtClean="0">
                <a:solidFill>
                  <a:schemeClr val="dk1"/>
                </a:solidFill>
                <a:latin typeface="Encode Sans"/>
                <a:ea typeface="Encode Sans"/>
                <a:cs typeface="Encode Sans"/>
                <a:sym typeface="Encode Sans"/>
              </a:rPr>
              <a:t>Implementación: </a:t>
            </a:r>
            <a:r>
              <a:rPr lang="es-MX" sz="1400" i="0" u="none" strike="noStrike" cap="none" dirty="0" smtClean="0">
                <a:solidFill>
                  <a:schemeClr val="dk1"/>
                </a:solidFill>
                <a:latin typeface="Encode Sans"/>
                <a:ea typeface="Encode Sans"/>
                <a:cs typeface="Encode Sans"/>
                <a:sym typeface="Encode Sans"/>
              </a:rPr>
              <a:t>Dos (2) convocatorias, ejercicios 2022 y 2023.</a:t>
            </a:r>
            <a:endParaRPr sz="1400"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14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14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1400" b="1" i="0" u="none" strike="noStrike" cap="none" dirty="0">
              <a:solidFill>
                <a:srgbClr val="4BD0FF"/>
              </a:solidFill>
              <a:latin typeface="Encode Sans"/>
              <a:ea typeface="Encode Sans"/>
              <a:cs typeface="Encode Sans"/>
              <a:sym typeface="Encode Sans"/>
            </a:endParaRPr>
          </a:p>
        </p:txBody>
      </p:sp>
    </p:spTree>
    <p:extLst>
      <p:ext uri="{BB962C8B-B14F-4D97-AF65-F5344CB8AC3E}">
        <p14:creationId xmlns:p14="http://schemas.microsoft.com/office/powerpoint/2010/main" val="461646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5</a:t>
            </a:fld>
            <a:endParaRPr dirty="0">
              <a:latin typeface="Lora"/>
              <a:ea typeface="Lora"/>
              <a:cs typeface="Lora"/>
              <a:sym typeface="Lora"/>
            </a:endParaRPr>
          </a:p>
        </p:txBody>
      </p:sp>
      <p:sp>
        <p:nvSpPr>
          <p:cNvPr id="142" name="Google Shape;142;p18"/>
          <p:cNvSpPr txBox="1"/>
          <p:nvPr/>
        </p:nvSpPr>
        <p:spPr>
          <a:xfrm>
            <a:off x="3253500" y="475100"/>
            <a:ext cx="7679400" cy="934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s-ES" sz="2800" b="1" dirty="0">
                <a:solidFill>
                  <a:schemeClr val="dk1"/>
                </a:solidFill>
                <a:latin typeface="Lora" panose="020B0604020202020204" charset="0"/>
                <a:ea typeface="Lora"/>
                <a:cs typeface="Lora"/>
                <a:sym typeface="Lora"/>
              </a:rPr>
              <a:t>CoopAR – </a:t>
            </a:r>
            <a:br>
              <a:rPr lang="es-ES" sz="2800" b="1" dirty="0">
                <a:solidFill>
                  <a:schemeClr val="dk1"/>
                </a:solidFill>
                <a:latin typeface="Lora" panose="020B0604020202020204" charset="0"/>
                <a:ea typeface="Lora"/>
                <a:cs typeface="Lora"/>
                <a:sym typeface="Lora"/>
              </a:rPr>
            </a:br>
            <a:r>
              <a:rPr lang="es-ES" sz="2800" b="1" i="0" u="none" strike="noStrike" cap="none" dirty="0">
                <a:solidFill>
                  <a:schemeClr val="dk1"/>
                </a:solidFill>
                <a:latin typeface="Lora" panose="020B0604020202020204" charset="0"/>
                <a:ea typeface="Lora"/>
                <a:cs typeface="Lora"/>
                <a:sym typeface="Lora"/>
              </a:rPr>
              <a:t>Transferencias 2022</a:t>
            </a:r>
            <a:endParaRPr lang="es-ES" sz="2800" b="1" dirty="0">
              <a:solidFill>
                <a:schemeClr val="dk1"/>
              </a:solidFill>
              <a:latin typeface="Lora" panose="020B0604020202020204" charset="0"/>
              <a:ea typeface="Lora"/>
              <a:cs typeface="Lora"/>
              <a:sym typeface="Lora"/>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aphicFrame>
        <p:nvGraphicFramePr>
          <p:cNvPr id="5" name="Google Shape;198;p23"/>
          <p:cNvGraphicFramePr/>
          <p:nvPr>
            <p:extLst>
              <p:ext uri="{D42A27DB-BD31-4B8C-83A1-F6EECF244321}">
                <p14:modId xmlns:p14="http://schemas.microsoft.com/office/powerpoint/2010/main" val="3252159698"/>
              </p:ext>
            </p:extLst>
          </p:nvPr>
        </p:nvGraphicFramePr>
        <p:xfrm>
          <a:off x="3833104" y="2619375"/>
          <a:ext cx="6520192" cy="1028700"/>
        </p:xfrm>
        <a:graphic>
          <a:graphicData uri="http://schemas.openxmlformats.org/drawingml/2006/table">
            <a:tbl>
              <a:tblPr>
                <a:noFill/>
              </a:tblPr>
              <a:tblGrid>
                <a:gridCol w="3251115">
                  <a:extLst>
                    <a:ext uri="{9D8B030D-6E8A-4147-A177-3AD203B41FA5}">
                      <a16:colId xmlns:a16="http://schemas.microsoft.com/office/drawing/2014/main" xmlns="" val="20000"/>
                    </a:ext>
                  </a:extLst>
                </a:gridCol>
                <a:gridCol w="3269077">
                  <a:extLst>
                    <a:ext uri="{9D8B030D-6E8A-4147-A177-3AD203B41FA5}">
                      <a16:colId xmlns:a16="http://schemas.microsoft.com/office/drawing/2014/main" xmlns="" val="20001"/>
                    </a:ext>
                  </a:extLst>
                </a:gridCol>
              </a:tblGrid>
              <a:tr h="342900">
                <a:tc>
                  <a:txBody>
                    <a:bodyPr/>
                    <a:lstStyle/>
                    <a:p>
                      <a:pPr marL="0" marR="0" lvl="0" indent="0" algn="ctr" rtl="0">
                        <a:lnSpc>
                          <a:spcPct val="100000"/>
                        </a:lnSpc>
                        <a:spcBef>
                          <a:spcPts val="0"/>
                        </a:spcBef>
                        <a:spcAft>
                          <a:spcPts val="0"/>
                        </a:spcAft>
                        <a:buClr>
                          <a:srgbClr val="000000"/>
                        </a:buClr>
                        <a:buSzPts val="1200"/>
                        <a:buFont typeface="Arial"/>
                        <a:buNone/>
                      </a:pPr>
                      <a:r>
                        <a:rPr lang="es-AR" sz="1600" b="1" i="0" u="none" strike="noStrike" cap="none" dirty="0">
                          <a:solidFill>
                            <a:schemeClr val="bg1"/>
                          </a:solidFill>
                          <a:latin typeface="Arial" panose="020B0604020202020204" pitchFamily="34" charset="0"/>
                          <a:ea typeface="Lora"/>
                          <a:cs typeface="Arial" panose="020B0604020202020204" pitchFamily="34" charset="0"/>
                          <a:sym typeface="Lora"/>
                        </a:rPr>
                        <a:t>PROVINCIA</a:t>
                      </a:r>
                      <a:endParaRPr sz="2000" b="1" u="none" strike="noStrike" cap="none" dirty="0">
                        <a:solidFill>
                          <a:schemeClr val="bg1"/>
                        </a:solidFill>
                        <a:latin typeface="Arial" panose="020B0604020202020204" pitchFamily="34" charset="0"/>
                        <a:ea typeface="Lora"/>
                        <a:cs typeface="Arial" panose="020B0604020202020204" pitchFamily="34" charset="0"/>
                        <a:sym typeface="Lora"/>
                      </a:endParaRPr>
                    </a:p>
                  </a:txBody>
                  <a:tcPr marL="7688" marR="7688" marT="7688"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70C0"/>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s-AR" sz="1600" b="1" i="0" u="none" strike="noStrike" cap="none" dirty="0">
                          <a:solidFill>
                            <a:schemeClr val="bg1"/>
                          </a:solidFill>
                          <a:latin typeface="Arial" panose="020B0604020202020204" pitchFamily="34" charset="0"/>
                          <a:ea typeface="Lora"/>
                          <a:cs typeface="Arial" panose="020B0604020202020204" pitchFamily="34" charset="0"/>
                          <a:sym typeface="Lora"/>
                        </a:rPr>
                        <a:t>MONTO</a:t>
                      </a:r>
                      <a:endParaRPr sz="2000" b="1" u="none" strike="noStrike" cap="none" dirty="0">
                        <a:solidFill>
                          <a:schemeClr val="bg1"/>
                        </a:solidFill>
                        <a:latin typeface="Arial" panose="020B0604020202020204" pitchFamily="34" charset="0"/>
                        <a:ea typeface="Lora"/>
                        <a:cs typeface="Arial" panose="020B0604020202020204" pitchFamily="34" charset="0"/>
                        <a:sym typeface="Lora"/>
                      </a:endParaRPr>
                    </a:p>
                  </a:txBody>
                  <a:tcPr marL="7688" marR="7688" marT="7688"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70C0"/>
                    </a:solidFill>
                  </a:tcPr>
                </a:tc>
                <a:extLst>
                  <a:ext uri="{0D108BD9-81ED-4DB2-BD59-A6C34878D82A}">
                    <a16:rowId xmlns:a16="http://schemas.microsoft.com/office/drawing/2014/main" xmlns="" val="10000"/>
                  </a:ext>
                </a:extLst>
              </a:tr>
              <a:tr h="342900">
                <a:tc>
                  <a:txBody>
                    <a:bodyPr/>
                    <a:lstStyle/>
                    <a:p>
                      <a:pPr marL="0" marR="0" lvl="0" indent="0" algn="ctr" rtl="0">
                        <a:lnSpc>
                          <a:spcPct val="100000"/>
                        </a:lnSpc>
                        <a:spcBef>
                          <a:spcPts val="0"/>
                        </a:spcBef>
                        <a:spcAft>
                          <a:spcPts val="0"/>
                        </a:spcAft>
                        <a:buClr>
                          <a:srgbClr val="000000"/>
                        </a:buClr>
                        <a:buSzPts val="1200"/>
                        <a:buFont typeface="Arial"/>
                        <a:buNone/>
                      </a:pPr>
                      <a:r>
                        <a:rPr lang="es-AR" sz="1600" i="0" u="none" strike="noStrike" cap="none" dirty="0">
                          <a:solidFill>
                            <a:schemeClr val="tx1"/>
                          </a:solidFill>
                          <a:latin typeface="Arial" panose="020B0604020202020204" pitchFamily="34" charset="0"/>
                          <a:ea typeface="Lora"/>
                          <a:cs typeface="Arial" panose="020B0604020202020204" pitchFamily="34" charset="0"/>
                          <a:sym typeface="Lora"/>
                        </a:rPr>
                        <a:t>ENTRE</a:t>
                      </a:r>
                      <a:r>
                        <a:rPr lang="es-AR" sz="1600" i="0" u="none" strike="noStrike" cap="none" baseline="0" dirty="0">
                          <a:solidFill>
                            <a:schemeClr val="tx1"/>
                          </a:solidFill>
                          <a:latin typeface="Arial" panose="020B0604020202020204" pitchFamily="34" charset="0"/>
                          <a:ea typeface="Lora"/>
                          <a:cs typeface="Arial" panose="020B0604020202020204" pitchFamily="34" charset="0"/>
                          <a:sym typeface="Lora"/>
                        </a:rPr>
                        <a:t> RIOS</a:t>
                      </a:r>
                      <a:endParaRPr sz="1600" i="0" u="none" strike="noStrike" cap="none" dirty="0">
                        <a:solidFill>
                          <a:schemeClr val="tx1"/>
                        </a:solidFill>
                        <a:latin typeface="Arial" panose="020B0604020202020204" pitchFamily="34" charset="0"/>
                        <a:ea typeface="Lora"/>
                        <a:cs typeface="Arial" panose="020B0604020202020204" pitchFamily="34" charset="0"/>
                        <a:sym typeface="Lora"/>
                      </a:endParaRPr>
                    </a:p>
                  </a:txBody>
                  <a:tcPr marL="7688" marR="7688" marT="7688"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85000"/>
                      </a:schemeClr>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s-AR" sz="1600" i="0" u="none" strike="noStrike" cap="none" dirty="0">
                          <a:solidFill>
                            <a:schemeClr val="tx1"/>
                          </a:solidFill>
                          <a:latin typeface="Arial" panose="020B0604020202020204" pitchFamily="34" charset="0"/>
                          <a:ea typeface="Lora"/>
                          <a:cs typeface="Arial" panose="020B0604020202020204" pitchFamily="34" charset="0"/>
                          <a:sym typeface="Lora"/>
                        </a:rPr>
                        <a:t> $ 38.037.173,40 </a:t>
                      </a:r>
                    </a:p>
                  </a:txBody>
                  <a:tcPr marL="7688" marR="7688" marT="7688"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1"/>
                  </a:ext>
                </a:extLst>
              </a:tr>
              <a:tr h="342900">
                <a:tc>
                  <a:txBody>
                    <a:bodyPr/>
                    <a:lstStyle/>
                    <a:p>
                      <a:pPr marL="0" marR="0" lvl="0" indent="0" algn="ctr" rtl="0">
                        <a:lnSpc>
                          <a:spcPct val="100000"/>
                        </a:lnSpc>
                        <a:spcBef>
                          <a:spcPts val="0"/>
                        </a:spcBef>
                        <a:spcAft>
                          <a:spcPts val="0"/>
                        </a:spcAft>
                        <a:buClr>
                          <a:srgbClr val="000000"/>
                        </a:buClr>
                        <a:buSzPts val="1200"/>
                        <a:buFont typeface="Arial"/>
                        <a:buNone/>
                      </a:pPr>
                      <a:r>
                        <a:rPr lang="es-AR" sz="1600" b="1" i="0" u="none" strike="noStrike" cap="none" dirty="0">
                          <a:solidFill>
                            <a:schemeClr val="bg1"/>
                          </a:solidFill>
                          <a:latin typeface="Arial" panose="020B0604020202020204" pitchFamily="34" charset="0"/>
                          <a:ea typeface="Lora"/>
                          <a:cs typeface="Arial" panose="020B0604020202020204" pitchFamily="34" charset="0"/>
                          <a:sym typeface="Lora"/>
                        </a:rPr>
                        <a:t>TOTAL 2022</a:t>
                      </a:r>
                      <a:endParaRPr sz="2000" b="1" u="none" strike="noStrike" cap="none" dirty="0">
                        <a:solidFill>
                          <a:schemeClr val="bg1"/>
                        </a:solidFill>
                        <a:latin typeface="Arial" panose="020B0604020202020204" pitchFamily="34" charset="0"/>
                        <a:ea typeface="Lora"/>
                        <a:cs typeface="Arial" panose="020B0604020202020204" pitchFamily="34" charset="0"/>
                        <a:sym typeface="Lora"/>
                      </a:endParaRPr>
                    </a:p>
                  </a:txBody>
                  <a:tcPr marL="7688" marR="7688" marT="7688"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s-AR" sz="1600" b="1" i="0" u="none" strike="noStrike" cap="none" dirty="0">
                          <a:solidFill>
                            <a:schemeClr val="bg1"/>
                          </a:solidFill>
                          <a:latin typeface="Arial" panose="020B0604020202020204" pitchFamily="34" charset="0"/>
                          <a:ea typeface="Lora"/>
                          <a:cs typeface="Arial" panose="020B0604020202020204" pitchFamily="34" charset="0"/>
                          <a:sym typeface="Lora"/>
                        </a:rPr>
                        <a:t> $ 38.037.173,40 </a:t>
                      </a:r>
                    </a:p>
                  </a:txBody>
                  <a:tcPr marL="7688" marR="7688" marT="7688"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extLst>
                  <a:ext uri="{0D108BD9-81ED-4DB2-BD59-A6C34878D82A}">
                    <a16:rowId xmlns:a16="http://schemas.microsoft.com/office/drawing/2014/main" xmlns="" val="10002"/>
                  </a:ext>
                </a:extLst>
              </a:tr>
            </a:tbl>
          </a:graphicData>
        </a:graphic>
      </p:graphicFrame>
      <p:sp>
        <p:nvSpPr>
          <p:cNvPr id="6" name="Google Shape;141;p18"/>
          <p:cNvSpPr txBox="1"/>
          <p:nvPr/>
        </p:nvSpPr>
        <p:spPr>
          <a:xfrm>
            <a:off x="0" y="2115001"/>
            <a:ext cx="2761256" cy="1946636"/>
          </a:xfrm>
          <a:prstGeom prst="rect">
            <a:avLst/>
          </a:prstGeom>
          <a:noFill/>
          <a:ln>
            <a:noFill/>
          </a:ln>
        </p:spPr>
        <p:txBody>
          <a:bodyPr spcFirstLastPara="1" wrap="square" lIns="91425" tIns="91425" rIns="91425" bIns="91425" anchor="t" anchorCtr="0">
            <a:noAutofit/>
          </a:bodyPr>
          <a:lstStyle/>
          <a:p>
            <a:pPr lvl="0">
              <a:buSzPts val="2400"/>
            </a:pPr>
            <a:r>
              <a:rPr lang="es-AR" b="1" dirty="0" smtClean="0">
                <a:solidFill>
                  <a:srgbClr val="FFFFFF"/>
                </a:solidFill>
                <a:latin typeface="Lora" panose="020B0604020202020204" charset="0"/>
                <a:ea typeface="Lora"/>
                <a:cs typeface="Arial" panose="020B0604020202020204" pitchFamily="34" charset="0"/>
                <a:sym typeface="Lora"/>
              </a:rPr>
              <a:t>El Programa CoopAR fue creado a través de la Resolución SAGYP Nº 50/22, m</a:t>
            </a:r>
            <a:r>
              <a:rPr lang="es-AR" b="1" i="0" u="none" strike="noStrike" cap="none" dirty="0" smtClean="0">
                <a:solidFill>
                  <a:srgbClr val="FFFFFF"/>
                </a:solidFill>
                <a:latin typeface="Lora" panose="020B0604020202020204" charset="0"/>
                <a:ea typeface="Lora"/>
                <a:cs typeface="Arial" panose="020B0604020202020204" pitchFamily="34" charset="0"/>
                <a:sym typeface="Lora"/>
              </a:rPr>
              <a:t>odificada por su similar </a:t>
            </a:r>
          </a:p>
          <a:p>
            <a:pPr lvl="0">
              <a:buSzPts val="2400"/>
            </a:pPr>
            <a:r>
              <a:rPr lang="es-AR" b="1" i="0" u="none" strike="noStrike" cap="none" dirty="0" smtClean="0">
                <a:solidFill>
                  <a:srgbClr val="FFFFFF"/>
                </a:solidFill>
                <a:latin typeface="Lora" panose="020B0604020202020204" charset="0"/>
                <a:ea typeface="Lora"/>
                <a:cs typeface="Arial" panose="020B0604020202020204" pitchFamily="34" charset="0"/>
                <a:sym typeface="Lora"/>
              </a:rPr>
              <a:t>N° 307/23.</a:t>
            </a:r>
            <a:r>
              <a:rPr lang="es-AR" sz="1800" b="1" i="0" u="none" strike="noStrike" cap="none" dirty="0" smtClean="0">
                <a:solidFill>
                  <a:srgbClr val="FFFFFF"/>
                </a:solidFill>
                <a:latin typeface="Lora"/>
                <a:ea typeface="Lora"/>
                <a:cs typeface="Lora"/>
                <a:sym typeface="Lora"/>
              </a:rPr>
              <a:t/>
            </a:r>
            <a:br>
              <a:rPr lang="es-AR" sz="1800" b="1" i="0" u="none" strike="noStrike" cap="none" dirty="0" smtClean="0">
                <a:solidFill>
                  <a:srgbClr val="FFFFFF"/>
                </a:solidFill>
                <a:latin typeface="Lora"/>
                <a:ea typeface="Lora"/>
                <a:cs typeface="Lora"/>
                <a:sym typeface="Lora"/>
              </a:rPr>
            </a:br>
            <a:r>
              <a:rPr lang="es-AR" sz="1800" b="1" i="0" u="none" strike="noStrike" cap="none" dirty="0" smtClean="0">
                <a:solidFill>
                  <a:srgbClr val="FFFFFF"/>
                </a:solidFill>
                <a:latin typeface="Lora"/>
                <a:ea typeface="Lora"/>
                <a:cs typeface="Lora"/>
                <a:sym typeface="Lora"/>
              </a:rPr>
              <a:t/>
            </a:r>
            <a:br>
              <a:rPr lang="es-AR" sz="1800" b="1" i="0" u="none" strike="noStrike" cap="none" dirty="0" smtClean="0">
                <a:solidFill>
                  <a:srgbClr val="FFFFFF"/>
                </a:solidFill>
                <a:latin typeface="Lora"/>
                <a:ea typeface="Lora"/>
                <a:cs typeface="Lora"/>
                <a:sym typeface="Lora"/>
              </a:rPr>
            </a:br>
            <a:endParaRPr sz="1100" i="0" u="none" strike="noStrike" cap="none" dirty="0">
              <a:solidFill>
                <a:srgbClr val="000000"/>
              </a:solidFill>
              <a:latin typeface="Lora"/>
              <a:ea typeface="Lora"/>
              <a:cs typeface="Lora"/>
              <a:sym typeface="Lora"/>
            </a:endParaRPr>
          </a:p>
        </p:txBody>
      </p:sp>
    </p:spTree>
    <p:extLst>
      <p:ext uri="{BB962C8B-B14F-4D97-AF65-F5344CB8AC3E}">
        <p14:creationId xmlns:p14="http://schemas.microsoft.com/office/powerpoint/2010/main" val="1877256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6</a:t>
            </a:fld>
            <a:endParaRPr dirty="0">
              <a:latin typeface="Lora"/>
              <a:ea typeface="Lora"/>
              <a:cs typeface="Lora"/>
              <a:sym typeface="Lora"/>
            </a:endParaRPr>
          </a:p>
        </p:txBody>
      </p:sp>
      <p:sp>
        <p:nvSpPr>
          <p:cNvPr id="142" name="Google Shape;142;p18"/>
          <p:cNvSpPr txBox="1"/>
          <p:nvPr/>
        </p:nvSpPr>
        <p:spPr>
          <a:xfrm>
            <a:off x="3253497" y="170129"/>
            <a:ext cx="7679400" cy="934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s-ES" sz="2800" b="1" dirty="0">
                <a:solidFill>
                  <a:schemeClr val="dk1"/>
                </a:solidFill>
                <a:latin typeface="Arial" panose="020B0604020202020204" pitchFamily="34" charset="0"/>
                <a:ea typeface="Lora"/>
                <a:cs typeface="Arial" panose="020B0604020202020204" pitchFamily="34" charset="0"/>
                <a:sym typeface="Lora"/>
              </a:rPr>
              <a:t>CoopAR – </a:t>
            </a:r>
            <a:br>
              <a:rPr lang="es-ES" sz="2800" b="1" dirty="0">
                <a:solidFill>
                  <a:schemeClr val="dk1"/>
                </a:solidFill>
                <a:latin typeface="Arial" panose="020B0604020202020204" pitchFamily="34" charset="0"/>
                <a:ea typeface="Lora"/>
                <a:cs typeface="Arial" panose="020B0604020202020204" pitchFamily="34" charset="0"/>
                <a:sym typeface="Lora"/>
              </a:rPr>
            </a:br>
            <a:r>
              <a:rPr lang="es-ES" sz="2800" b="1" i="0" u="none" strike="noStrike" cap="none" dirty="0">
                <a:solidFill>
                  <a:schemeClr val="dk1"/>
                </a:solidFill>
                <a:latin typeface="Arial" panose="020B0604020202020204" pitchFamily="34" charset="0"/>
                <a:ea typeface="Lora"/>
                <a:cs typeface="Arial" panose="020B0604020202020204" pitchFamily="34" charset="0"/>
                <a:sym typeface="Lora"/>
              </a:rPr>
              <a:t>Transferencias 2023</a:t>
            </a:r>
            <a:endParaRPr lang="es-ES" sz="2800" b="1" dirty="0">
              <a:solidFill>
                <a:schemeClr val="dk1"/>
              </a:solidFill>
              <a:latin typeface="Arial" panose="020B0604020202020204" pitchFamily="34" charset="0"/>
              <a:ea typeface="Lora"/>
              <a:cs typeface="Arial" panose="020B0604020202020204" pitchFamily="34" charset="0"/>
              <a:sym typeface="Lora"/>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graphicFrame>
        <p:nvGraphicFramePr>
          <p:cNvPr id="5" name="Google Shape;198;p23"/>
          <p:cNvGraphicFramePr/>
          <p:nvPr>
            <p:extLst>
              <p:ext uri="{D42A27DB-BD31-4B8C-83A1-F6EECF244321}">
                <p14:modId xmlns:p14="http://schemas.microsoft.com/office/powerpoint/2010/main" val="1669792507"/>
              </p:ext>
            </p:extLst>
          </p:nvPr>
        </p:nvGraphicFramePr>
        <p:xfrm>
          <a:off x="3368736" y="1398502"/>
          <a:ext cx="7448923" cy="4788000"/>
        </p:xfrm>
        <a:graphic>
          <a:graphicData uri="http://schemas.openxmlformats.org/drawingml/2006/table">
            <a:tbl>
              <a:tblPr>
                <a:noFill/>
              </a:tblPr>
              <a:tblGrid>
                <a:gridCol w="3714202">
                  <a:extLst>
                    <a:ext uri="{9D8B030D-6E8A-4147-A177-3AD203B41FA5}">
                      <a16:colId xmlns:a16="http://schemas.microsoft.com/office/drawing/2014/main" xmlns="" val="20000"/>
                    </a:ext>
                  </a:extLst>
                </a:gridCol>
                <a:gridCol w="3734721">
                  <a:extLst>
                    <a:ext uri="{9D8B030D-6E8A-4147-A177-3AD203B41FA5}">
                      <a16:colId xmlns:a16="http://schemas.microsoft.com/office/drawing/2014/main" xmlns="" val="20001"/>
                    </a:ext>
                  </a:extLst>
                </a:gridCol>
              </a:tblGrid>
              <a:tr h="252000">
                <a:tc>
                  <a:txBody>
                    <a:bodyPr/>
                    <a:lstStyle/>
                    <a:p>
                      <a:pPr marL="0" marR="0" lvl="0" indent="0" algn="ctr" rtl="0">
                        <a:lnSpc>
                          <a:spcPct val="100000"/>
                        </a:lnSpc>
                        <a:spcBef>
                          <a:spcPts val="0"/>
                        </a:spcBef>
                        <a:spcAft>
                          <a:spcPts val="0"/>
                        </a:spcAft>
                        <a:buClr>
                          <a:srgbClr val="000000"/>
                        </a:buClr>
                        <a:buSzPts val="1200"/>
                        <a:buFont typeface="Arial"/>
                        <a:buNone/>
                      </a:pPr>
                      <a:r>
                        <a:rPr lang="es-AR" sz="1200" b="1" i="0" u="none" strike="noStrike" cap="none" dirty="0">
                          <a:solidFill>
                            <a:schemeClr val="bg1"/>
                          </a:solidFill>
                          <a:latin typeface="Arial" panose="020B0604020202020204" pitchFamily="34" charset="0"/>
                          <a:ea typeface="Lora"/>
                          <a:cs typeface="Arial" panose="020B0604020202020204" pitchFamily="34" charset="0"/>
                          <a:sym typeface="Lora"/>
                        </a:rPr>
                        <a:t>PROVINCIA</a:t>
                      </a:r>
                      <a:endParaRPr sz="1200" b="1" u="none" strike="noStrike" cap="none" dirty="0">
                        <a:solidFill>
                          <a:schemeClr val="bg1"/>
                        </a:solidFill>
                        <a:latin typeface="Arial" panose="020B0604020202020204" pitchFamily="34" charset="0"/>
                        <a:ea typeface="Lora"/>
                        <a:cs typeface="Arial" panose="020B0604020202020204" pitchFamily="34" charset="0"/>
                        <a:sym typeface="Lora"/>
                      </a:endParaRPr>
                    </a:p>
                  </a:txBody>
                  <a:tcPr marL="5650" marR="5650" marT="56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s-AR" sz="1200" b="1" i="0" u="none" strike="noStrike" cap="none" dirty="0">
                          <a:solidFill>
                            <a:schemeClr val="bg1"/>
                          </a:solidFill>
                          <a:latin typeface="Arial" panose="020B0604020202020204" pitchFamily="34" charset="0"/>
                          <a:ea typeface="Lora"/>
                          <a:cs typeface="Arial" panose="020B0604020202020204" pitchFamily="34" charset="0"/>
                          <a:sym typeface="Lora"/>
                        </a:rPr>
                        <a:t>MONTO</a:t>
                      </a:r>
                      <a:endParaRPr sz="1200" b="1" u="none" strike="noStrike" cap="none" dirty="0">
                        <a:solidFill>
                          <a:schemeClr val="bg1"/>
                        </a:solidFill>
                        <a:latin typeface="Arial" panose="020B0604020202020204" pitchFamily="34" charset="0"/>
                        <a:ea typeface="Lora"/>
                        <a:cs typeface="Arial" panose="020B0604020202020204" pitchFamily="34" charset="0"/>
                        <a:sym typeface="Lora"/>
                      </a:endParaRPr>
                    </a:p>
                  </a:txBody>
                  <a:tcPr marL="5650" marR="5650" marT="56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xmlns="" val="10000"/>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BUENOS AIRES</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437.344.140,33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1"/>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CABA</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28.835.055,38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xmlns="" val="10002"/>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CHACO</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66.423.439,79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3"/>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CHUBUT</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46.120.501,05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xmlns="" val="10004"/>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CÓRDOBA</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373.258.468,04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5"/>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CORRIENTES</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69.557.729,63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xmlns="" val="10006"/>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ENTRE RÍOS</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533.297.444,55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7"/>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LA PAMPA</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73.759.804,76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xmlns="" val="10008"/>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LA RIOJA</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64.614.805,94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09"/>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MENDOZA</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433.806.021,52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xmlns="" val="10010"/>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MISIONES</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137.962.701,70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11"/>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NEUQUÉN</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6.952.989,12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xmlns="" val="10012"/>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RÍO NEGRO</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81.258.438,29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13"/>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SALTA</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96.596.989,73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xmlns="" val="10014"/>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SAN LUIS</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58.778.441,75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15"/>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SANTA FE</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499.811.192,00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xmlns="" val="10017"/>
                  </a:ext>
                </a:extLst>
              </a:tr>
              <a:tr h="252000">
                <a:tc>
                  <a:txBody>
                    <a:bodyPr/>
                    <a:lstStyle/>
                    <a:p>
                      <a:pPr marL="0" marR="0" lvl="0" indent="0" algn="ctr" rtl="0" fontAlgn="t">
                        <a:lnSpc>
                          <a:spcPct val="100000"/>
                        </a:lnSpc>
                        <a:spcBef>
                          <a:spcPts val="0"/>
                        </a:spcBef>
                        <a:spcAft>
                          <a:spcPts val="0"/>
                        </a:spcAft>
                        <a:buClr>
                          <a:srgbClr val="000000"/>
                        </a:buClr>
                        <a:buSzPts val="1200"/>
                        <a:buFont typeface="Arial"/>
                        <a:buNone/>
                      </a:pPr>
                      <a:r>
                        <a:rPr lang="es-ES" sz="1200" b="0" i="0" u="none" strike="noStrike" cap="none" dirty="0">
                          <a:solidFill>
                            <a:schemeClr val="tx1"/>
                          </a:solidFill>
                          <a:latin typeface="Arial" panose="020B0604020202020204" pitchFamily="34" charset="0"/>
                          <a:ea typeface="Lora"/>
                          <a:cs typeface="Arial" panose="020B0604020202020204" pitchFamily="34" charset="0"/>
                          <a:sym typeface="Arial"/>
                        </a:rPr>
                        <a:t>SANTIAGO DEL ESTERO</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t"/>
                      <a:r>
                        <a:rPr lang="es-ES" sz="1200" b="0" i="0" u="none" strike="noStrike" dirty="0">
                          <a:solidFill>
                            <a:schemeClr val="tx1"/>
                          </a:solidFill>
                          <a:effectLst/>
                          <a:latin typeface="Arial" panose="020B0604020202020204" pitchFamily="34" charset="0"/>
                          <a:cs typeface="Arial" panose="020B0604020202020204" pitchFamily="34" charset="0"/>
                        </a:rPr>
                        <a:t> $                   14.173.021,00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xmlns="" val="10018"/>
                  </a:ext>
                </a:extLst>
              </a:tr>
              <a:tr h="252000">
                <a:tc>
                  <a:txBody>
                    <a:bodyPr/>
                    <a:lstStyle/>
                    <a:p>
                      <a:pPr marL="0" marR="0" lvl="0" indent="0" algn="ctr" rtl="0">
                        <a:lnSpc>
                          <a:spcPct val="100000"/>
                        </a:lnSpc>
                        <a:spcBef>
                          <a:spcPts val="0"/>
                        </a:spcBef>
                        <a:spcAft>
                          <a:spcPts val="0"/>
                        </a:spcAft>
                        <a:buClr>
                          <a:srgbClr val="000000"/>
                        </a:buClr>
                        <a:buSzPts val="1200"/>
                        <a:buFont typeface="Arial"/>
                        <a:buNone/>
                      </a:pPr>
                      <a:r>
                        <a:rPr lang="es-AR" sz="1200" b="1" i="0" u="none" strike="noStrike" cap="none" dirty="0">
                          <a:solidFill>
                            <a:schemeClr val="bg1"/>
                          </a:solidFill>
                          <a:latin typeface="Arial" panose="020B0604020202020204" pitchFamily="34" charset="0"/>
                          <a:ea typeface="Lora"/>
                          <a:cs typeface="Arial" panose="020B0604020202020204" pitchFamily="34" charset="0"/>
                          <a:sym typeface="Lora"/>
                        </a:rPr>
                        <a:t>TOTAL 2023</a:t>
                      </a:r>
                      <a:endParaRPr sz="1200" b="1" u="none" strike="noStrike" cap="none" dirty="0">
                        <a:solidFill>
                          <a:schemeClr val="bg1"/>
                        </a:solidFill>
                        <a:latin typeface="Arial" panose="020B0604020202020204" pitchFamily="34" charset="0"/>
                        <a:ea typeface="Lora"/>
                        <a:cs typeface="Arial" panose="020B0604020202020204" pitchFamily="34" charset="0"/>
                        <a:sym typeface="Lora"/>
                      </a:endParaRPr>
                    </a:p>
                  </a:txBody>
                  <a:tcPr marL="5650" marR="5650" marT="56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fontAlgn="t"/>
                      <a:r>
                        <a:rPr lang="es-ES" sz="1200" b="1" i="0" u="none" strike="noStrike" dirty="0">
                          <a:solidFill>
                            <a:schemeClr val="bg1"/>
                          </a:solidFill>
                          <a:effectLst/>
                          <a:latin typeface="Arial" panose="020B0604020202020204" pitchFamily="34" charset="0"/>
                          <a:cs typeface="Arial" panose="020B0604020202020204" pitchFamily="34" charset="0"/>
                        </a:rPr>
                        <a:t> $              3.022.551.184,58 </a:t>
                      </a:r>
                    </a:p>
                  </a:txBody>
                  <a:tcPr marL="9525" marR="9525" marT="952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xmlns="" val="10016"/>
                  </a:ext>
                </a:extLst>
              </a:tr>
            </a:tbl>
          </a:graphicData>
        </a:graphic>
      </p:graphicFrame>
      <p:sp>
        <p:nvSpPr>
          <p:cNvPr id="6" name="Google Shape;141;p18"/>
          <p:cNvSpPr txBox="1"/>
          <p:nvPr/>
        </p:nvSpPr>
        <p:spPr>
          <a:xfrm>
            <a:off x="0" y="2115002"/>
            <a:ext cx="2761256" cy="1861576"/>
          </a:xfrm>
          <a:prstGeom prst="rect">
            <a:avLst/>
          </a:prstGeom>
          <a:noFill/>
          <a:ln>
            <a:noFill/>
          </a:ln>
        </p:spPr>
        <p:txBody>
          <a:bodyPr spcFirstLastPara="1" wrap="square" lIns="91425" tIns="91425" rIns="91425" bIns="91425" anchor="t" anchorCtr="0">
            <a:noAutofit/>
          </a:bodyPr>
          <a:lstStyle/>
          <a:p>
            <a:pPr lvl="0">
              <a:buSzPts val="2400"/>
            </a:pPr>
            <a:r>
              <a:rPr lang="es-AR" sz="1800" b="1" dirty="0">
                <a:solidFill>
                  <a:srgbClr val="FFFFFF"/>
                </a:solidFill>
                <a:latin typeface="Lora"/>
                <a:ea typeface="Lora"/>
                <a:cs typeface="Lora"/>
                <a:sym typeface="Lora"/>
              </a:rPr>
              <a:t>El Programa CoopAR fue creado a través de la Resolución SAGYP Nº 50/22, m</a:t>
            </a:r>
            <a:r>
              <a:rPr lang="es-AR" sz="1800" b="1" i="0" u="none" strike="noStrike" cap="none" dirty="0">
                <a:solidFill>
                  <a:srgbClr val="FFFFFF"/>
                </a:solidFill>
                <a:latin typeface="Lora"/>
                <a:ea typeface="Lora"/>
                <a:cs typeface="Lora"/>
                <a:sym typeface="Lora"/>
              </a:rPr>
              <a:t>odificada por su similar </a:t>
            </a:r>
          </a:p>
          <a:p>
            <a:pPr lvl="0">
              <a:buSzPts val="2400"/>
            </a:pPr>
            <a:r>
              <a:rPr lang="es-AR" sz="1800" b="1" i="0" u="none" strike="noStrike" cap="none" dirty="0" err="1">
                <a:solidFill>
                  <a:srgbClr val="FFFFFF"/>
                </a:solidFill>
                <a:latin typeface="Lora"/>
                <a:ea typeface="Lora"/>
                <a:cs typeface="Lora"/>
                <a:sym typeface="Lora"/>
              </a:rPr>
              <a:t>N°</a:t>
            </a:r>
            <a:r>
              <a:rPr lang="es-AR" sz="1800" b="1" i="0" u="none" strike="noStrike" cap="none" dirty="0">
                <a:solidFill>
                  <a:srgbClr val="FFFFFF"/>
                </a:solidFill>
                <a:latin typeface="Lora"/>
                <a:ea typeface="Lora"/>
                <a:cs typeface="Lora"/>
                <a:sym typeface="Lora"/>
              </a:rPr>
              <a:t> 307/23.</a:t>
            </a:r>
            <a:endParaRPr sz="1100" i="0" u="none" strike="noStrike" cap="none" dirty="0">
              <a:solidFill>
                <a:srgbClr val="000000"/>
              </a:solidFill>
              <a:latin typeface="Lora"/>
              <a:ea typeface="Lora"/>
              <a:cs typeface="Lora"/>
              <a:sym typeface="Lora"/>
            </a:endParaRPr>
          </a:p>
        </p:txBody>
      </p:sp>
    </p:spTree>
    <p:extLst>
      <p:ext uri="{BB962C8B-B14F-4D97-AF65-F5344CB8AC3E}">
        <p14:creationId xmlns:p14="http://schemas.microsoft.com/office/powerpoint/2010/main" val="21638110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p:nvPr/>
        </p:nvSpPr>
        <p:spPr>
          <a:xfrm>
            <a:off x="1428114" y="772933"/>
            <a:ext cx="9675838" cy="1643486"/>
          </a:xfrm>
          <a:prstGeom prst="rect">
            <a:avLst/>
          </a:prstGeom>
          <a:noFill/>
          <a:ln>
            <a:noFill/>
          </a:ln>
        </p:spPr>
        <p:txBody>
          <a:bodyPr spcFirstLastPara="1" wrap="square" lIns="91425" tIns="45700" rIns="91425" bIns="45700" anchor="t" anchorCtr="0">
            <a:spAutoFit/>
          </a:bodyPr>
          <a:lstStyle/>
          <a:p>
            <a:pPr lvl="0" algn="ctr">
              <a:lnSpc>
                <a:spcPct val="104999"/>
              </a:lnSpc>
              <a:buSzPts val="4000"/>
            </a:pPr>
            <a:r>
              <a:rPr lang="es-AR" sz="3200" dirty="0">
                <a:solidFill>
                  <a:schemeClr val="bg1"/>
                </a:solidFill>
                <a:latin typeface="Arial" panose="020B0604020202020204" pitchFamily="34" charset="0"/>
              </a:rPr>
              <a:t>Sistema Nacional para la Prevención y Mitigación de Emergencias y Desastres Agropecuarios (Emergencia Agropecuaria)</a:t>
            </a:r>
          </a:p>
        </p:txBody>
      </p:sp>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3033" y="6088786"/>
            <a:ext cx="2286000" cy="411151"/>
          </a:xfrm>
          <a:prstGeom prst="rect">
            <a:avLst/>
          </a:prstGeom>
        </p:spPr>
      </p:pic>
      <p:sp>
        <p:nvSpPr>
          <p:cNvPr id="5" name="Google Shape;35;p1"/>
          <p:cNvSpPr txBox="1"/>
          <p:nvPr/>
        </p:nvSpPr>
        <p:spPr>
          <a:xfrm>
            <a:off x="3357964" y="3685785"/>
            <a:ext cx="5816139" cy="1126422"/>
          </a:xfrm>
          <a:prstGeom prst="rect">
            <a:avLst/>
          </a:prstGeom>
          <a:solidFill>
            <a:srgbClr val="242C4F">
              <a:lumMod val="60000"/>
              <a:lumOff val="40000"/>
            </a:srgb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spcFirstLastPara="1" wrap="square" lIns="91425" tIns="45700" rIns="91425" bIns="45700" anchor="t" anchorCtr="0">
            <a:spAutoFit/>
          </a:bodyPr>
          <a:lstStyle>
            <a:defPPr marR="0" lvl="0" algn="l" rtl="0">
              <a:lnSpc>
                <a:spcPct val="100000"/>
              </a:lnSpc>
              <a:spcBef>
                <a:spcPts val="0"/>
              </a:spcBef>
              <a:spcAft>
                <a:spcPts val="0"/>
              </a:spcAft>
            </a:defPPr>
            <a:lvl1pPr algn="ctr">
              <a:lnSpc>
                <a:spcPct val="104999"/>
              </a:lnSpc>
              <a:buSzPts val="4000"/>
              <a:defRPr sz="3200">
                <a:solidFill>
                  <a:schemeClr val="bg1"/>
                </a:solidFill>
              </a:defRPr>
            </a:lvl1pPr>
          </a:lstStyle>
          <a:p>
            <a:pPr marL="0" marR="0" lvl="0" indent="0" algn="ctr" defTabSz="914400" eaLnBrk="1" fontAlgn="auto" latinLnBrk="0" hangingPunct="1">
              <a:lnSpc>
                <a:spcPct val="104999"/>
              </a:lnSpc>
              <a:spcBef>
                <a:spcPts val="0"/>
              </a:spcBef>
              <a:spcAft>
                <a:spcPts val="0"/>
              </a:spcAft>
              <a:buClr>
                <a:srgbClr val="000000"/>
              </a:buClr>
              <a:buSzPts val="4000"/>
              <a:buFont typeface="Arial"/>
              <a:buNone/>
              <a:tabLst/>
              <a:defRPr/>
            </a:pPr>
            <a:r>
              <a:rPr kumimoji="0" lang="es-ES" sz="3200" b="0" i="0" u="none" strike="noStrike" kern="0" cap="none" spc="0" normalizeH="0" baseline="0" noProof="0" dirty="0">
                <a:ln>
                  <a:noFill/>
                </a:ln>
                <a:solidFill>
                  <a:srgbClr val="FFFFFF"/>
                </a:solidFill>
                <a:effectLst/>
                <a:uLnTx/>
                <a:uFillTx/>
                <a:latin typeface="Arial"/>
                <a:ea typeface="+mn-ea"/>
                <a:cs typeface="+mn-cs"/>
                <a:sym typeface="Arial"/>
              </a:rPr>
              <a:t>Períodos a Auditar:</a:t>
            </a:r>
            <a:br>
              <a:rPr kumimoji="0" lang="es-ES" sz="3200" b="0" i="0" u="none" strike="noStrike" kern="0" cap="none" spc="0" normalizeH="0" baseline="0" noProof="0" dirty="0">
                <a:ln>
                  <a:noFill/>
                </a:ln>
                <a:solidFill>
                  <a:srgbClr val="FFFFFF"/>
                </a:solidFill>
                <a:effectLst/>
                <a:uLnTx/>
                <a:uFillTx/>
                <a:latin typeface="Arial"/>
                <a:ea typeface="+mn-ea"/>
                <a:cs typeface="+mn-cs"/>
                <a:sym typeface="Arial"/>
              </a:rPr>
            </a:br>
            <a:r>
              <a:rPr kumimoji="0" lang="es-ES" sz="3200" b="0" i="0" u="none" strike="noStrike" kern="0" cap="none" spc="0" normalizeH="0" baseline="0" noProof="0" dirty="0">
                <a:ln>
                  <a:noFill/>
                </a:ln>
                <a:solidFill>
                  <a:srgbClr val="FFFFFF"/>
                </a:solidFill>
                <a:effectLst/>
                <a:uLnTx/>
                <a:uFillTx/>
                <a:latin typeface="Arial"/>
                <a:ea typeface="+mn-ea"/>
                <a:cs typeface="+mn-cs"/>
                <a:sym typeface="Arial"/>
              </a:rPr>
              <a:t>Ejercicios 2022 </a:t>
            </a:r>
            <a:r>
              <a:rPr kumimoji="0" lang="es-ES" sz="3200" b="0" i="0" u="none" strike="noStrike" kern="0" cap="none" spc="0" normalizeH="0" baseline="0" noProof="0" dirty="0" smtClean="0">
                <a:ln>
                  <a:noFill/>
                </a:ln>
                <a:solidFill>
                  <a:srgbClr val="FFFFFF"/>
                </a:solidFill>
                <a:effectLst/>
                <a:uLnTx/>
                <a:uFillTx/>
                <a:latin typeface="Arial"/>
                <a:ea typeface="+mn-ea"/>
                <a:cs typeface="+mn-cs"/>
                <a:sym typeface="Arial"/>
              </a:rPr>
              <a:t>a 2025</a:t>
            </a:r>
            <a:endParaRPr kumimoji="0" sz="32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extLst>
      <p:ext uri="{BB962C8B-B14F-4D97-AF65-F5344CB8AC3E}">
        <p14:creationId xmlns:p14="http://schemas.microsoft.com/office/powerpoint/2010/main" val="3036613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8</a:t>
            </a:fld>
            <a:endParaRPr dirty="0">
              <a:latin typeface="Lora"/>
              <a:ea typeface="Lora"/>
              <a:cs typeface="Lora"/>
              <a:sym typeface="Lora"/>
            </a:endParaRPr>
          </a:p>
        </p:txBody>
      </p:sp>
      <p:sp>
        <p:nvSpPr>
          <p:cNvPr id="141" name="Google Shape;141;p18"/>
          <p:cNvSpPr txBox="1"/>
          <p:nvPr/>
        </p:nvSpPr>
        <p:spPr>
          <a:xfrm>
            <a:off x="0" y="2115001"/>
            <a:ext cx="2761256" cy="4365274"/>
          </a:xfrm>
          <a:prstGeom prst="rect">
            <a:avLst/>
          </a:prstGeom>
          <a:noFill/>
          <a:ln>
            <a:noFill/>
          </a:ln>
        </p:spPr>
        <p:txBody>
          <a:bodyPr spcFirstLastPara="1" wrap="square" lIns="91425" tIns="91425" rIns="91425" bIns="91425" anchor="t" anchorCtr="0">
            <a:noAutofit/>
          </a:bodyPr>
          <a:lstStyle/>
          <a:p>
            <a:pPr lvl="0">
              <a:buSzPts val="2400"/>
            </a:pPr>
            <a:r>
              <a:rPr lang="es-AR" sz="1800" b="1" dirty="0">
                <a:solidFill>
                  <a:srgbClr val="FFFFFF"/>
                </a:solidFill>
                <a:latin typeface="Lora"/>
                <a:ea typeface="Lora"/>
                <a:cs typeface="Lora"/>
                <a:sym typeface="Lora"/>
              </a:rPr>
              <a:t>Ley Nº 26.509 - </a:t>
            </a:r>
            <a:r>
              <a:rPr lang="es-AR" sz="1800" dirty="0">
                <a:solidFill>
                  <a:schemeClr val="bg1"/>
                </a:solidFill>
                <a:latin typeface="Arial" panose="020B0604020202020204" pitchFamily="34" charset="0"/>
              </a:rPr>
              <a:t>Sistema Nacional para la Prevención y Mitigación de Emergencias y Desastres Agropecuarios (</a:t>
            </a:r>
            <a:r>
              <a:rPr lang="es-ES_tradnl" sz="1800" dirty="0">
                <a:solidFill>
                  <a:schemeClr val="bg1"/>
                </a:solidFill>
                <a:latin typeface="Arial" panose="020B0604020202020204" pitchFamily="34" charset="0"/>
              </a:rPr>
              <a:t>SNPYMEYDA</a:t>
            </a:r>
            <a:r>
              <a:rPr lang="es-AR" sz="1800" dirty="0">
                <a:solidFill>
                  <a:schemeClr val="bg1"/>
                </a:solidFill>
                <a:latin typeface="Arial" panose="020B0604020202020204" pitchFamily="34" charset="0"/>
              </a:rPr>
              <a:t>)</a:t>
            </a:r>
          </a:p>
          <a:p>
            <a:pPr lvl="0">
              <a:buSzPts val="2400"/>
            </a:pPr>
            <a:endParaRPr lang="es-AR" sz="1800" b="1" dirty="0">
              <a:solidFill>
                <a:schemeClr val="bg1"/>
              </a:solidFill>
              <a:latin typeface="Lora"/>
              <a:ea typeface="Lora"/>
              <a:cs typeface="Lora"/>
              <a:sym typeface="Lora"/>
            </a:endParaRPr>
          </a:p>
          <a:p>
            <a:pPr lvl="0">
              <a:buSzPts val="2400"/>
            </a:pPr>
            <a:r>
              <a:rPr lang="es-AR" sz="1800" b="1" dirty="0">
                <a:solidFill>
                  <a:srgbClr val="FFFFFF"/>
                </a:solidFill>
                <a:latin typeface="Lora"/>
                <a:ea typeface="Lora"/>
                <a:cs typeface="Lora"/>
                <a:sym typeface="Lora"/>
              </a:rPr>
              <a:t>Decreto Nº 1.712/09 – </a:t>
            </a:r>
            <a:r>
              <a:rPr lang="es-AR" sz="1800" dirty="0">
                <a:solidFill>
                  <a:schemeClr val="bg1"/>
                </a:solidFill>
                <a:latin typeface="Arial" panose="020B0604020202020204" pitchFamily="34" charset="0"/>
                <a:sym typeface="Lora"/>
              </a:rPr>
              <a:t>Reglamentario de la Ley Nº 26.509.</a:t>
            </a:r>
          </a:p>
          <a:p>
            <a:pPr lvl="0">
              <a:buSzPts val="2400"/>
            </a:pPr>
            <a:endParaRPr lang="es-AR" sz="1800" b="1" dirty="0">
              <a:solidFill>
                <a:schemeClr val="bg1"/>
              </a:solidFill>
              <a:latin typeface="Lora"/>
              <a:ea typeface="Lora"/>
              <a:cs typeface="Lora"/>
              <a:sym typeface="Lora"/>
            </a:endParaRPr>
          </a:p>
          <a:p>
            <a:pPr lvl="0">
              <a:buSzPts val="2400"/>
            </a:pPr>
            <a:r>
              <a:rPr lang="es-AR" sz="1800" b="1" dirty="0">
                <a:solidFill>
                  <a:srgbClr val="FFFFFF"/>
                </a:solidFill>
                <a:latin typeface="Lora"/>
                <a:ea typeface="Lora"/>
                <a:cs typeface="Lora"/>
                <a:sym typeface="Lora"/>
              </a:rPr>
              <a:t>Resolución SAGYP Nº 194/12 – </a:t>
            </a:r>
            <a:r>
              <a:rPr lang="es-AR" sz="1800" dirty="0">
                <a:solidFill>
                  <a:schemeClr val="bg1"/>
                </a:solidFill>
                <a:latin typeface="Arial" panose="020B0604020202020204" pitchFamily="34" charset="0"/>
                <a:sym typeface="Lora"/>
              </a:rPr>
              <a:t>Aprueba el Manual Operativo.</a:t>
            </a:r>
            <a:r>
              <a:rPr lang="es-AR" sz="1800" b="1" dirty="0">
                <a:solidFill>
                  <a:srgbClr val="FFFFFF"/>
                </a:solidFill>
                <a:latin typeface="Lora"/>
                <a:ea typeface="Lora"/>
                <a:cs typeface="Lora"/>
                <a:sym typeface="Lora"/>
              </a:rPr>
              <a:t/>
            </a:r>
            <a:br>
              <a:rPr lang="es-AR" sz="1800" b="1" dirty="0">
                <a:solidFill>
                  <a:srgbClr val="FFFFFF"/>
                </a:solidFill>
                <a:latin typeface="Lora"/>
                <a:ea typeface="Lora"/>
                <a:cs typeface="Lora"/>
                <a:sym typeface="Lora"/>
              </a:rPr>
            </a:br>
            <a:r>
              <a:rPr lang="es-AR" sz="1800" b="1" dirty="0">
                <a:solidFill>
                  <a:srgbClr val="FFFFFF"/>
                </a:solidFill>
                <a:latin typeface="Lora"/>
                <a:ea typeface="Lora"/>
                <a:cs typeface="Lora"/>
                <a:sym typeface="Lora"/>
              </a:rPr>
              <a:t/>
            </a:r>
            <a:br>
              <a:rPr lang="es-AR" sz="1800" b="1" dirty="0">
                <a:solidFill>
                  <a:srgbClr val="FFFFFF"/>
                </a:solidFill>
                <a:latin typeface="Lora"/>
                <a:ea typeface="Lora"/>
                <a:cs typeface="Lora"/>
                <a:sym typeface="Lora"/>
              </a:rPr>
            </a:br>
            <a:r>
              <a:rPr lang="es-AR" sz="1800" b="1" i="0" u="none" strike="noStrike" cap="none" dirty="0">
                <a:solidFill>
                  <a:srgbClr val="FFFFFF"/>
                </a:solidFill>
                <a:latin typeface="Lora"/>
                <a:ea typeface="Lora"/>
                <a:cs typeface="Lora"/>
                <a:sym typeface="Lora"/>
              </a:rPr>
              <a:t/>
            </a:r>
            <a:br>
              <a:rPr lang="es-AR" sz="1800" b="1" i="0" u="none" strike="noStrike" cap="none" dirty="0">
                <a:solidFill>
                  <a:srgbClr val="FFFFFF"/>
                </a:solidFill>
                <a:latin typeface="Lora"/>
                <a:ea typeface="Lora"/>
                <a:cs typeface="Lora"/>
                <a:sym typeface="Lora"/>
              </a:rPr>
            </a:br>
            <a:r>
              <a:rPr lang="es-AR" sz="1800" b="1" i="0" u="none" strike="noStrike" cap="none" dirty="0">
                <a:solidFill>
                  <a:srgbClr val="FFFFFF"/>
                </a:solidFill>
                <a:latin typeface="Lora"/>
                <a:ea typeface="Lora"/>
                <a:cs typeface="Lora"/>
                <a:sym typeface="Lora"/>
              </a:rPr>
              <a:t/>
            </a:r>
            <a:br>
              <a:rPr lang="es-AR" sz="1800" b="1" i="0" u="none" strike="noStrike" cap="none" dirty="0">
                <a:solidFill>
                  <a:srgbClr val="FFFFFF"/>
                </a:solidFill>
                <a:latin typeface="Lora"/>
                <a:ea typeface="Lora"/>
                <a:cs typeface="Lora"/>
                <a:sym typeface="Lora"/>
              </a:rPr>
            </a:br>
            <a:endParaRPr sz="1100" i="0" u="none" strike="noStrike" cap="none" dirty="0">
              <a:solidFill>
                <a:srgbClr val="000000"/>
              </a:solidFill>
              <a:latin typeface="Lora"/>
              <a:ea typeface="Lora"/>
              <a:cs typeface="Lora"/>
              <a:sym typeface="Lora"/>
            </a:endParaRPr>
          </a:p>
        </p:txBody>
      </p:sp>
      <p:sp>
        <p:nvSpPr>
          <p:cNvPr id="142" name="Google Shape;142;p18"/>
          <p:cNvSpPr txBox="1"/>
          <p:nvPr/>
        </p:nvSpPr>
        <p:spPr>
          <a:xfrm>
            <a:off x="3081476" y="190870"/>
            <a:ext cx="8613380" cy="3014057"/>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Arial" panose="020B0604020202020204" pitchFamily="34" charset="0"/>
                <a:ea typeface="Lora"/>
                <a:cs typeface="Arial" panose="020B0604020202020204" pitchFamily="34" charset="0"/>
                <a:sym typeface="Lora"/>
              </a:rPr>
              <a:t>Emergencia Agropecuaria</a:t>
            </a:r>
            <a:r>
              <a:rPr lang="es-ES" sz="1400" b="1" dirty="0">
                <a:solidFill>
                  <a:schemeClr val="dk1"/>
                </a:solidFill>
                <a:latin typeface="Lora"/>
                <a:ea typeface="Lora"/>
                <a:cs typeface="Lora"/>
                <a:sym typeface="Lora"/>
              </a:rPr>
              <a:t/>
            </a:r>
            <a:br>
              <a:rPr lang="es-ES" sz="1400" b="1" dirty="0">
                <a:solidFill>
                  <a:schemeClr val="dk1"/>
                </a:solidFill>
                <a:latin typeface="Lora"/>
                <a:ea typeface="Lora"/>
                <a:cs typeface="Lora"/>
                <a:sym typeface="Lora"/>
              </a:rPr>
            </a:br>
            <a:endParaRPr lang="es-ES" sz="1400" b="1" dirty="0">
              <a:solidFill>
                <a:schemeClr val="dk1"/>
              </a:solidFill>
              <a:latin typeface="Lora"/>
              <a:ea typeface="Lora"/>
              <a:cs typeface="Lora"/>
              <a:sym typeface="Lora"/>
            </a:endParaRPr>
          </a:p>
          <a:p>
            <a:pPr lvl="0" algn="just">
              <a:lnSpc>
                <a:spcPct val="150000"/>
              </a:lnSpc>
              <a:buClr>
                <a:schemeClr val="bg1"/>
              </a:buClr>
            </a:pPr>
            <a:r>
              <a:rPr lang="es-MX" sz="1400" b="1" dirty="0">
                <a:latin typeface="Arial" panose="020B0604020202020204" pitchFamily="34" charset="0"/>
              </a:rPr>
              <a:t>Objeto: </a:t>
            </a:r>
            <a:r>
              <a:rPr lang="es-AR" sz="1400" dirty="0">
                <a:latin typeface="Arial" panose="020B0604020202020204" pitchFamily="34" charset="0"/>
              </a:rPr>
              <a:t>prevenir y/o mitigar los daños causados por factores climáticos, meteorológicos, telúricos, biológicos o físicos, que afecten significativamente la producción y/o la capacidad de producción agropecuaria, poniendo en riesgo de continuidad a las explotaciones familiares o empresariales, afectando directa o indirectamente a las comunidades rurales.</a:t>
            </a:r>
            <a:endParaRPr lang="es-AR" sz="1400" b="1" dirty="0">
              <a:latin typeface="Arial" panose="020B0604020202020204" pitchFamily="34" charset="0"/>
            </a:endParaRPr>
          </a:p>
          <a:p>
            <a:pPr algn="just"/>
            <a:endParaRPr lang="es-AR" sz="1400" b="1" dirty="0">
              <a:latin typeface="Arial" panose="020B0604020202020204" pitchFamily="34" charset="0"/>
            </a:endParaRPr>
          </a:p>
          <a:p>
            <a:pPr algn="just"/>
            <a:r>
              <a:rPr lang="es-AR" sz="1400" b="1" dirty="0">
                <a:latin typeface="Arial" panose="020B0604020202020204" pitchFamily="34" charset="0"/>
              </a:rPr>
              <a:t>Autoridad de Aplicación: </a:t>
            </a:r>
            <a:r>
              <a:rPr lang="es-ES" sz="1400" dirty="0" smtClean="0">
                <a:latin typeface="Arial" panose="020B0604020202020204" pitchFamily="34" charset="0"/>
              </a:rPr>
              <a:t>Ministerio de Economía</a:t>
            </a:r>
            <a:r>
              <a:rPr lang="es-AR" sz="1400" dirty="0" smtClean="0">
                <a:latin typeface="Arial" panose="020B0604020202020204" pitchFamily="34" charset="0"/>
              </a:rPr>
              <a:t>.</a:t>
            </a:r>
            <a:endParaRPr lang="es-AR" sz="1400" dirty="0">
              <a:latin typeface="Arial" panose="020B0604020202020204" pitchFamily="34" charset="0"/>
            </a:endParaRPr>
          </a:p>
          <a:p>
            <a:pPr marL="0" marR="0" lvl="0" indent="0" algn="l" rtl="0">
              <a:lnSpc>
                <a:spcPct val="100000"/>
              </a:lnSpc>
              <a:spcBef>
                <a:spcPts val="0"/>
              </a:spcBef>
              <a:spcAft>
                <a:spcPts val="0"/>
              </a:spcAft>
              <a:buClr>
                <a:srgbClr val="000000"/>
              </a:buClr>
              <a:buSzPts val="2200"/>
              <a:buFont typeface="Arial"/>
              <a:buNone/>
            </a:pPr>
            <a:endParaRPr sz="14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14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14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14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1400" b="1" i="0" u="none" strike="noStrike" cap="none" dirty="0">
              <a:solidFill>
                <a:srgbClr val="4BD0FF"/>
              </a:solidFill>
              <a:latin typeface="Encode Sans"/>
              <a:ea typeface="Encode Sans"/>
              <a:cs typeface="Encode Sans"/>
              <a:sym typeface="Encode Sans"/>
            </a:endParaRPr>
          </a:p>
        </p:txBody>
      </p:sp>
      <p:sp>
        <p:nvSpPr>
          <p:cNvPr id="5" name="Google Shape;142;p18"/>
          <p:cNvSpPr txBox="1"/>
          <p:nvPr/>
        </p:nvSpPr>
        <p:spPr>
          <a:xfrm>
            <a:off x="3081476" y="2940370"/>
            <a:ext cx="8678967" cy="3539905"/>
          </a:xfrm>
          <a:prstGeom prst="rect">
            <a:avLst/>
          </a:prstGeom>
          <a:noFill/>
          <a:ln>
            <a:noFill/>
          </a:ln>
        </p:spPr>
        <p:txBody>
          <a:bodyPr spcFirstLastPara="1" wrap="square" lIns="91425" tIns="45700" rIns="91425" bIns="45700" anchor="t" anchorCtr="0">
            <a:noAutofit/>
          </a:bodyPr>
          <a:lstStyle/>
          <a:p>
            <a:pPr algn="just">
              <a:lnSpc>
                <a:spcPct val="150000"/>
              </a:lnSpc>
            </a:pPr>
            <a:r>
              <a:rPr lang="es-ES_tradnl" sz="1250" dirty="0">
                <a:latin typeface="Arial" panose="020B0604020202020204" pitchFamily="34" charset="0"/>
              </a:rPr>
              <a:t>Conforme a lo establecido en el artículo 20 de la referida Ley, son </a:t>
            </a:r>
            <a:r>
              <a:rPr lang="es-ES_tradnl" sz="1250" u="sng" dirty="0">
                <a:latin typeface="Arial" panose="020B0604020202020204" pitchFamily="34" charset="0"/>
              </a:rPr>
              <a:t>beneficiarios directos</a:t>
            </a:r>
            <a:r>
              <a:rPr lang="es-ES_tradnl" sz="1250" dirty="0">
                <a:latin typeface="Arial" panose="020B0604020202020204" pitchFamily="34" charset="0"/>
              </a:rPr>
              <a:t> del SNPYMEYDA:</a:t>
            </a:r>
            <a:endParaRPr lang="es-ES" sz="1250" dirty="0">
              <a:latin typeface="Arial" panose="020B0604020202020204" pitchFamily="34" charset="0"/>
            </a:endParaRPr>
          </a:p>
          <a:p>
            <a:pPr marL="285750" lvl="0" indent="-285750" algn="just">
              <a:lnSpc>
                <a:spcPct val="150000"/>
              </a:lnSpc>
              <a:buFont typeface="Arial" panose="020B0604020202020204" pitchFamily="34" charset="0"/>
              <a:buChar char="•"/>
            </a:pPr>
            <a:r>
              <a:rPr lang="es-ES_tradnl" sz="1250" dirty="0">
                <a:latin typeface="Arial" panose="020B0604020202020204" pitchFamily="34" charset="0"/>
              </a:rPr>
              <a:t>Los productores agropecuarios afectados por eventos adversos en sus unidades productivas, que deban reconstituir su producción o capacidad productiva a raíz de las situaciones de emergencia y/o desastre agropecuario.</a:t>
            </a:r>
            <a:endParaRPr lang="es-ES" sz="1250" dirty="0">
              <a:latin typeface="Arial" panose="020B0604020202020204" pitchFamily="34" charset="0"/>
            </a:endParaRPr>
          </a:p>
          <a:p>
            <a:pPr marL="285750" lvl="0" indent="-285750" algn="just">
              <a:lnSpc>
                <a:spcPct val="150000"/>
              </a:lnSpc>
              <a:buFont typeface="Arial" panose="020B0604020202020204" pitchFamily="34" charset="0"/>
              <a:buChar char="•"/>
            </a:pPr>
            <a:r>
              <a:rPr lang="es-ES_tradnl" sz="1250" dirty="0">
                <a:latin typeface="Arial" panose="020B0604020202020204" pitchFamily="34" charset="0"/>
              </a:rPr>
              <a:t>Los productores más vulnerables que a raíz de las situaciones de emergencia y/o desastre agropecuario, deban emprender acciones de prevención o mitigación en el marco de la presente ley, especialmente aquellos productores cuya capacidad de producción haya sido afectada en tal magnitud que dificulta su permanencia en el sistema productivo sin la asistencia del SNPYMEYDA.</a:t>
            </a:r>
          </a:p>
          <a:p>
            <a:pPr lvl="0" algn="just">
              <a:lnSpc>
                <a:spcPct val="150000"/>
              </a:lnSpc>
            </a:pPr>
            <a:r>
              <a:rPr lang="es-ES_tradnl" sz="1250" dirty="0">
                <a:latin typeface="Arial" panose="020B0604020202020204" pitchFamily="34" charset="0"/>
              </a:rPr>
              <a:t>En base al artículo 9° de la medida, son </a:t>
            </a:r>
            <a:r>
              <a:rPr lang="es-ES_tradnl" sz="1250" u="sng" dirty="0">
                <a:latin typeface="Arial" panose="020B0604020202020204" pitchFamily="34" charset="0"/>
              </a:rPr>
              <a:t>beneficiarios de forma indirecta</a:t>
            </a:r>
            <a:r>
              <a:rPr lang="es-ES_tradnl" sz="1250" dirty="0">
                <a:latin typeface="Arial" panose="020B0604020202020204" pitchFamily="34" charset="0"/>
              </a:rPr>
              <a:t>:</a:t>
            </a:r>
            <a:endParaRPr lang="es-ES" sz="1250" dirty="0">
              <a:latin typeface="Arial" panose="020B0604020202020204" pitchFamily="34" charset="0"/>
            </a:endParaRPr>
          </a:p>
          <a:p>
            <a:pPr marL="285750" lvl="0" indent="-285750" algn="just">
              <a:lnSpc>
                <a:spcPct val="150000"/>
              </a:lnSpc>
              <a:buFont typeface="Arial" panose="020B0604020202020204" pitchFamily="34" charset="0"/>
              <a:buChar char="•"/>
            </a:pPr>
            <a:r>
              <a:rPr lang="es-ES_tradnl" sz="1250" dirty="0">
                <a:latin typeface="Arial" panose="020B0604020202020204" pitchFamily="34" charset="0"/>
              </a:rPr>
              <a:t>Los Entes Públicos, entendidos como aquellas dependencias del Estado o entes descentralizados o desconcentrados del Estado Nacional, de las provincias o municipalidades que desarrollen planes, programas o acciones tendientes a disminuir la vulnerabilidad de los productores agropecuarios y las poblaciones rurales.</a:t>
            </a:r>
            <a:endParaRPr lang="es-ES" sz="1250" dirty="0">
              <a:latin typeface="Arial" panose="020B0604020202020204" pitchFamily="34" charset="0"/>
            </a:endParaRPr>
          </a:p>
          <a:p>
            <a:pPr marL="0" marR="0" lvl="0" indent="0" algn="l" rtl="0">
              <a:lnSpc>
                <a:spcPct val="100000"/>
              </a:lnSpc>
              <a:spcBef>
                <a:spcPts val="0"/>
              </a:spcBef>
              <a:spcAft>
                <a:spcPts val="0"/>
              </a:spcAft>
              <a:buClr>
                <a:srgbClr val="000000"/>
              </a:buClr>
              <a:buSzPts val="2200"/>
              <a:buFont typeface="Arial"/>
              <a:buNone/>
            </a:pPr>
            <a:endParaRPr sz="125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125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125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125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1250" b="1" i="0" u="none" strike="noStrike" cap="none" dirty="0">
              <a:solidFill>
                <a:srgbClr val="4BD0FF"/>
              </a:solidFill>
              <a:latin typeface="Encode Sans"/>
              <a:ea typeface="Encode Sans"/>
              <a:cs typeface="Encode Sans"/>
              <a:sym typeface="Encode Sans"/>
            </a:endParaRPr>
          </a:p>
        </p:txBody>
      </p:sp>
    </p:spTree>
    <p:extLst>
      <p:ext uri="{BB962C8B-B14F-4D97-AF65-F5344CB8AC3E}">
        <p14:creationId xmlns:p14="http://schemas.microsoft.com/office/powerpoint/2010/main" val="3271292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8"/>
          <p:cNvSpPr txBox="1">
            <a:spLocks noGrp="1"/>
          </p:cNvSpPr>
          <p:nvPr>
            <p:ph type="sldNum" idx="12"/>
          </p:nvPr>
        </p:nvSpPr>
        <p:spPr>
          <a:xfrm>
            <a:off x="8984450" y="6115175"/>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AR">
                <a:latin typeface="Lora"/>
                <a:ea typeface="Lora"/>
                <a:cs typeface="Lora"/>
                <a:sym typeface="Lora"/>
              </a:rPr>
              <a:t>9</a:t>
            </a:fld>
            <a:endParaRPr dirty="0">
              <a:latin typeface="Lora"/>
              <a:ea typeface="Lora"/>
              <a:cs typeface="Lora"/>
              <a:sym typeface="Lora"/>
            </a:endParaRPr>
          </a:p>
        </p:txBody>
      </p:sp>
      <p:sp>
        <p:nvSpPr>
          <p:cNvPr id="142" name="Google Shape;142;p18"/>
          <p:cNvSpPr txBox="1"/>
          <p:nvPr/>
        </p:nvSpPr>
        <p:spPr>
          <a:xfrm>
            <a:off x="3253498" y="31230"/>
            <a:ext cx="7679400" cy="934600"/>
          </a:xfrm>
          <a:prstGeom prst="rect">
            <a:avLst/>
          </a:prstGeom>
          <a:noFill/>
          <a:ln>
            <a:noFill/>
          </a:ln>
        </p:spPr>
        <p:txBody>
          <a:bodyPr spcFirstLastPara="1" wrap="square" lIns="91425" tIns="45700" rIns="91425" bIns="45700" anchor="t" anchorCtr="0">
            <a:noAutofit/>
          </a:bodyPr>
          <a:lstStyle/>
          <a:p>
            <a:pPr lvl="0" algn="ctr">
              <a:buSzPts val="2800"/>
            </a:pPr>
            <a:r>
              <a:rPr lang="es-ES" sz="2800" b="1" dirty="0">
                <a:solidFill>
                  <a:schemeClr val="dk1"/>
                </a:solidFill>
                <a:latin typeface="Arial" panose="020B0604020202020204" pitchFamily="34" charset="0"/>
                <a:ea typeface="Lora"/>
                <a:cs typeface="Arial" panose="020B0604020202020204" pitchFamily="34" charset="0"/>
                <a:sym typeface="Lora"/>
              </a:rPr>
              <a:t>Emergencia Agropecuaria – </a:t>
            </a:r>
            <a:br>
              <a:rPr lang="es-ES" sz="2800" b="1" dirty="0">
                <a:solidFill>
                  <a:schemeClr val="dk1"/>
                </a:solidFill>
                <a:latin typeface="Arial" panose="020B0604020202020204" pitchFamily="34" charset="0"/>
                <a:ea typeface="Lora"/>
                <a:cs typeface="Arial" panose="020B0604020202020204" pitchFamily="34" charset="0"/>
                <a:sym typeface="Lora"/>
              </a:rPr>
            </a:br>
            <a:r>
              <a:rPr lang="es-ES" sz="2800" b="1" i="0" u="none" strike="noStrike" cap="none" dirty="0">
                <a:solidFill>
                  <a:schemeClr val="dk1"/>
                </a:solidFill>
                <a:latin typeface="Arial" panose="020B0604020202020204" pitchFamily="34" charset="0"/>
                <a:ea typeface="Lora"/>
                <a:cs typeface="Arial" panose="020B0604020202020204" pitchFamily="34" charset="0"/>
                <a:sym typeface="Lora"/>
              </a:rPr>
              <a:t>Transferencias 2022</a:t>
            </a:r>
            <a:endParaRPr lang="es-ES" sz="2800" b="1" dirty="0">
              <a:solidFill>
                <a:schemeClr val="dk1"/>
              </a:solidFill>
              <a:latin typeface="Arial" panose="020B0604020202020204" pitchFamily="34" charset="0"/>
              <a:ea typeface="Lora"/>
              <a:cs typeface="Arial" panose="020B0604020202020204" pitchFamily="34" charset="0"/>
              <a:sym typeface="Lora"/>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chemeClr val="dk1"/>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0" i="0" u="none" strike="noStrike" cap="none" dirty="0">
              <a:solidFill>
                <a:srgbClr val="FFFFFF"/>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4BD0FF"/>
              </a:solidFill>
              <a:latin typeface="Encode Sans"/>
              <a:ea typeface="Encode Sans"/>
              <a:cs typeface="Encode Sans"/>
              <a:sym typeface="Encode Sans"/>
            </a:endParaRPr>
          </a:p>
        </p:txBody>
      </p:sp>
      <p:pic>
        <p:nvPicPr>
          <p:cNvPr id="6" name="Imagen 5"/>
          <p:cNvPicPr>
            <a:picLocks noChangeAspect="1"/>
          </p:cNvPicPr>
          <p:nvPr/>
        </p:nvPicPr>
        <p:blipFill rotWithShape="1">
          <a:blip r:embed="rId3">
            <a:extLst>
              <a:ext uri="{28A0092B-C50C-407E-A947-70E740481C1C}">
                <a14:useLocalDpi xmlns:a14="http://schemas.microsoft.com/office/drawing/2010/main" val="0"/>
              </a:ext>
            </a:extLst>
          </a:blip>
          <a:srcRect l="12283" t="19664" r="11696" b="29876"/>
          <a:stretch/>
        </p:blipFill>
        <p:spPr>
          <a:xfrm>
            <a:off x="0" y="2695621"/>
            <a:ext cx="2704207" cy="1794933"/>
          </a:xfrm>
          <a:prstGeom prst="rect">
            <a:avLst/>
          </a:prstGeom>
        </p:spPr>
      </p:pic>
      <p:graphicFrame>
        <p:nvGraphicFramePr>
          <p:cNvPr id="2" name="Tabla 1"/>
          <p:cNvGraphicFramePr>
            <a:graphicFrameLocks noGrp="1"/>
          </p:cNvGraphicFramePr>
          <p:nvPr>
            <p:extLst>
              <p:ext uri="{D42A27DB-BD31-4B8C-83A1-F6EECF244321}">
                <p14:modId xmlns:p14="http://schemas.microsoft.com/office/powerpoint/2010/main" val="1631523281"/>
              </p:ext>
            </p:extLst>
          </p:nvPr>
        </p:nvGraphicFramePr>
        <p:xfrm>
          <a:off x="3253497" y="1383738"/>
          <a:ext cx="8474153" cy="4426340"/>
        </p:xfrm>
        <a:graphic>
          <a:graphicData uri="http://schemas.openxmlformats.org/drawingml/2006/table">
            <a:tbl>
              <a:tblPr/>
              <a:tblGrid>
                <a:gridCol w="1749252">
                  <a:extLst>
                    <a:ext uri="{9D8B030D-6E8A-4147-A177-3AD203B41FA5}">
                      <a16:colId xmlns:a16="http://schemas.microsoft.com/office/drawing/2014/main" xmlns="" val="20000"/>
                    </a:ext>
                  </a:extLst>
                </a:gridCol>
                <a:gridCol w="1852911">
                  <a:extLst>
                    <a:ext uri="{9D8B030D-6E8A-4147-A177-3AD203B41FA5}">
                      <a16:colId xmlns:a16="http://schemas.microsoft.com/office/drawing/2014/main" xmlns="" val="20001"/>
                    </a:ext>
                  </a:extLst>
                </a:gridCol>
                <a:gridCol w="2038634">
                  <a:extLst>
                    <a:ext uri="{9D8B030D-6E8A-4147-A177-3AD203B41FA5}">
                      <a16:colId xmlns:a16="http://schemas.microsoft.com/office/drawing/2014/main" xmlns="" val="20002"/>
                    </a:ext>
                  </a:extLst>
                </a:gridCol>
                <a:gridCol w="2833356">
                  <a:extLst>
                    <a:ext uri="{9D8B030D-6E8A-4147-A177-3AD203B41FA5}">
                      <a16:colId xmlns:a16="http://schemas.microsoft.com/office/drawing/2014/main" xmlns="" val="20003"/>
                    </a:ext>
                  </a:extLst>
                </a:gridCol>
              </a:tblGrid>
              <a:tr h="285483">
                <a:tc gridSpan="4">
                  <a:txBody>
                    <a:bodyPr/>
                    <a:lstStyle/>
                    <a:p>
                      <a:pPr algn="ctr" fontAlgn="ctr"/>
                      <a:r>
                        <a:rPr lang="es-ES" sz="1200" b="1" i="0" u="none" strike="noStrike" dirty="0">
                          <a:solidFill>
                            <a:srgbClr val="FFFFFF"/>
                          </a:solidFill>
                          <a:effectLst/>
                          <a:latin typeface="Arial" panose="020B0604020202020204" pitchFamily="34" charset="0"/>
                        </a:rPr>
                        <a:t>2022</a:t>
                      </a:r>
                    </a:p>
                  </a:txBody>
                  <a:tcPr marL="9525" marR="9525" marT="9525" marB="0" anchor="ctr">
                    <a:lnL>
                      <a:noFill/>
                    </a:lnL>
                    <a:lnR>
                      <a:noFill/>
                    </a:lnR>
                    <a:lnT>
                      <a:noFill/>
                    </a:lnT>
                    <a:lnB w="12700" cap="flat" cmpd="sng" algn="ctr">
                      <a:solidFill>
                        <a:srgbClr val="FFFFFF"/>
                      </a:solidFill>
                      <a:prstDash val="solid"/>
                      <a:round/>
                      <a:headEnd type="none" w="med" len="med"/>
                      <a:tailEnd type="none" w="med" len="med"/>
                    </a:lnB>
                    <a:solidFill>
                      <a:srgbClr val="0070C0"/>
                    </a:solidFill>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xmlns="" val="10000"/>
                  </a:ext>
                </a:extLst>
              </a:tr>
              <a:tr h="285483">
                <a:tc>
                  <a:txBody>
                    <a:bodyPr/>
                    <a:lstStyle/>
                    <a:p>
                      <a:pPr algn="ctr" fontAlgn="ctr"/>
                      <a:r>
                        <a:rPr lang="es-ES" sz="1200" b="1" i="0" u="none" strike="noStrike">
                          <a:solidFill>
                            <a:srgbClr val="FFFFFF"/>
                          </a:solidFill>
                          <a:effectLst/>
                          <a:latin typeface="Arial" panose="020B0604020202020204" pitchFamily="34" charset="0"/>
                        </a:rPr>
                        <a:t>PROVINCIA</a:t>
                      </a:r>
                    </a:p>
                  </a:txBody>
                  <a:tcPr marL="9525" marR="9525" marT="9525"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a:solidFill>
                            <a:srgbClr val="FFFFFF"/>
                          </a:solidFill>
                          <a:effectLst/>
                          <a:latin typeface="Arial" panose="020B0604020202020204" pitchFamily="34" charset="0"/>
                        </a:rPr>
                        <a:t>MONTO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a:solidFill>
                            <a:srgbClr val="FFFFFF"/>
                          </a:solidFill>
                          <a:effectLst/>
                          <a:latin typeface="Arial" panose="020B0604020202020204" pitchFamily="34" charset="0"/>
                        </a:rPr>
                        <a:t>MONTO AUDITADO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a:solidFill>
                            <a:srgbClr val="FFFFFF"/>
                          </a:solidFill>
                          <a:effectLst/>
                          <a:latin typeface="Arial" panose="020B0604020202020204" pitchFamily="34" charset="0"/>
                        </a:rPr>
                        <a:t>MONTO PENDIENTE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extLst>
                  <a:ext uri="{0D108BD9-81ED-4DB2-BD59-A6C34878D82A}">
                    <a16:rowId xmlns:a16="http://schemas.microsoft.com/office/drawing/2014/main" xmlns="" val="10001"/>
                  </a:ext>
                </a:extLst>
              </a:tr>
              <a:tr h="274607">
                <a:tc>
                  <a:txBody>
                    <a:bodyPr/>
                    <a:lstStyle/>
                    <a:p>
                      <a:pPr algn="ctr" fontAlgn="ctr"/>
                      <a:r>
                        <a:rPr lang="es-ES" sz="1200" b="0" i="0" u="none" strike="noStrike">
                          <a:solidFill>
                            <a:srgbClr val="000000"/>
                          </a:solidFill>
                          <a:effectLst/>
                          <a:latin typeface="Arial" panose="020B0604020202020204" pitchFamily="34" charset="0"/>
                        </a:rPr>
                        <a:t>BUENOS AIRES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$ 1.219.091.900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$ 41.091.900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$ 1.178.000.000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02"/>
                  </a:ext>
                </a:extLst>
              </a:tr>
              <a:tr h="274607">
                <a:tc>
                  <a:txBody>
                    <a:bodyPr/>
                    <a:lstStyle/>
                    <a:p>
                      <a:pPr algn="ctr" fontAlgn="ctr"/>
                      <a:r>
                        <a:rPr lang="es-ES" sz="1200" b="0" i="0" u="none" strike="noStrike" dirty="0">
                          <a:solidFill>
                            <a:srgbClr val="000000"/>
                          </a:solidFill>
                          <a:effectLst/>
                          <a:latin typeface="Arial" panose="020B0604020202020204" pitchFamily="34" charset="0"/>
                        </a:rPr>
                        <a:t>CHACO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$ 30.000.000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$ 30.000.000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03"/>
                  </a:ext>
                </a:extLst>
              </a:tr>
              <a:tr h="274607">
                <a:tc>
                  <a:txBody>
                    <a:bodyPr/>
                    <a:lstStyle/>
                    <a:p>
                      <a:pPr algn="ctr" fontAlgn="ctr"/>
                      <a:r>
                        <a:rPr lang="es-ES" sz="1200" b="0" i="0" u="none" strike="noStrike">
                          <a:solidFill>
                            <a:srgbClr val="000000"/>
                          </a:solidFill>
                          <a:effectLst/>
                          <a:latin typeface="Arial" panose="020B0604020202020204" pitchFamily="34" charset="0"/>
                        </a:rPr>
                        <a:t>CÓRDOBA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$ 209.490.045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$ 199.490.045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$ 10.000.000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04"/>
                  </a:ext>
                </a:extLst>
              </a:tr>
              <a:tr h="274607">
                <a:tc>
                  <a:txBody>
                    <a:bodyPr/>
                    <a:lstStyle/>
                    <a:p>
                      <a:pPr algn="ctr" fontAlgn="ctr"/>
                      <a:r>
                        <a:rPr lang="es-ES" sz="1200" b="0" i="0" u="none" strike="noStrike">
                          <a:solidFill>
                            <a:srgbClr val="000000"/>
                          </a:solidFill>
                          <a:effectLst/>
                          <a:latin typeface="Arial" panose="020B0604020202020204" pitchFamily="34" charset="0"/>
                        </a:rPr>
                        <a:t>CORRIENTES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$ 263.500.000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$ 217.000.000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$ 46.500.000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05"/>
                  </a:ext>
                </a:extLst>
              </a:tr>
              <a:tr h="274607">
                <a:tc>
                  <a:txBody>
                    <a:bodyPr/>
                    <a:lstStyle/>
                    <a:p>
                      <a:pPr algn="ctr" fontAlgn="ctr"/>
                      <a:r>
                        <a:rPr lang="es-ES" sz="1200" b="0" i="0" u="none" strike="noStrike">
                          <a:solidFill>
                            <a:srgbClr val="000000"/>
                          </a:solidFill>
                          <a:effectLst/>
                          <a:latin typeface="Arial" panose="020B0604020202020204" pitchFamily="34" charset="0"/>
                        </a:rPr>
                        <a:t>ENTRE RÍOS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$ 696.288.981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$ 696.288.981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06"/>
                  </a:ext>
                </a:extLst>
              </a:tr>
              <a:tr h="274607">
                <a:tc>
                  <a:txBody>
                    <a:bodyPr/>
                    <a:lstStyle/>
                    <a:p>
                      <a:pPr algn="ctr" fontAlgn="ctr"/>
                      <a:r>
                        <a:rPr lang="es-ES" sz="1200" b="0" i="0" u="none" strike="noStrike">
                          <a:solidFill>
                            <a:srgbClr val="000000"/>
                          </a:solidFill>
                          <a:effectLst/>
                          <a:latin typeface="Arial" panose="020B0604020202020204" pitchFamily="34" charset="0"/>
                        </a:rPr>
                        <a:t>JUJUY</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$ 147.000.000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$ 147.000.000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07"/>
                  </a:ext>
                </a:extLst>
              </a:tr>
              <a:tr h="274607">
                <a:tc>
                  <a:txBody>
                    <a:bodyPr/>
                    <a:lstStyle/>
                    <a:p>
                      <a:pPr algn="ctr" fontAlgn="ctr"/>
                      <a:r>
                        <a:rPr lang="es-ES" sz="1200" b="0" i="0" u="none" strike="noStrike">
                          <a:solidFill>
                            <a:srgbClr val="000000"/>
                          </a:solidFill>
                          <a:effectLst/>
                          <a:latin typeface="Arial" panose="020B0604020202020204" pitchFamily="34" charset="0"/>
                        </a:rPr>
                        <a:t>LA RIOJA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$ 466.459.614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$ 466.459.614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08"/>
                  </a:ext>
                </a:extLst>
              </a:tr>
              <a:tr h="274607">
                <a:tc>
                  <a:txBody>
                    <a:bodyPr/>
                    <a:lstStyle/>
                    <a:p>
                      <a:pPr algn="ctr" fontAlgn="ctr"/>
                      <a:r>
                        <a:rPr lang="es-ES" sz="1200" b="0" i="0" u="none" strike="noStrike">
                          <a:solidFill>
                            <a:srgbClr val="000000"/>
                          </a:solidFill>
                          <a:effectLst/>
                          <a:latin typeface="Arial" panose="020B0604020202020204" pitchFamily="34" charset="0"/>
                        </a:rPr>
                        <a:t>MENDOZA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$ 265.432.190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$ 179.532.190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$ 85.900.000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09"/>
                  </a:ext>
                </a:extLst>
              </a:tr>
              <a:tr h="274607">
                <a:tc>
                  <a:txBody>
                    <a:bodyPr/>
                    <a:lstStyle/>
                    <a:p>
                      <a:pPr algn="ctr" fontAlgn="ctr"/>
                      <a:r>
                        <a:rPr lang="es-ES" sz="1200" b="0" i="0" u="none" strike="noStrike">
                          <a:solidFill>
                            <a:srgbClr val="000000"/>
                          </a:solidFill>
                          <a:effectLst/>
                          <a:latin typeface="Arial" panose="020B0604020202020204" pitchFamily="34" charset="0"/>
                        </a:rPr>
                        <a:t>MISIONES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$ 412.000.000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dirty="0">
                          <a:solidFill>
                            <a:srgbClr val="000000"/>
                          </a:solidFill>
                          <a:effectLst/>
                          <a:latin typeface="Arial" panose="020B0604020202020204" pitchFamily="34" charset="0"/>
                        </a:rPr>
                        <a:t>$ 312.000.000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$ 100.000.000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10"/>
                  </a:ext>
                </a:extLst>
              </a:tr>
              <a:tr h="274607">
                <a:tc>
                  <a:txBody>
                    <a:bodyPr/>
                    <a:lstStyle/>
                    <a:p>
                      <a:pPr algn="ctr" fontAlgn="ctr"/>
                      <a:r>
                        <a:rPr lang="es-ES" sz="1200" b="0" i="0" u="none" strike="noStrike">
                          <a:solidFill>
                            <a:srgbClr val="000000"/>
                          </a:solidFill>
                          <a:effectLst/>
                          <a:latin typeface="Arial" panose="020B0604020202020204" pitchFamily="34" charset="0"/>
                        </a:rPr>
                        <a:t>NEUQUÉN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$ 105.000.000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$ 105.000.000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11"/>
                  </a:ext>
                </a:extLst>
              </a:tr>
              <a:tr h="274607">
                <a:tc>
                  <a:txBody>
                    <a:bodyPr/>
                    <a:lstStyle/>
                    <a:p>
                      <a:pPr algn="ctr" fontAlgn="ctr"/>
                      <a:r>
                        <a:rPr lang="es-ES" sz="1200" b="0" i="0" u="none" strike="noStrike">
                          <a:solidFill>
                            <a:srgbClr val="000000"/>
                          </a:solidFill>
                          <a:effectLst/>
                          <a:latin typeface="Arial" panose="020B0604020202020204" pitchFamily="34" charset="0"/>
                        </a:rPr>
                        <a:t>RÍO NEGRO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$ 410.000.000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$ 285.000.000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$ 125.000.000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12"/>
                  </a:ext>
                </a:extLst>
              </a:tr>
              <a:tr h="274607">
                <a:tc>
                  <a:txBody>
                    <a:bodyPr/>
                    <a:lstStyle/>
                    <a:p>
                      <a:pPr algn="ctr" fontAlgn="ctr"/>
                      <a:r>
                        <a:rPr lang="es-ES" sz="1200" b="0" i="0" u="none" strike="noStrike">
                          <a:solidFill>
                            <a:srgbClr val="000000"/>
                          </a:solidFill>
                          <a:effectLst/>
                          <a:latin typeface="Arial" panose="020B0604020202020204" pitchFamily="34" charset="0"/>
                        </a:rPr>
                        <a:t>SANTA CRUZ</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fontAlgn="ctr"/>
                      <a:r>
                        <a:rPr lang="es-ES" sz="1200" b="0" i="0" u="none" strike="noStrike">
                          <a:solidFill>
                            <a:srgbClr val="000000"/>
                          </a:solidFill>
                          <a:effectLst/>
                          <a:latin typeface="Arial" panose="020B0604020202020204" pitchFamily="34" charset="0"/>
                        </a:rPr>
                        <a:t>$ 10.000.000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xmlns="" val="10013"/>
                  </a:ext>
                </a:extLst>
              </a:tr>
              <a:tr h="274607">
                <a:tc>
                  <a:txBody>
                    <a:bodyPr/>
                    <a:lstStyle/>
                    <a:p>
                      <a:pPr algn="ctr" fontAlgn="ctr"/>
                      <a:r>
                        <a:rPr lang="es-ES" sz="1200" b="0" i="0" u="none" strike="noStrike">
                          <a:solidFill>
                            <a:srgbClr val="000000"/>
                          </a:solidFill>
                          <a:effectLst/>
                          <a:latin typeface="Arial" panose="020B0604020202020204" pitchFamily="34" charset="0"/>
                        </a:rPr>
                        <a:t>SANTA FE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$ 1.030.000.000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$ 1.000.000.000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algn="ctr" fontAlgn="ctr"/>
                      <a:r>
                        <a:rPr lang="es-ES" sz="1200" b="0" i="0" u="none" strike="noStrike">
                          <a:solidFill>
                            <a:srgbClr val="000000"/>
                          </a:solidFill>
                          <a:effectLst/>
                          <a:latin typeface="Arial" panose="020B0604020202020204" pitchFamily="34" charset="0"/>
                        </a:rPr>
                        <a:t>$ 30.000.000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xmlns="" val="10014"/>
                  </a:ext>
                </a:extLst>
              </a:tr>
              <a:tr h="285483">
                <a:tc>
                  <a:txBody>
                    <a:bodyPr/>
                    <a:lstStyle/>
                    <a:p>
                      <a:pPr algn="ctr" fontAlgn="ctr"/>
                      <a:r>
                        <a:rPr lang="es-ES" sz="1200" b="1" i="0" u="none" strike="noStrike">
                          <a:solidFill>
                            <a:srgbClr val="FFFFFF"/>
                          </a:solidFill>
                          <a:effectLst/>
                          <a:latin typeface="Arial" panose="020B0604020202020204" pitchFamily="34" charset="0"/>
                        </a:rPr>
                        <a:t>TOTAL</a:t>
                      </a:r>
                    </a:p>
                  </a:txBody>
                  <a:tcPr marL="9525" marR="9525" marT="9525"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a:solidFill>
                            <a:srgbClr val="FFFFFF"/>
                          </a:solidFill>
                          <a:effectLst/>
                          <a:latin typeface="Arial" panose="020B0604020202020204" pitchFamily="34" charset="0"/>
                        </a:rPr>
                        <a:t>$ 5.264.262.730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a:solidFill>
                            <a:srgbClr val="FFFFFF"/>
                          </a:solidFill>
                          <a:effectLst/>
                          <a:latin typeface="Arial" panose="020B0604020202020204" pitchFamily="34" charset="0"/>
                        </a:rPr>
                        <a:t>$ 2.234.114.135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tc>
                  <a:txBody>
                    <a:bodyPr/>
                    <a:lstStyle/>
                    <a:p>
                      <a:pPr algn="ctr" fontAlgn="ctr"/>
                      <a:r>
                        <a:rPr lang="es-ES" sz="1200" b="1" i="0" u="none" strike="noStrike" dirty="0">
                          <a:solidFill>
                            <a:srgbClr val="FFFFFF"/>
                          </a:solidFill>
                          <a:effectLst/>
                          <a:latin typeface="Arial" panose="020B0604020202020204" pitchFamily="34" charset="0"/>
                        </a:rPr>
                        <a:t>$ 3.030.148.595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extLst>
                  <a:ext uri="{0D108BD9-81ED-4DB2-BD59-A6C34878D82A}">
                    <a16:rowId xmlns:a16="http://schemas.microsoft.com/office/drawing/2014/main" xmlns="" val="10015"/>
                  </a:ext>
                </a:extLst>
              </a:tr>
            </a:tbl>
          </a:graphicData>
        </a:graphic>
      </p:graphicFrame>
    </p:spTree>
    <p:extLst>
      <p:ext uri="{BB962C8B-B14F-4D97-AF65-F5344CB8AC3E}">
        <p14:creationId xmlns:p14="http://schemas.microsoft.com/office/powerpoint/2010/main" val="214885449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3901</Words>
  <Application>Microsoft Office PowerPoint</Application>
  <PresentationFormat>Personalizado</PresentationFormat>
  <Paragraphs>1399</Paragraphs>
  <Slides>29</Slides>
  <Notes>29</Notes>
  <HiddenSlides>0</HiddenSlides>
  <MMClips>0</MMClips>
  <ScaleCrop>false</ScaleCrop>
  <HeadingPairs>
    <vt:vector size="4" baseType="variant">
      <vt:variant>
        <vt:lpstr>Tema</vt:lpstr>
      </vt:variant>
      <vt:variant>
        <vt:i4>1</vt:i4>
      </vt:variant>
      <vt:variant>
        <vt:lpstr>Títulos de diapositiva</vt:lpstr>
      </vt:variant>
      <vt:variant>
        <vt:i4>29</vt:i4>
      </vt:variant>
    </vt:vector>
  </HeadingPairs>
  <TitlesOfParts>
    <vt:vector size="30"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MAGyP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Martin Castilla</dc:creator>
  <cp:lastModifiedBy>Jorge Laprovitta</cp:lastModifiedBy>
  <cp:revision>23</cp:revision>
  <dcterms:created xsi:type="dcterms:W3CDTF">2025-11-20T18:27:32Z</dcterms:created>
  <dcterms:modified xsi:type="dcterms:W3CDTF">2025-12-09T15:03:09Z</dcterms:modified>
</cp:coreProperties>
</file>