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93" r:id="rId2"/>
    <p:sldId id="332" r:id="rId3"/>
    <p:sldId id="339" r:id="rId4"/>
    <p:sldId id="340" r:id="rId5"/>
    <p:sldId id="338" r:id="rId6"/>
    <p:sldId id="341" r:id="rId7"/>
    <p:sldId id="358" r:id="rId8"/>
    <p:sldId id="331" r:id="rId9"/>
    <p:sldId id="353" r:id="rId10"/>
    <p:sldId id="360" r:id="rId11"/>
    <p:sldId id="356" r:id="rId12"/>
    <p:sldId id="354" r:id="rId13"/>
    <p:sldId id="343" r:id="rId14"/>
    <p:sldId id="357" r:id="rId15"/>
    <p:sldId id="345" r:id="rId16"/>
    <p:sldId id="346" r:id="rId17"/>
    <p:sldId id="292" r:id="rId18"/>
    <p:sldId id="361" r:id="rId19"/>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80B683-6B7C-22E7-8F71-667D0BC8B84B}" name="Patricia Manusovich" initials="PM" userId="b81eda1a18d7523c"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atricia Noemi Manusovich" initials="PNM"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2F44"/>
    <a:srgbClr val="30486A"/>
    <a:srgbClr val="252D4E"/>
    <a:srgbClr val="2504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49" autoAdjust="0"/>
    <p:restoredTop sz="94660"/>
  </p:normalViewPr>
  <p:slideViewPr>
    <p:cSldViewPr snapToGrid="0">
      <p:cViewPr varScale="1">
        <p:scale>
          <a:sx n="64" d="100"/>
          <a:sy n="64" d="100"/>
        </p:scale>
        <p:origin x="-764" y="-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171E8A-A174-41DD-9EAE-EA4E68712EB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AAC6B311-D12E-43D8-923E-5208F5023C18}">
      <dgm:prSet phldrT="[Texto]" custT="1"/>
      <dgm:spPr>
        <a:solidFill>
          <a:srgbClr val="252D4E"/>
        </a:solidFill>
      </dgm:spPr>
      <dgm:t>
        <a:bodyPr/>
        <a:lstStyle/>
        <a:p>
          <a:r>
            <a:rPr lang="es-ES" sz="1600" b="1" dirty="0">
              <a:latin typeface="Arial" panose="020B0604020202020204" pitchFamily="34" charset="0"/>
              <a:cs typeface="Arial" panose="020B0604020202020204" pitchFamily="34" charset="0"/>
            </a:rPr>
            <a:t>PERÍODO</a:t>
          </a:r>
        </a:p>
      </dgm:t>
    </dgm:pt>
    <dgm:pt modelId="{055C33A5-059F-48A0-9DAD-D76B61A1DC74}" type="parTrans" cxnId="{645EFE4C-DEA3-423D-B509-0C1F74806DE8}">
      <dgm:prSet/>
      <dgm:spPr/>
      <dgm:t>
        <a:bodyPr/>
        <a:lstStyle/>
        <a:p>
          <a:endParaRPr lang="es-ES"/>
        </a:p>
      </dgm:t>
    </dgm:pt>
    <dgm:pt modelId="{727AB059-798A-4765-B4E9-7E3B93F1AA14}" type="sibTrans" cxnId="{645EFE4C-DEA3-423D-B509-0C1F74806DE8}">
      <dgm:prSet/>
      <dgm:spPr/>
      <dgm:t>
        <a:bodyPr/>
        <a:lstStyle/>
        <a:p>
          <a:endParaRPr lang="es-ES"/>
        </a:p>
      </dgm:t>
    </dgm:pt>
    <dgm:pt modelId="{5B957C85-C1C9-4D9D-A6B2-C6B6DEE37405}">
      <dgm:prSet phldrT="[Texto]" custT="1"/>
      <dgm:spPr>
        <a:solidFill>
          <a:srgbClr val="252D4E"/>
        </a:solidFill>
      </dgm:spPr>
      <dgm:t>
        <a:bodyPr/>
        <a:lstStyle/>
        <a:p>
          <a:r>
            <a:rPr lang="es-ES" sz="1600" b="1" dirty="0">
              <a:latin typeface="Arial" panose="020B0604020202020204" pitchFamily="34" charset="0"/>
              <a:cs typeface="Arial" panose="020B0604020202020204" pitchFamily="34" charset="0"/>
            </a:rPr>
            <a:t>ALCANCE</a:t>
          </a:r>
        </a:p>
      </dgm:t>
    </dgm:pt>
    <dgm:pt modelId="{8B0466AF-8EBE-4E6C-9E61-63B1CF9540D9}" type="parTrans" cxnId="{EFFED953-82BD-4EAE-88FB-4A7B091F0319}">
      <dgm:prSet/>
      <dgm:spPr/>
      <dgm:t>
        <a:bodyPr/>
        <a:lstStyle/>
        <a:p>
          <a:endParaRPr lang="es-ES"/>
        </a:p>
      </dgm:t>
    </dgm:pt>
    <dgm:pt modelId="{DA78D5A1-ACFE-402A-9485-7AC6E610F9F4}" type="sibTrans" cxnId="{EFFED953-82BD-4EAE-88FB-4A7B091F0319}">
      <dgm:prSet/>
      <dgm:spPr/>
      <dgm:t>
        <a:bodyPr/>
        <a:lstStyle/>
        <a:p>
          <a:endParaRPr lang="es-ES"/>
        </a:p>
      </dgm:t>
    </dgm:pt>
    <dgm:pt modelId="{E4C30D5B-466A-470B-92D6-D9862814A3DD}">
      <dgm:prSet phldrT="[Texto]" custT="1"/>
      <dgm:spPr>
        <a:solidFill>
          <a:srgbClr val="252D4E"/>
        </a:solidFill>
      </dgm:spPr>
      <dgm:t>
        <a:bodyPr/>
        <a:lstStyle/>
        <a:p>
          <a:r>
            <a:rPr lang="es-ES" sz="1600" b="1" dirty="0">
              <a:latin typeface="Arial" panose="020B0604020202020204" pitchFamily="34" charset="0"/>
              <a:cs typeface="Arial" panose="020B0604020202020204" pitchFamily="34" charset="0"/>
            </a:rPr>
            <a:t>METODOLOGÍA</a:t>
          </a:r>
        </a:p>
      </dgm:t>
    </dgm:pt>
    <dgm:pt modelId="{BB4FAA80-7C09-4685-A0B7-D8CCD860BDD1}" type="parTrans" cxnId="{06F00A23-9B12-454C-B37D-10D443A9AB43}">
      <dgm:prSet/>
      <dgm:spPr/>
      <dgm:t>
        <a:bodyPr/>
        <a:lstStyle/>
        <a:p>
          <a:endParaRPr lang="es-ES"/>
        </a:p>
      </dgm:t>
    </dgm:pt>
    <dgm:pt modelId="{1546264C-28EB-4FA2-8947-A43A32C26097}" type="sibTrans" cxnId="{06F00A23-9B12-454C-B37D-10D443A9AB43}">
      <dgm:prSet/>
      <dgm:spPr/>
      <dgm:t>
        <a:bodyPr/>
        <a:lstStyle/>
        <a:p>
          <a:endParaRPr lang="es-ES"/>
        </a:p>
      </dgm:t>
    </dgm:pt>
    <dgm:pt modelId="{70F3B514-BEA4-4F36-BA98-5B7B51B65E2E}">
      <dgm:prSet phldrT="[Texto]" custT="1"/>
      <dgm:spPr>
        <a:ln>
          <a:solidFill>
            <a:srgbClr val="252D4E"/>
          </a:solidFill>
        </a:ln>
      </dgm:spPr>
      <dgm:t>
        <a:bodyPr/>
        <a:lstStyle/>
        <a:p>
          <a:r>
            <a:rPr lang="es-ES" sz="1400" dirty="0">
              <a:solidFill>
                <a:schemeClr val="tx1"/>
              </a:solidFill>
              <a:latin typeface="Arial" panose="020B0604020202020204" pitchFamily="34" charset="0"/>
              <a:cs typeface="Arial" panose="020B0604020202020204" pitchFamily="34" charset="0"/>
            </a:rPr>
            <a:t>Planificación entre los meses de Marzo y Septiembre del 2026.</a:t>
          </a:r>
        </a:p>
      </dgm:t>
    </dgm:pt>
    <dgm:pt modelId="{19A5390A-C2B2-44B9-93BB-8F9E4F24216A}" type="parTrans" cxnId="{1C81913B-473E-44F6-80AF-D2B62546AC13}">
      <dgm:prSet/>
      <dgm:spPr/>
      <dgm:t>
        <a:bodyPr/>
        <a:lstStyle/>
        <a:p>
          <a:endParaRPr lang="es-ES"/>
        </a:p>
      </dgm:t>
    </dgm:pt>
    <dgm:pt modelId="{07A5A7A3-FFD0-47A8-944F-F810A161E783}" type="sibTrans" cxnId="{1C81913B-473E-44F6-80AF-D2B62546AC13}">
      <dgm:prSet/>
      <dgm:spPr/>
      <dgm:t>
        <a:bodyPr/>
        <a:lstStyle/>
        <a:p>
          <a:endParaRPr lang="es-ES"/>
        </a:p>
      </dgm:t>
    </dgm:pt>
    <dgm:pt modelId="{A0A82008-372E-4A50-A2D8-CE7E54A8C788}">
      <dgm:prSet phldrT="[Texto]" custT="1"/>
      <dgm:spPr>
        <a:ln>
          <a:solidFill>
            <a:srgbClr val="252D4E"/>
          </a:solidFill>
        </a:ln>
      </dgm:spPr>
      <dgm:t>
        <a:bodyPr/>
        <a:lstStyle/>
        <a:p>
          <a:pPr algn="just"/>
          <a:r>
            <a:rPr lang="es-ES" sz="1400" dirty="0">
              <a:solidFill>
                <a:schemeClr val="tx1"/>
              </a:solidFill>
              <a:latin typeface="Arial" panose="020B0604020202020204" pitchFamily="34" charset="0"/>
              <a:cs typeface="Arial" panose="020B0604020202020204" pitchFamily="34" charset="0"/>
            </a:rPr>
            <a:t>Todo el territorio nacional, excepto </a:t>
          </a:r>
          <a:r>
            <a:rPr kumimoji="0" lang="es-MX" sz="1400" b="0" i="0" u="none" strike="noStrike" cap="none" spc="0" normalizeH="0" baseline="0" noProof="0" dirty="0">
              <a:ln>
                <a:noFill/>
              </a:ln>
              <a:solidFill>
                <a:prstClr val="black"/>
              </a:solidFill>
              <a:effectLst/>
              <a:uLnTx/>
              <a:uFillTx/>
              <a:latin typeface="Arial" panose="020B0604020202020204" pitchFamily="34" charset="0"/>
              <a:ea typeface="Cambria" panose="02040503050406030204" pitchFamily="18" charset="0"/>
              <a:cs typeface="Arial" panose="020B0604020202020204" pitchFamily="34" charset="0"/>
              <a:sym typeface="Calibri"/>
            </a:rPr>
            <a:t>Chubut, Santa Cruz y Tierra del Fuego.</a:t>
          </a:r>
          <a:endParaRPr lang="es-ES" sz="1400" dirty="0">
            <a:solidFill>
              <a:srgbClr val="302F44"/>
            </a:solidFill>
            <a:latin typeface="Arial" panose="020B0604020202020204" pitchFamily="34" charset="0"/>
            <a:cs typeface="Arial" panose="020B0604020202020204" pitchFamily="34" charset="0"/>
          </a:endParaRPr>
        </a:p>
      </dgm:t>
    </dgm:pt>
    <dgm:pt modelId="{0D6E6F4E-963A-444D-91D5-DC12C55DDE0E}" type="parTrans" cxnId="{D489CA82-09DE-405E-A1CA-D69AE33A8377}">
      <dgm:prSet/>
      <dgm:spPr/>
      <dgm:t>
        <a:bodyPr/>
        <a:lstStyle/>
        <a:p>
          <a:endParaRPr lang="es-ES"/>
        </a:p>
      </dgm:t>
    </dgm:pt>
    <dgm:pt modelId="{0A2BAF70-A893-4BA6-9F59-DC090CD263C0}" type="sibTrans" cxnId="{D489CA82-09DE-405E-A1CA-D69AE33A8377}">
      <dgm:prSet/>
      <dgm:spPr/>
      <dgm:t>
        <a:bodyPr/>
        <a:lstStyle/>
        <a:p>
          <a:endParaRPr lang="es-ES"/>
        </a:p>
      </dgm:t>
    </dgm:pt>
    <dgm:pt modelId="{19CB38A4-2CE8-4754-82BE-495B8DEF2B2C}">
      <dgm:prSet phldrT="[Texto]" custT="1"/>
      <dgm:spPr>
        <a:ln>
          <a:solidFill>
            <a:srgbClr val="252D4E"/>
          </a:solidFill>
        </a:ln>
      </dgm:spPr>
      <dgm:t>
        <a:bodyPr/>
        <a:lstStyle/>
        <a:p>
          <a:pPr algn="just"/>
          <a:r>
            <a:rPr lang="es-AR" sz="1400" dirty="0">
              <a:solidFill>
                <a:schemeClr val="tx1"/>
              </a:solidFill>
              <a:latin typeface="Arial" panose="020B0604020202020204" pitchFamily="34" charset="0"/>
              <a:cs typeface="Arial" panose="020B0604020202020204" pitchFamily="34" charset="0"/>
            </a:rPr>
            <a:t>Análisis de la normativa vigente.</a:t>
          </a:r>
          <a:endParaRPr lang="es-ES" sz="1400" dirty="0">
            <a:solidFill>
              <a:schemeClr val="tx1"/>
            </a:solidFill>
            <a:latin typeface="Arial" panose="020B0604020202020204" pitchFamily="34" charset="0"/>
            <a:cs typeface="Arial" panose="020B0604020202020204" pitchFamily="34" charset="0"/>
          </a:endParaRPr>
        </a:p>
      </dgm:t>
    </dgm:pt>
    <dgm:pt modelId="{1412E7D8-208C-454E-9266-EBC91C86B866}" type="parTrans" cxnId="{78EE7E14-0817-4164-8483-8229C4D840C7}">
      <dgm:prSet/>
      <dgm:spPr/>
      <dgm:t>
        <a:bodyPr/>
        <a:lstStyle/>
        <a:p>
          <a:endParaRPr lang="es-ES"/>
        </a:p>
      </dgm:t>
    </dgm:pt>
    <dgm:pt modelId="{2D24E11A-CE30-4820-AA63-1F8E59CDC395}" type="sibTrans" cxnId="{78EE7E14-0817-4164-8483-8229C4D840C7}">
      <dgm:prSet/>
      <dgm:spPr/>
      <dgm:t>
        <a:bodyPr/>
        <a:lstStyle/>
        <a:p>
          <a:endParaRPr lang="es-ES"/>
        </a:p>
      </dgm:t>
    </dgm:pt>
    <dgm:pt modelId="{C2A15791-28DD-4D7C-8466-508C67BA9B20}">
      <dgm:prSet phldrT="[Texto]" custT="1"/>
      <dgm:spPr>
        <a:ln>
          <a:solidFill>
            <a:srgbClr val="252D4E"/>
          </a:solidFill>
        </a:ln>
      </dgm:spPr>
      <dgm:t>
        <a:bodyPr/>
        <a:lstStyle/>
        <a:p>
          <a:pPr algn="just"/>
          <a:r>
            <a:rPr lang="es-ES" sz="1400" dirty="0">
              <a:solidFill>
                <a:schemeClr val="tx1"/>
              </a:solidFill>
              <a:latin typeface="Arial" panose="020B0604020202020204" pitchFamily="34" charset="0"/>
              <a:cs typeface="Arial" panose="020B0604020202020204" pitchFamily="34" charset="0"/>
            </a:rPr>
            <a:t>Transferencias realizadas durante el ejercicio 2025.</a:t>
          </a:r>
        </a:p>
      </dgm:t>
    </dgm:pt>
    <dgm:pt modelId="{A8574481-A0AF-41F5-979A-2CA2B15B0B05}" type="parTrans" cxnId="{0C90A023-CA73-4C80-A4A5-942043066BA9}">
      <dgm:prSet/>
      <dgm:spPr/>
      <dgm:t>
        <a:bodyPr/>
        <a:lstStyle/>
        <a:p>
          <a:endParaRPr lang="es-AR"/>
        </a:p>
      </dgm:t>
    </dgm:pt>
    <dgm:pt modelId="{FD0DB0AF-E1D2-48F5-BAC5-4B6B89C8BC6F}" type="sibTrans" cxnId="{0C90A023-CA73-4C80-A4A5-942043066BA9}">
      <dgm:prSet/>
      <dgm:spPr/>
      <dgm:t>
        <a:bodyPr/>
        <a:lstStyle/>
        <a:p>
          <a:endParaRPr lang="es-AR"/>
        </a:p>
      </dgm:t>
    </dgm:pt>
    <dgm:pt modelId="{D54C2694-E5CB-4491-B49A-FDA17034A4B9}">
      <dgm:prSet phldrT="[Texto]" custT="1"/>
      <dgm:spPr>
        <a:ln>
          <a:solidFill>
            <a:srgbClr val="252D4E"/>
          </a:solidFill>
        </a:ln>
      </dgm:spPr>
      <dgm:t>
        <a:bodyPr/>
        <a:lstStyle/>
        <a:p>
          <a:r>
            <a:rPr lang="es-ES" sz="1400" dirty="0">
              <a:solidFill>
                <a:schemeClr val="tx1"/>
              </a:solidFill>
              <a:latin typeface="Arial" panose="020B0604020202020204" pitchFamily="34" charset="0"/>
              <a:cs typeface="Arial" panose="020B0604020202020204" pitchFamily="34" charset="0"/>
            </a:rPr>
            <a:t>Fecha límite para presentar el Informe Preliminar: 30 de Septiembre 2026</a:t>
          </a:r>
        </a:p>
      </dgm:t>
    </dgm:pt>
    <dgm:pt modelId="{3CA87304-8DC0-4DCC-9576-53181487CD78}" type="parTrans" cxnId="{F33692EF-6F60-4D43-B37B-5D0018A03467}">
      <dgm:prSet/>
      <dgm:spPr/>
      <dgm:t>
        <a:bodyPr/>
        <a:lstStyle/>
        <a:p>
          <a:endParaRPr lang="es-AR"/>
        </a:p>
      </dgm:t>
    </dgm:pt>
    <dgm:pt modelId="{E9F9D192-F053-4A9D-B70C-8784D1A0282E}" type="sibTrans" cxnId="{F33692EF-6F60-4D43-B37B-5D0018A03467}">
      <dgm:prSet/>
      <dgm:spPr/>
      <dgm:t>
        <a:bodyPr/>
        <a:lstStyle/>
        <a:p>
          <a:endParaRPr lang="es-AR"/>
        </a:p>
      </dgm:t>
    </dgm:pt>
    <dgm:pt modelId="{ABF82C13-D859-4BA7-A044-095E4107F55D}">
      <dgm:prSet custT="1"/>
      <dgm:spPr/>
      <dgm:t>
        <a:bodyPr/>
        <a:lstStyle/>
        <a:p>
          <a:pPr algn="just"/>
          <a:r>
            <a:rPr lang="es-MX" sz="1400" dirty="0">
              <a:solidFill>
                <a:schemeClr val="tx1"/>
              </a:solidFill>
              <a:latin typeface="Arial" panose="020B0604020202020204" pitchFamily="34" charset="0"/>
              <a:cs typeface="Arial" panose="020B0604020202020204" pitchFamily="34" charset="0"/>
            </a:rPr>
            <a:t>Análisis de las rendiciones de cuentas de los fondos transferidos en un trimestre a definir.</a:t>
          </a:r>
          <a:endParaRPr lang="es-AR" sz="1400" dirty="0">
            <a:solidFill>
              <a:schemeClr val="tx1"/>
            </a:solidFill>
            <a:latin typeface="Arial" panose="020B0604020202020204" pitchFamily="34" charset="0"/>
            <a:cs typeface="Arial" panose="020B0604020202020204" pitchFamily="34" charset="0"/>
          </a:endParaRPr>
        </a:p>
      </dgm:t>
    </dgm:pt>
    <dgm:pt modelId="{87B813AA-64DB-4BC2-8418-976E88749C33}" type="parTrans" cxnId="{F629AF93-1941-4953-A9F1-80DB8DBDB9D4}">
      <dgm:prSet/>
      <dgm:spPr/>
      <dgm:t>
        <a:bodyPr/>
        <a:lstStyle/>
        <a:p>
          <a:endParaRPr lang="es-AR"/>
        </a:p>
      </dgm:t>
    </dgm:pt>
    <dgm:pt modelId="{FC854261-CAF6-4F24-A912-941DEAD9A8CB}" type="sibTrans" cxnId="{F629AF93-1941-4953-A9F1-80DB8DBDB9D4}">
      <dgm:prSet/>
      <dgm:spPr/>
      <dgm:t>
        <a:bodyPr/>
        <a:lstStyle/>
        <a:p>
          <a:endParaRPr lang="es-AR"/>
        </a:p>
      </dgm:t>
    </dgm:pt>
    <dgm:pt modelId="{29442BC4-AAC7-401E-BDE5-EFA4AAAC28E6}">
      <dgm:prSet custT="1"/>
      <dgm:spPr/>
      <dgm:t>
        <a:bodyPr/>
        <a:lstStyle/>
        <a:p>
          <a:pPr algn="just"/>
          <a:r>
            <a:rPr lang="es-MX" sz="1400" dirty="0">
              <a:solidFill>
                <a:schemeClr val="tx1"/>
              </a:solidFill>
              <a:latin typeface="Arial" panose="020B0604020202020204" pitchFamily="34" charset="0"/>
              <a:cs typeface="Arial" panose="020B0604020202020204" pitchFamily="34" charset="0"/>
            </a:rPr>
            <a:t>Relevamiento in situ del espacio y de las prestaciones brindadas durante el período auditado.</a:t>
          </a:r>
          <a:r>
            <a:rPr lang="es-ES" sz="1600" dirty="0">
              <a:solidFill>
                <a:schemeClr val="tx1"/>
              </a:solidFill>
            </a:rPr>
            <a:t>.</a:t>
          </a:r>
          <a:endParaRPr lang="es-AR" sz="1400" dirty="0">
            <a:solidFill>
              <a:schemeClr val="tx1"/>
            </a:solidFill>
            <a:latin typeface="Arial" panose="020B0604020202020204" pitchFamily="34" charset="0"/>
            <a:cs typeface="Arial" panose="020B0604020202020204" pitchFamily="34" charset="0"/>
          </a:endParaRPr>
        </a:p>
      </dgm:t>
    </dgm:pt>
    <dgm:pt modelId="{040B8C18-6262-4C82-8287-D4733BEF8060}" type="parTrans" cxnId="{A2329BF6-8FBD-465D-B316-6D5BB2A08EC8}">
      <dgm:prSet/>
      <dgm:spPr/>
      <dgm:t>
        <a:bodyPr/>
        <a:lstStyle/>
        <a:p>
          <a:endParaRPr lang="es-AR"/>
        </a:p>
      </dgm:t>
    </dgm:pt>
    <dgm:pt modelId="{E148C0AB-432E-403C-9910-8EB84573B729}" type="sibTrans" cxnId="{A2329BF6-8FBD-465D-B316-6D5BB2A08EC8}">
      <dgm:prSet/>
      <dgm:spPr/>
      <dgm:t>
        <a:bodyPr/>
        <a:lstStyle/>
        <a:p>
          <a:endParaRPr lang="es-AR"/>
        </a:p>
      </dgm:t>
    </dgm:pt>
    <dgm:pt modelId="{3B81B014-2098-42FA-A938-452ACB8D238E}">
      <dgm:prSet custT="1"/>
      <dgm:spPr/>
      <dgm:t>
        <a:bodyPr/>
        <a:lstStyle/>
        <a:p>
          <a:pPr algn="just"/>
          <a:r>
            <a:rPr lang="es-MX" sz="1400" dirty="0">
              <a:solidFill>
                <a:schemeClr val="tx1"/>
              </a:solidFill>
              <a:latin typeface="Arial" panose="020B0604020202020204" pitchFamily="34" charset="0"/>
              <a:cs typeface="Arial" panose="020B0604020202020204" pitchFamily="34" charset="0"/>
            </a:rPr>
            <a:t>Visita a Organizaciones Solicitantes y entrevistas a sus responsables</a:t>
          </a:r>
          <a:r>
            <a:rPr lang="es-AR" sz="1400" dirty="0">
              <a:solidFill>
                <a:schemeClr val="tx1"/>
              </a:solidFill>
              <a:latin typeface="Arial" panose="020B0604020202020204" pitchFamily="34" charset="0"/>
              <a:cs typeface="Arial" panose="020B0604020202020204" pitchFamily="34" charset="0"/>
            </a:rPr>
            <a:t> (2 o 3 organizaciones).</a:t>
          </a:r>
        </a:p>
      </dgm:t>
    </dgm:pt>
    <dgm:pt modelId="{7BE199B7-6A58-4055-9CA6-FE5BAC2E8EE3}" type="parTrans" cxnId="{B887FE35-08AD-4250-9033-336846FB0688}">
      <dgm:prSet/>
      <dgm:spPr/>
      <dgm:t>
        <a:bodyPr/>
        <a:lstStyle/>
        <a:p>
          <a:endParaRPr lang="es-AR"/>
        </a:p>
      </dgm:t>
    </dgm:pt>
    <dgm:pt modelId="{5680245B-8428-41CF-8CDF-F1F57EE49E1F}" type="sibTrans" cxnId="{B887FE35-08AD-4250-9033-336846FB0688}">
      <dgm:prSet/>
      <dgm:spPr/>
      <dgm:t>
        <a:bodyPr/>
        <a:lstStyle/>
        <a:p>
          <a:endParaRPr lang="es-AR"/>
        </a:p>
      </dgm:t>
    </dgm:pt>
    <dgm:pt modelId="{05433AB2-3D58-49E4-83EE-33B902CADCC8}">
      <dgm:prSet custT="1"/>
      <dgm:spPr/>
      <dgm:t>
        <a:bodyPr/>
        <a:lstStyle/>
        <a:p>
          <a:pPr algn="just"/>
          <a:r>
            <a:rPr lang="es-MX" sz="1400" dirty="0">
              <a:solidFill>
                <a:schemeClr val="tx1"/>
              </a:solidFill>
              <a:latin typeface="Arial" panose="020B0604020202020204" pitchFamily="34" charset="0"/>
              <a:cs typeface="Arial" panose="020B0604020202020204" pitchFamily="34" charset="0"/>
            </a:rPr>
            <a:t>Visita a Organizaciones Ejecutantes y entrevistas a sus responsables (entre 3 y 6 organizaciones). </a:t>
          </a:r>
          <a:endParaRPr lang="es-AR" sz="1400" dirty="0">
            <a:solidFill>
              <a:schemeClr val="tx1"/>
            </a:solidFill>
            <a:latin typeface="Arial" panose="020B0604020202020204" pitchFamily="34" charset="0"/>
            <a:cs typeface="Arial" panose="020B0604020202020204" pitchFamily="34" charset="0"/>
          </a:endParaRPr>
        </a:p>
      </dgm:t>
    </dgm:pt>
    <dgm:pt modelId="{C210A7FD-D5FD-46D6-AF31-B7FCE5B0FDBB}" type="parTrans" cxnId="{1ECD1301-E11A-4EB8-A184-9527E155EF88}">
      <dgm:prSet/>
      <dgm:spPr/>
      <dgm:t>
        <a:bodyPr/>
        <a:lstStyle/>
        <a:p>
          <a:endParaRPr lang="es-AR"/>
        </a:p>
      </dgm:t>
    </dgm:pt>
    <dgm:pt modelId="{E839CAF4-1DF1-44B8-ACC3-1B558C151368}" type="sibTrans" cxnId="{1ECD1301-E11A-4EB8-A184-9527E155EF88}">
      <dgm:prSet/>
      <dgm:spPr/>
      <dgm:t>
        <a:bodyPr/>
        <a:lstStyle/>
        <a:p>
          <a:endParaRPr lang="es-AR"/>
        </a:p>
      </dgm:t>
    </dgm:pt>
    <dgm:pt modelId="{EFB4CA4B-2F3F-44D5-87BB-30E5810654C2}">
      <dgm:prSet phldrT="[Texto]" custT="1"/>
      <dgm:spPr>
        <a:ln>
          <a:solidFill>
            <a:srgbClr val="252D4E"/>
          </a:solidFill>
        </a:ln>
      </dgm:spPr>
      <dgm:t>
        <a:bodyPr/>
        <a:lstStyle/>
        <a:p>
          <a:r>
            <a:rPr lang="es-ES" sz="1400" dirty="0">
              <a:solidFill>
                <a:schemeClr val="tx1"/>
              </a:solidFill>
              <a:latin typeface="Arial" panose="020B0604020202020204" pitchFamily="34" charset="0"/>
              <a:cs typeface="Arial" panose="020B0604020202020204" pitchFamily="34" charset="0"/>
            </a:rPr>
            <a:t>Fecha límite para presentar el Informe Final: 31 de Octubre 2026.</a:t>
          </a:r>
        </a:p>
      </dgm:t>
    </dgm:pt>
    <dgm:pt modelId="{C0924C3D-B47A-41AA-B5B4-157786AA86BC}" type="parTrans" cxnId="{B6AB7B14-FBAC-4134-AF83-93D6A96060BB}">
      <dgm:prSet/>
      <dgm:spPr/>
      <dgm:t>
        <a:bodyPr/>
        <a:lstStyle/>
        <a:p>
          <a:endParaRPr lang="es-AR"/>
        </a:p>
      </dgm:t>
    </dgm:pt>
    <dgm:pt modelId="{E069F189-310B-4B7D-ACD6-F064A5A4FB2E}" type="sibTrans" cxnId="{B6AB7B14-FBAC-4134-AF83-93D6A96060BB}">
      <dgm:prSet/>
      <dgm:spPr/>
      <dgm:t>
        <a:bodyPr/>
        <a:lstStyle/>
        <a:p>
          <a:endParaRPr lang="es-AR"/>
        </a:p>
      </dgm:t>
    </dgm:pt>
    <dgm:pt modelId="{E0B7A643-E511-4F94-A759-F521DA505ACC}" type="pres">
      <dgm:prSet presAssocID="{D6171E8A-A174-41DD-9EAE-EA4E68712EB6}" presName="linear" presStyleCnt="0">
        <dgm:presLayoutVars>
          <dgm:dir/>
          <dgm:animLvl val="lvl"/>
          <dgm:resizeHandles val="exact"/>
        </dgm:presLayoutVars>
      </dgm:prSet>
      <dgm:spPr/>
      <dgm:t>
        <a:bodyPr/>
        <a:lstStyle/>
        <a:p>
          <a:endParaRPr lang="es-AR"/>
        </a:p>
      </dgm:t>
    </dgm:pt>
    <dgm:pt modelId="{CDB7F5F9-51FA-4487-9AE1-8BE0B82769CE}" type="pres">
      <dgm:prSet presAssocID="{AAC6B311-D12E-43D8-923E-5208F5023C18}" presName="parentLin" presStyleCnt="0"/>
      <dgm:spPr/>
    </dgm:pt>
    <dgm:pt modelId="{B11E01E8-0EB5-47AC-A465-2C6C79733303}" type="pres">
      <dgm:prSet presAssocID="{AAC6B311-D12E-43D8-923E-5208F5023C18}" presName="parentLeftMargin" presStyleLbl="node1" presStyleIdx="0" presStyleCnt="3"/>
      <dgm:spPr/>
      <dgm:t>
        <a:bodyPr/>
        <a:lstStyle/>
        <a:p>
          <a:endParaRPr lang="es-AR"/>
        </a:p>
      </dgm:t>
    </dgm:pt>
    <dgm:pt modelId="{D78946E7-5155-4AB2-A02A-D916905E16AB}" type="pres">
      <dgm:prSet presAssocID="{AAC6B311-D12E-43D8-923E-5208F5023C18}" presName="parentText" presStyleLbl="node1" presStyleIdx="0" presStyleCnt="3">
        <dgm:presLayoutVars>
          <dgm:chMax val="0"/>
          <dgm:bulletEnabled val="1"/>
        </dgm:presLayoutVars>
      </dgm:prSet>
      <dgm:spPr/>
      <dgm:t>
        <a:bodyPr/>
        <a:lstStyle/>
        <a:p>
          <a:endParaRPr lang="es-AR"/>
        </a:p>
      </dgm:t>
    </dgm:pt>
    <dgm:pt modelId="{710B7831-25DC-4A14-A18B-FCFB84B19BF8}" type="pres">
      <dgm:prSet presAssocID="{AAC6B311-D12E-43D8-923E-5208F5023C18}" presName="negativeSpace" presStyleCnt="0"/>
      <dgm:spPr/>
    </dgm:pt>
    <dgm:pt modelId="{A7A9EB0A-DA65-4018-A8EA-78545C7793AE}" type="pres">
      <dgm:prSet presAssocID="{AAC6B311-D12E-43D8-923E-5208F5023C18}" presName="childText" presStyleLbl="conFgAcc1" presStyleIdx="0" presStyleCnt="3">
        <dgm:presLayoutVars>
          <dgm:bulletEnabled val="1"/>
        </dgm:presLayoutVars>
      </dgm:prSet>
      <dgm:spPr/>
      <dgm:t>
        <a:bodyPr/>
        <a:lstStyle/>
        <a:p>
          <a:endParaRPr lang="es-AR"/>
        </a:p>
      </dgm:t>
    </dgm:pt>
    <dgm:pt modelId="{9D2EF311-325B-45E5-B732-C7824E6C31CA}" type="pres">
      <dgm:prSet presAssocID="{727AB059-798A-4765-B4E9-7E3B93F1AA14}" presName="spaceBetweenRectangles" presStyleCnt="0"/>
      <dgm:spPr/>
    </dgm:pt>
    <dgm:pt modelId="{AE577B12-0FB7-431D-BF10-0E0E486CCCED}" type="pres">
      <dgm:prSet presAssocID="{5B957C85-C1C9-4D9D-A6B2-C6B6DEE37405}" presName="parentLin" presStyleCnt="0"/>
      <dgm:spPr/>
    </dgm:pt>
    <dgm:pt modelId="{5DF78479-959F-4B81-883F-A7F03F814508}" type="pres">
      <dgm:prSet presAssocID="{5B957C85-C1C9-4D9D-A6B2-C6B6DEE37405}" presName="parentLeftMargin" presStyleLbl="node1" presStyleIdx="0" presStyleCnt="3"/>
      <dgm:spPr/>
      <dgm:t>
        <a:bodyPr/>
        <a:lstStyle/>
        <a:p>
          <a:endParaRPr lang="es-AR"/>
        </a:p>
      </dgm:t>
    </dgm:pt>
    <dgm:pt modelId="{F480D25A-669C-4D6B-9E4C-41C460DE21B3}" type="pres">
      <dgm:prSet presAssocID="{5B957C85-C1C9-4D9D-A6B2-C6B6DEE37405}" presName="parentText" presStyleLbl="node1" presStyleIdx="1" presStyleCnt="3">
        <dgm:presLayoutVars>
          <dgm:chMax val="0"/>
          <dgm:bulletEnabled val="1"/>
        </dgm:presLayoutVars>
      </dgm:prSet>
      <dgm:spPr/>
      <dgm:t>
        <a:bodyPr/>
        <a:lstStyle/>
        <a:p>
          <a:endParaRPr lang="es-AR"/>
        </a:p>
      </dgm:t>
    </dgm:pt>
    <dgm:pt modelId="{38A42BEF-680A-4742-9071-FE45F59BB219}" type="pres">
      <dgm:prSet presAssocID="{5B957C85-C1C9-4D9D-A6B2-C6B6DEE37405}" presName="negativeSpace" presStyleCnt="0"/>
      <dgm:spPr/>
    </dgm:pt>
    <dgm:pt modelId="{261180C8-F97F-477C-99AF-8B01831160A0}" type="pres">
      <dgm:prSet presAssocID="{5B957C85-C1C9-4D9D-A6B2-C6B6DEE37405}" presName="childText" presStyleLbl="conFgAcc1" presStyleIdx="1" presStyleCnt="3">
        <dgm:presLayoutVars>
          <dgm:bulletEnabled val="1"/>
        </dgm:presLayoutVars>
      </dgm:prSet>
      <dgm:spPr/>
      <dgm:t>
        <a:bodyPr/>
        <a:lstStyle/>
        <a:p>
          <a:endParaRPr lang="es-AR"/>
        </a:p>
      </dgm:t>
    </dgm:pt>
    <dgm:pt modelId="{5598F1A0-FB8E-432C-BAF2-669DBCAF87B5}" type="pres">
      <dgm:prSet presAssocID="{DA78D5A1-ACFE-402A-9485-7AC6E610F9F4}" presName="spaceBetweenRectangles" presStyleCnt="0"/>
      <dgm:spPr/>
    </dgm:pt>
    <dgm:pt modelId="{BED2F0A1-2BDD-4A07-8708-27E0579E01A2}" type="pres">
      <dgm:prSet presAssocID="{E4C30D5B-466A-470B-92D6-D9862814A3DD}" presName="parentLin" presStyleCnt="0"/>
      <dgm:spPr/>
    </dgm:pt>
    <dgm:pt modelId="{4E274DDD-9D1F-402D-A666-029178769DEA}" type="pres">
      <dgm:prSet presAssocID="{E4C30D5B-466A-470B-92D6-D9862814A3DD}" presName="parentLeftMargin" presStyleLbl="node1" presStyleIdx="1" presStyleCnt="3"/>
      <dgm:spPr/>
      <dgm:t>
        <a:bodyPr/>
        <a:lstStyle/>
        <a:p>
          <a:endParaRPr lang="es-AR"/>
        </a:p>
      </dgm:t>
    </dgm:pt>
    <dgm:pt modelId="{B4AD7DDF-6013-4C24-9EFF-5FB16D05930D}" type="pres">
      <dgm:prSet presAssocID="{E4C30D5B-466A-470B-92D6-D9862814A3DD}" presName="parentText" presStyleLbl="node1" presStyleIdx="2" presStyleCnt="3">
        <dgm:presLayoutVars>
          <dgm:chMax val="0"/>
          <dgm:bulletEnabled val="1"/>
        </dgm:presLayoutVars>
      </dgm:prSet>
      <dgm:spPr/>
      <dgm:t>
        <a:bodyPr/>
        <a:lstStyle/>
        <a:p>
          <a:endParaRPr lang="es-AR"/>
        </a:p>
      </dgm:t>
    </dgm:pt>
    <dgm:pt modelId="{F361B97C-BA97-460C-94BC-71C63DA46E6D}" type="pres">
      <dgm:prSet presAssocID="{E4C30D5B-466A-470B-92D6-D9862814A3DD}" presName="negativeSpace" presStyleCnt="0"/>
      <dgm:spPr/>
    </dgm:pt>
    <dgm:pt modelId="{F32E830B-AAD3-4E82-A486-0C3AF0B4A24B}" type="pres">
      <dgm:prSet presAssocID="{E4C30D5B-466A-470B-92D6-D9862814A3DD}" presName="childText" presStyleLbl="conFgAcc1" presStyleIdx="2" presStyleCnt="3">
        <dgm:presLayoutVars>
          <dgm:bulletEnabled val="1"/>
        </dgm:presLayoutVars>
      </dgm:prSet>
      <dgm:spPr/>
      <dgm:t>
        <a:bodyPr/>
        <a:lstStyle/>
        <a:p>
          <a:endParaRPr lang="es-AR"/>
        </a:p>
      </dgm:t>
    </dgm:pt>
  </dgm:ptLst>
  <dgm:cxnLst>
    <dgm:cxn modelId="{5A728862-C998-4B00-A1B3-59713B8D06AB}" type="presOf" srcId="{EFB4CA4B-2F3F-44D5-87BB-30E5810654C2}" destId="{A7A9EB0A-DA65-4018-A8EA-78545C7793AE}" srcOrd="0" destOrd="2" presId="urn:microsoft.com/office/officeart/2005/8/layout/list1"/>
    <dgm:cxn modelId="{D489CA82-09DE-405E-A1CA-D69AE33A8377}" srcId="{5B957C85-C1C9-4D9D-A6B2-C6B6DEE37405}" destId="{A0A82008-372E-4A50-A2D8-CE7E54A8C788}" srcOrd="0" destOrd="0" parTransId="{0D6E6F4E-963A-444D-91D5-DC12C55DDE0E}" sibTransId="{0A2BAF70-A893-4BA6-9F59-DC090CD263C0}"/>
    <dgm:cxn modelId="{EAEDC38B-9C3B-4EC3-9766-2DBD1B5608C5}" type="presOf" srcId="{C2A15791-28DD-4D7C-8466-508C67BA9B20}" destId="{261180C8-F97F-477C-99AF-8B01831160A0}" srcOrd="0" destOrd="1" presId="urn:microsoft.com/office/officeart/2005/8/layout/list1"/>
    <dgm:cxn modelId="{0C90A023-CA73-4C80-A4A5-942043066BA9}" srcId="{5B957C85-C1C9-4D9D-A6B2-C6B6DEE37405}" destId="{C2A15791-28DD-4D7C-8466-508C67BA9B20}" srcOrd="1" destOrd="0" parTransId="{A8574481-A0AF-41F5-979A-2CA2B15B0B05}" sibTransId="{FD0DB0AF-E1D2-48F5-BAC5-4B6B89C8BC6F}"/>
    <dgm:cxn modelId="{84EB3143-2DCC-41DE-BC6D-5C379727B7AE}" type="presOf" srcId="{5B957C85-C1C9-4D9D-A6B2-C6B6DEE37405}" destId="{F480D25A-669C-4D6B-9E4C-41C460DE21B3}" srcOrd="1" destOrd="0" presId="urn:microsoft.com/office/officeart/2005/8/layout/list1"/>
    <dgm:cxn modelId="{88153DAE-A25D-47BA-BADA-8B5398C7D5CC}" type="presOf" srcId="{AAC6B311-D12E-43D8-923E-5208F5023C18}" destId="{B11E01E8-0EB5-47AC-A465-2C6C79733303}" srcOrd="0" destOrd="0" presId="urn:microsoft.com/office/officeart/2005/8/layout/list1"/>
    <dgm:cxn modelId="{0BAAE21B-6BBE-487C-A8B5-931E62A1335B}" type="presOf" srcId="{AAC6B311-D12E-43D8-923E-5208F5023C18}" destId="{D78946E7-5155-4AB2-A02A-D916905E16AB}" srcOrd="1" destOrd="0" presId="urn:microsoft.com/office/officeart/2005/8/layout/list1"/>
    <dgm:cxn modelId="{F70A78B6-FF9C-40A4-AB10-83F40C22C44F}" type="presOf" srcId="{05433AB2-3D58-49E4-83EE-33B902CADCC8}" destId="{F32E830B-AAD3-4E82-A486-0C3AF0B4A24B}" srcOrd="0" destOrd="3" presId="urn:microsoft.com/office/officeart/2005/8/layout/list1"/>
    <dgm:cxn modelId="{C998D3D8-6B22-42D6-B08F-4B3286B4E17E}" type="presOf" srcId="{29442BC4-AAC7-401E-BDE5-EFA4AAAC28E6}" destId="{F32E830B-AAD3-4E82-A486-0C3AF0B4A24B}" srcOrd="0" destOrd="4" presId="urn:microsoft.com/office/officeart/2005/8/layout/list1"/>
    <dgm:cxn modelId="{EF3DE8E3-2C6D-4443-86A5-797C37EB5351}" type="presOf" srcId="{D54C2694-E5CB-4491-B49A-FDA17034A4B9}" destId="{A7A9EB0A-DA65-4018-A8EA-78545C7793AE}" srcOrd="0" destOrd="1" presId="urn:microsoft.com/office/officeart/2005/8/layout/list1"/>
    <dgm:cxn modelId="{EFFED953-82BD-4EAE-88FB-4A7B091F0319}" srcId="{D6171E8A-A174-41DD-9EAE-EA4E68712EB6}" destId="{5B957C85-C1C9-4D9D-A6B2-C6B6DEE37405}" srcOrd="1" destOrd="0" parTransId="{8B0466AF-8EBE-4E6C-9E61-63B1CF9540D9}" sibTransId="{DA78D5A1-ACFE-402A-9485-7AC6E610F9F4}"/>
    <dgm:cxn modelId="{645EFE4C-DEA3-423D-B509-0C1F74806DE8}" srcId="{D6171E8A-A174-41DD-9EAE-EA4E68712EB6}" destId="{AAC6B311-D12E-43D8-923E-5208F5023C18}" srcOrd="0" destOrd="0" parTransId="{055C33A5-059F-48A0-9DAD-D76B61A1DC74}" sibTransId="{727AB059-798A-4765-B4E9-7E3B93F1AA14}"/>
    <dgm:cxn modelId="{F33692EF-6F60-4D43-B37B-5D0018A03467}" srcId="{AAC6B311-D12E-43D8-923E-5208F5023C18}" destId="{D54C2694-E5CB-4491-B49A-FDA17034A4B9}" srcOrd="1" destOrd="0" parTransId="{3CA87304-8DC0-4DCC-9576-53181487CD78}" sibTransId="{E9F9D192-F053-4A9D-B70C-8784D1A0282E}"/>
    <dgm:cxn modelId="{06F00A23-9B12-454C-B37D-10D443A9AB43}" srcId="{D6171E8A-A174-41DD-9EAE-EA4E68712EB6}" destId="{E4C30D5B-466A-470B-92D6-D9862814A3DD}" srcOrd="2" destOrd="0" parTransId="{BB4FAA80-7C09-4685-A0B7-D8CCD860BDD1}" sibTransId="{1546264C-28EB-4FA2-8947-A43A32C26097}"/>
    <dgm:cxn modelId="{B887FE35-08AD-4250-9033-336846FB0688}" srcId="{E4C30D5B-466A-470B-92D6-D9862814A3DD}" destId="{3B81B014-2098-42FA-A938-452ACB8D238E}" srcOrd="2" destOrd="0" parTransId="{7BE199B7-6A58-4055-9CA6-FE5BAC2E8EE3}" sibTransId="{5680245B-8428-41CF-8CDF-F1F57EE49E1F}"/>
    <dgm:cxn modelId="{756014CD-ADE3-4D4F-BE01-35BF20CBD816}" type="presOf" srcId="{E4C30D5B-466A-470B-92D6-D9862814A3DD}" destId="{B4AD7DDF-6013-4C24-9EFF-5FB16D05930D}" srcOrd="1" destOrd="0" presId="urn:microsoft.com/office/officeart/2005/8/layout/list1"/>
    <dgm:cxn modelId="{AC64641A-3817-47C7-909B-DA7681F47BE4}" type="presOf" srcId="{E4C30D5B-466A-470B-92D6-D9862814A3DD}" destId="{4E274DDD-9D1F-402D-A666-029178769DEA}" srcOrd="0" destOrd="0" presId="urn:microsoft.com/office/officeart/2005/8/layout/list1"/>
    <dgm:cxn modelId="{78EE7E14-0817-4164-8483-8229C4D840C7}" srcId="{E4C30D5B-466A-470B-92D6-D9862814A3DD}" destId="{19CB38A4-2CE8-4754-82BE-495B8DEF2B2C}" srcOrd="0" destOrd="0" parTransId="{1412E7D8-208C-454E-9266-EBC91C86B866}" sibTransId="{2D24E11A-CE30-4820-AA63-1F8E59CDC395}"/>
    <dgm:cxn modelId="{B6AB7B14-FBAC-4134-AF83-93D6A96060BB}" srcId="{AAC6B311-D12E-43D8-923E-5208F5023C18}" destId="{EFB4CA4B-2F3F-44D5-87BB-30E5810654C2}" srcOrd="2" destOrd="0" parTransId="{C0924C3D-B47A-41AA-B5B4-157786AA86BC}" sibTransId="{E069F189-310B-4B7D-ACD6-F064A5A4FB2E}"/>
    <dgm:cxn modelId="{1ECD1301-E11A-4EB8-A184-9527E155EF88}" srcId="{E4C30D5B-466A-470B-92D6-D9862814A3DD}" destId="{05433AB2-3D58-49E4-83EE-33B902CADCC8}" srcOrd="3" destOrd="0" parTransId="{C210A7FD-D5FD-46D6-AF31-B7FCE5B0FDBB}" sibTransId="{E839CAF4-1DF1-44B8-ACC3-1B558C151368}"/>
    <dgm:cxn modelId="{3CE55F69-CA92-4141-917F-F6806FAA5078}" type="presOf" srcId="{19CB38A4-2CE8-4754-82BE-495B8DEF2B2C}" destId="{F32E830B-AAD3-4E82-A486-0C3AF0B4A24B}" srcOrd="0" destOrd="0" presId="urn:microsoft.com/office/officeart/2005/8/layout/list1"/>
    <dgm:cxn modelId="{5DE3260C-3B25-455A-8E00-AEFDB2CF6552}" type="presOf" srcId="{5B957C85-C1C9-4D9D-A6B2-C6B6DEE37405}" destId="{5DF78479-959F-4B81-883F-A7F03F814508}" srcOrd="0" destOrd="0" presId="urn:microsoft.com/office/officeart/2005/8/layout/list1"/>
    <dgm:cxn modelId="{F629AF93-1941-4953-A9F1-80DB8DBDB9D4}" srcId="{E4C30D5B-466A-470B-92D6-D9862814A3DD}" destId="{ABF82C13-D859-4BA7-A044-095E4107F55D}" srcOrd="1" destOrd="0" parTransId="{87B813AA-64DB-4BC2-8418-976E88749C33}" sibTransId="{FC854261-CAF6-4F24-A912-941DEAD9A8CB}"/>
    <dgm:cxn modelId="{A2329BF6-8FBD-465D-B316-6D5BB2A08EC8}" srcId="{E4C30D5B-466A-470B-92D6-D9862814A3DD}" destId="{29442BC4-AAC7-401E-BDE5-EFA4AAAC28E6}" srcOrd="4" destOrd="0" parTransId="{040B8C18-6262-4C82-8287-D4733BEF8060}" sibTransId="{E148C0AB-432E-403C-9910-8EB84573B729}"/>
    <dgm:cxn modelId="{57AE25D2-665A-405C-9BF2-BE66DC0C3927}" type="presOf" srcId="{3B81B014-2098-42FA-A938-452ACB8D238E}" destId="{F32E830B-AAD3-4E82-A486-0C3AF0B4A24B}" srcOrd="0" destOrd="2" presId="urn:microsoft.com/office/officeart/2005/8/layout/list1"/>
    <dgm:cxn modelId="{2C56FEF2-B685-45BA-BD7A-17D9C4A18543}" type="presOf" srcId="{ABF82C13-D859-4BA7-A044-095E4107F55D}" destId="{F32E830B-AAD3-4E82-A486-0C3AF0B4A24B}" srcOrd="0" destOrd="1" presId="urn:microsoft.com/office/officeart/2005/8/layout/list1"/>
    <dgm:cxn modelId="{ED49A3F3-811A-45A6-86A1-716F69FA1EB2}" type="presOf" srcId="{70F3B514-BEA4-4F36-BA98-5B7B51B65E2E}" destId="{A7A9EB0A-DA65-4018-A8EA-78545C7793AE}" srcOrd="0" destOrd="0" presId="urn:microsoft.com/office/officeart/2005/8/layout/list1"/>
    <dgm:cxn modelId="{925F6A1A-C66F-433B-8B88-D83AD1A2E8D9}" type="presOf" srcId="{A0A82008-372E-4A50-A2D8-CE7E54A8C788}" destId="{261180C8-F97F-477C-99AF-8B01831160A0}" srcOrd="0" destOrd="0" presId="urn:microsoft.com/office/officeart/2005/8/layout/list1"/>
    <dgm:cxn modelId="{1C81913B-473E-44F6-80AF-D2B62546AC13}" srcId="{AAC6B311-D12E-43D8-923E-5208F5023C18}" destId="{70F3B514-BEA4-4F36-BA98-5B7B51B65E2E}" srcOrd="0" destOrd="0" parTransId="{19A5390A-C2B2-44B9-93BB-8F9E4F24216A}" sibTransId="{07A5A7A3-FFD0-47A8-944F-F810A161E783}"/>
    <dgm:cxn modelId="{05CB08B0-87CE-48CF-9247-7AD34FCC785E}" type="presOf" srcId="{D6171E8A-A174-41DD-9EAE-EA4E68712EB6}" destId="{E0B7A643-E511-4F94-A759-F521DA505ACC}" srcOrd="0" destOrd="0" presId="urn:microsoft.com/office/officeart/2005/8/layout/list1"/>
    <dgm:cxn modelId="{84104F89-5039-45CF-A83A-BD7F992210AF}" type="presParOf" srcId="{E0B7A643-E511-4F94-A759-F521DA505ACC}" destId="{CDB7F5F9-51FA-4487-9AE1-8BE0B82769CE}" srcOrd="0" destOrd="0" presId="urn:microsoft.com/office/officeart/2005/8/layout/list1"/>
    <dgm:cxn modelId="{5C3C6702-4DE1-437E-819B-7B8E644C4F26}" type="presParOf" srcId="{CDB7F5F9-51FA-4487-9AE1-8BE0B82769CE}" destId="{B11E01E8-0EB5-47AC-A465-2C6C79733303}" srcOrd="0" destOrd="0" presId="urn:microsoft.com/office/officeart/2005/8/layout/list1"/>
    <dgm:cxn modelId="{8D96B557-FA91-4EDA-B800-0B8A81123D1B}" type="presParOf" srcId="{CDB7F5F9-51FA-4487-9AE1-8BE0B82769CE}" destId="{D78946E7-5155-4AB2-A02A-D916905E16AB}" srcOrd="1" destOrd="0" presId="urn:microsoft.com/office/officeart/2005/8/layout/list1"/>
    <dgm:cxn modelId="{CAB1A391-F672-45AF-BF12-69266DCA6B69}" type="presParOf" srcId="{E0B7A643-E511-4F94-A759-F521DA505ACC}" destId="{710B7831-25DC-4A14-A18B-FCFB84B19BF8}" srcOrd="1" destOrd="0" presId="urn:microsoft.com/office/officeart/2005/8/layout/list1"/>
    <dgm:cxn modelId="{C7621F3C-6B26-4A00-A4B5-C6F0AE2BD710}" type="presParOf" srcId="{E0B7A643-E511-4F94-A759-F521DA505ACC}" destId="{A7A9EB0A-DA65-4018-A8EA-78545C7793AE}" srcOrd="2" destOrd="0" presId="urn:microsoft.com/office/officeart/2005/8/layout/list1"/>
    <dgm:cxn modelId="{C649DCBB-34AE-45F0-A0F0-3C167202347D}" type="presParOf" srcId="{E0B7A643-E511-4F94-A759-F521DA505ACC}" destId="{9D2EF311-325B-45E5-B732-C7824E6C31CA}" srcOrd="3" destOrd="0" presId="urn:microsoft.com/office/officeart/2005/8/layout/list1"/>
    <dgm:cxn modelId="{27E3CAFC-DCFA-41AA-BE72-A67F5A14B9F9}" type="presParOf" srcId="{E0B7A643-E511-4F94-A759-F521DA505ACC}" destId="{AE577B12-0FB7-431D-BF10-0E0E486CCCED}" srcOrd="4" destOrd="0" presId="urn:microsoft.com/office/officeart/2005/8/layout/list1"/>
    <dgm:cxn modelId="{ADB4278E-21C2-45D2-BC7F-7A5A4D21B105}" type="presParOf" srcId="{AE577B12-0FB7-431D-BF10-0E0E486CCCED}" destId="{5DF78479-959F-4B81-883F-A7F03F814508}" srcOrd="0" destOrd="0" presId="urn:microsoft.com/office/officeart/2005/8/layout/list1"/>
    <dgm:cxn modelId="{08D5EC2C-438E-49B6-A59F-DD433F4D2EDD}" type="presParOf" srcId="{AE577B12-0FB7-431D-BF10-0E0E486CCCED}" destId="{F480D25A-669C-4D6B-9E4C-41C460DE21B3}" srcOrd="1" destOrd="0" presId="urn:microsoft.com/office/officeart/2005/8/layout/list1"/>
    <dgm:cxn modelId="{DF8958FC-0794-43FA-BC94-BA04BFF54D68}" type="presParOf" srcId="{E0B7A643-E511-4F94-A759-F521DA505ACC}" destId="{38A42BEF-680A-4742-9071-FE45F59BB219}" srcOrd="5" destOrd="0" presId="urn:microsoft.com/office/officeart/2005/8/layout/list1"/>
    <dgm:cxn modelId="{FCAEB709-8C24-460C-AEFC-B16A10D9E775}" type="presParOf" srcId="{E0B7A643-E511-4F94-A759-F521DA505ACC}" destId="{261180C8-F97F-477C-99AF-8B01831160A0}" srcOrd="6" destOrd="0" presId="urn:microsoft.com/office/officeart/2005/8/layout/list1"/>
    <dgm:cxn modelId="{021A5B68-8640-4BE8-A2AD-F0B706A13150}" type="presParOf" srcId="{E0B7A643-E511-4F94-A759-F521DA505ACC}" destId="{5598F1A0-FB8E-432C-BAF2-669DBCAF87B5}" srcOrd="7" destOrd="0" presId="urn:microsoft.com/office/officeart/2005/8/layout/list1"/>
    <dgm:cxn modelId="{0397C402-8673-4FDA-975F-BCC60C0E67C9}" type="presParOf" srcId="{E0B7A643-E511-4F94-A759-F521DA505ACC}" destId="{BED2F0A1-2BDD-4A07-8708-27E0579E01A2}" srcOrd="8" destOrd="0" presId="urn:microsoft.com/office/officeart/2005/8/layout/list1"/>
    <dgm:cxn modelId="{677055C1-7ED3-4E1E-BD15-5C948AA672D1}" type="presParOf" srcId="{BED2F0A1-2BDD-4A07-8708-27E0579E01A2}" destId="{4E274DDD-9D1F-402D-A666-029178769DEA}" srcOrd="0" destOrd="0" presId="urn:microsoft.com/office/officeart/2005/8/layout/list1"/>
    <dgm:cxn modelId="{88D6DA19-2AD5-4896-A944-D2F4359446A1}" type="presParOf" srcId="{BED2F0A1-2BDD-4A07-8708-27E0579E01A2}" destId="{B4AD7DDF-6013-4C24-9EFF-5FB16D05930D}" srcOrd="1" destOrd="0" presId="urn:microsoft.com/office/officeart/2005/8/layout/list1"/>
    <dgm:cxn modelId="{ABC4770E-A7BE-42B9-AF58-5F05F69DE3C1}" type="presParOf" srcId="{E0B7A643-E511-4F94-A759-F521DA505ACC}" destId="{F361B97C-BA97-460C-94BC-71C63DA46E6D}" srcOrd="9" destOrd="0" presId="urn:microsoft.com/office/officeart/2005/8/layout/list1"/>
    <dgm:cxn modelId="{AF1DD9BF-6FE7-4F88-8831-DB0312FEB3BA}" type="presParOf" srcId="{E0B7A643-E511-4F94-A759-F521DA505ACC}" destId="{F32E830B-AAD3-4E82-A486-0C3AF0B4A24B}"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B778C2-39E2-4247-8015-C400C7D65313}" type="datetimeFigureOut">
              <a:rPr lang="es-AR" smtClean="0"/>
              <a:t>5/12/2025</a:t>
            </a:fld>
            <a:endParaRPr lang="es-AR"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F78E47-4D99-4F54-A09F-896F65F4DC6C}" type="slidenum">
              <a:rPr lang="es-AR" smtClean="0"/>
              <a:t>‹Nº›</a:t>
            </a:fld>
            <a:endParaRPr lang="es-AR" dirty="0"/>
          </a:p>
        </p:txBody>
      </p:sp>
    </p:spTree>
    <p:extLst>
      <p:ext uri="{BB962C8B-B14F-4D97-AF65-F5344CB8AC3E}">
        <p14:creationId xmlns:p14="http://schemas.microsoft.com/office/powerpoint/2010/main" val="3245739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1EF65AD-5A88-AA3B-7692-F1D578B2F8A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xmlns="" id="{0286F435-750E-D02F-6053-3311407F68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xmlns="" id="{2F445C50-E5D8-355C-0683-BAB807EB4F7E}"/>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5" name="Marcador de pie de página 4">
            <a:extLst>
              <a:ext uri="{FF2B5EF4-FFF2-40B4-BE49-F238E27FC236}">
                <a16:creationId xmlns:a16="http://schemas.microsoft.com/office/drawing/2014/main" xmlns="" id="{18345C01-E240-039D-95D2-40A8FCEC6DE2}"/>
              </a:ext>
            </a:extLst>
          </p:cNvPr>
          <p:cNvSpPr>
            <a:spLocks noGrp="1"/>
          </p:cNvSpPr>
          <p:nvPr>
            <p:ph type="ftr" sz="quarter" idx="11"/>
          </p:nvPr>
        </p:nvSpPr>
        <p:spPr/>
        <p:txBody>
          <a:bodyPr/>
          <a:lstStyle/>
          <a:p>
            <a:endParaRPr lang="es-AR" dirty="0"/>
          </a:p>
        </p:txBody>
      </p:sp>
      <p:sp>
        <p:nvSpPr>
          <p:cNvPr id="6" name="Marcador de número de diapositiva 5">
            <a:extLst>
              <a:ext uri="{FF2B5EF4-FFF2-40B4-BE49-F238E27FC236}">
                <a16:creationId xmlns:a16="http://schemas.microsoft.com/office/drawing/2014/main" xmlns="" id="{F2691D81-7847-1DB8-45FC-588B9CF3EEA3}"/>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2634514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1D69A0D-8EC7-FB71-EC65-D3208698EA73}"/>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xmlns="" id="{33ECAEBF-B43C-9830-B380-DB06CCC332C4}"/>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xmlns="" id="{AACACB65-E8B8-5F80-4416-0CCF5D22D129}"/>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5" name="Marcador de pie de página 4">
            <a:extLst>
              <a:ext uri="{FF2B5EF4-FFF2-40B4-BE49-F238E27FC236}">
                <a16:creationId xmlns:a16="http://schemas.microsoft.com/office/drawing/2014/main" xmlns="" id="{24A7B85D-8CFF-B2F2-8529-24F5B1828EB7}"/>
              </a:ext>
            </a:extLst>
          </p:cNvPr>
          <p:cNvSpPr>
            <a:spLocks noGrp="1"/>
          </p:cNvSpPr>
          <p:nvPr>
            <p:ph type="ftr" sz="quarter" idx="11"/>
          </p:nvPr>
        </p:nvSpPr>
        <p:spPr/>
        <p:txBody>
          <a:bodyPr/>
          <a:lstStyle/>
          <a:p>
            <a:endParaRPr lang="es-AR" dirty="0"/>
          </a:p>
        </p:txBody>
      </p:sp>
      <p:sp>
        <p:nvSpPr>
          <p:cNvPr id="6" name="Marcador de número de diapositiva 5">
            <a:extLst>
              <a:ext uri="{FF2B5EF4-FFF2-40B4-BE49-F238E27FC236}">
                <a16:creationId xmlns:a16="http://schemas.microsoft.com/office/drawing/2014/main" xmlns="" id="{66EE616A-E0E2-EC32-E90D-0A7AB2EF74B2}"/>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22678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B4ABF8A4-29D9-9F52-723C-98D1A909C5B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xmlns="" id="{CC3D2CFB-2FA5-7487-7F3D-1DB12976F1E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xmlns="" id="{D80E2E0C-A9CD-469E-E3A0-D1E87C9D5FC2}"/>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5" name="Marcador de pie de página 4">
            <a:extLst>
              <a:ext uri="{FF2B5EF4-FFF2-40B4-BE49-F238E27FC236}">
                <a16:creationId xmlns:a16="http://schemas.microsoft.com/office/drawing/2014/main" xmlns="" id="{583F56EC-82FC-29C2-C579-AA9BDAC5B7FE}"/>
              </a:ext>
            </a:extLst>
          </p:cNvPr>
          <p:cNvSpPr>
            <a:spLocks noGrp="1"/>
          </p:cNvSpPr>
          <p:nvPr>
            <p:ph type="ftr" sz="quarter" idx="11"/>
          </p:nvPr>
        </p:nvSpPr>
        <p:spPr/>
        <p:txBody>
          <a:bodyPr/>
          <a:lstStyle/>
          <a:p>
            <a:endParaRPr lang="es-AR" dirty="0"/>
          </a:p>
        </p:txBody>
      </p:sp>
      <p:sp>
        <p:nvSpPr>
          <p:cNvPr id="6" name="Marcador de número de diapositiva 5">
            <a:extLst>
              <a:ext uri="{FF2B5EF4-FFF2-40B4-BE49-F238E27FC236}">
                <a16:creationId xmlns:a16="http://schemas.microsoft.com/office/drawing/2014/main" xmlns="" id="{30A679C0-331A-D953-6436-73CDAD0C50A2}"/>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2863771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E349159-B958-46AE-75FB-E8355F97FAF5}"/>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xmlns="" id="{4884C4A2-65A7-A355-A121-089F72019C5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xmlns="" id="{30943117-833D-8535-59C5-998F89BD6E66}"/>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5" name="Marcador de pie de página 4">
            <a:extLst>
              <a:ext uri="{FF2B5EF4-FFF2-40B4-BE49-F238E27FC236}">
                <a16:creationId xmlns:a16="http://schemas.microsoft.com/office/drawing/2014/main" xmlns="" id="{EEDAF60A-B0E3-1C3A-0B90-D279E1A31D7D}"/>
              </a:ext>
            </a:extLst>
          </p:cNvPr>
          <p:cNvSpPr>
            <a:spLocks noGrp="1"/>
          </p:cNvSpPr>
          <p:nvPr>
            <p:ph type="ftr" sz="quarter" idx="11"/>
          </p:nvPr>
        </p:nvSpPr>
        <p:spPr/>
        <p:txBody>
          <a:bodyPr/>
          <a:lstStyle/>
          <a:p>
            <a:endParaRPr lang="es-AR" dirty="0"/>
          </a:p>
        </p:txBody>
      </p:sp>
      <p:sp>
        <p:nvSpPr>
          <p:cNvPr id="6" name="Marcador de número de diapositiva 5">
            <a:extLst>
              <a:ext uri="{FF2B5EF4-FFF2-40B4-BE49-F238E27FC236}">
                <a16:creationId xmlns:a16="http://schemas.microsoft.com/office/drawing/2014/main" xmlns="" id="{E461855E-8A6D-4BF6-D333-4536313E8F41}"/>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47216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66EF7FC-A910-E464-F4CD-857DEFD508D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xmlns="" id="{503DB6F8-9DD9-43EC-2CF5-0E1CB39883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xmlns="" id="{6BEF8193-682F-70D3-7076-883FC1289629}"/>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5" name="Marcador de pie de página 4">
            <a:extLst>
              <a:ext uri="{FF2B5EF4-FFF2-40B4-BE49-F238E27FC236}">
                <a16:creationId xmlns:a16="http://schemas.microsoft.com/office/drawing/2014/main" xmlns="" id="{687E592E-5C02-77EF-BA73-8C2FD1071501}"/>
              </a:ext>
            </a:extLst>
          </p:cNvPr>
          <p:cNvSpPr>
            <a:spLocks noGrp="1"/>
          </p:cNvSpPr>
          <p:nvPr>
            <p:ph type="ftr" sz="quarter" idx="11"/>
          </p:nvPr>
        </p:nvSpPr>
        <p:spPr/>
        <p:txBody>
          <a:bodyPr/>
          <a:lstStyle/>
          <a:p>
            <a:endParaRPr lang="es-AR" dirty="0"/>
          </a:p>
        </p:txBody>
      </p:sp>
      <p:sp>
        <p:nvSpPr>
          <p:cNvPr id="6" name="Marcador de número de diapositiva 5">
            <a:extLst>
              <a:ext uri="{FF2B5EF4-FFF2-40B4-BE49-F238E27FC236}">
                <a16:creationId xmlns:a16="http://schemas.microsoft.com/office/drawing/2014/main" xmlns="" id="{11AEF306-E8A8-A482-6551-1876FF9F8E37}"/>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374083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465759-9C60-ED20-5619-3E5615896B02}"/>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xmlns="" id="{B4A33CD4-49AF-92E8-0F5B-E7EB7E459CD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xmlns="" id="{21C9BD57-30FC-CE88-ACBB-F0758610CB15}"/>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xmlns="" id="{5B9A1D8A-9306-ECB8-9CBB-9BD1027A2C1B}"/>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6" name="Marcador de pie de página 5">
            <a:extLst>
              <a:ext uri="{FF2B5EF4-FFF2-40B4-BE49-F238E27FC236}">
                <a16:creationId xmlns:a16="http://schemas.microsoft.com/office/drawing/2014/main" xmlns="" id="{447CC04B-30B9-3304-1FDA-9D4B1A74B008}"/>
              </a:ext>
            </a:extLst>
          </p:cNvPr>
          <p:cNvSpPr>
            <a:spLocks noGrp="1"/>
          </p:cNvSpPr>
          <p:nvPr>
            <p:ph type="ftr" sz="quarter" idx="11"/>
          </p:nvPr>
        </p:nvSpPr>
        <p:spPr/>
        <p:txBody>
          <a:bodyPr/>
          <a:lstStyle/>
          <a:p>
            <a:endParaRPr lang="es-AR" dirty="0"/>
          </a:p>
        </p:txBody>
      </p:sp>
      <p:sp>
        <p:nvSpPr>
          <p:cNvPr id="7" name="Marcador de número de diapositiva 6">
            <a:extLst>
              <a:ext uri="{FF2B5EF4-FFF2-40B4-BE49-F238E27FC236}">
                <a16:creationId xmlns:a16="http://schemas.microsoft.com/office/drawing/2014/main" xmlns="" id="{22C4C028-1B5B-C0CD-13D3-9DF6EDFAD20A}"/>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3757374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C64F3F0-27ED-3DCC-AFFF-AAACFD3FB22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xmlns="" id="{DF507AF5-2802-1473-2982-D25AAA9E32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xmlns="" id="{5FA8BA31-1462-7B3F-34C6-0EC2663F87E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xmlns="" id="{6E1B9FF4-FF3D-AAB3-8AEC-6E4CBF3602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xmlns="" id="{F95D8099-9A38-5D04-A914-19C7AF192EE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xmlns="" id="{304A54C9-2F08-BEBD-B75F-D548029D92ED}"/>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8" name="Marcador de pie de página 7">
            <a:extLst>
              <a:ext uri="{FF2B5EF4-FFF2-40B4-BE49-F238E27FC236}">
                <a16:creationId xmlns:a16="http://schemas.microsoft.com/office/drawing/2014/main" xmlns="" id="{5337DC4C-EE14-5E14-2B2D-4E2C7E04900C}"/>
              </a:ext>
            </a:extLst>
          </p:cNvPr>
          <p:cNvSpPr>
            <a:spLocks noGrp="1"/>
          </p:cNvSpPr>
          <p:nvPr>
            <p:ph type="ftr" sz="quarter" idx="11"/>
          </p:nvPr>
        </p:nvSpPr>
        <p:spPr/>
        <p:txBody>
          <a:bodyPr/>
          <a:lstStyle/>
          <a:p>
            <a:endParaRPr lang="es-AR" dirty="0"/>
          </a:p>
        </p:txBody>
      </p:sp>
      <p:sp>
        <p:nvSpPr>
          <p:cNvPr id="9" name="Marcador de número de diapositiva 8">
            <a:extLst>
              <a:ext uri="{FF2B5EF4-FFF2-40B4-BE49-F238E27FC236}">
                <a16:creationId xmlns:a16="http://schemas.microsoft.com/office/drawing/2014/main" xmlns="" id="{1DBCEB6F-6BBB-4881-2C58-45BCFCB5FCAD}"/>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1793982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804CB15-50FA-8F45-7754-B836D8AA73BE}"/>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xmlns="" id="{E2982FFB-AA82-B616-ECA1-E4D0947CDFA8}"/>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4" name="Marcador de pie de página 3">
            <a:extLst>
              <a:ext uri="{FF2B5EF4-FFF2-40B4-BE49-F238E27FC236}">
                <a16:creationId xmlns:a16="http://schemas.microsoft.com/office/drawing/2014/main" xmlns="" id="{12A5034F-D5E2-1A8F-C471-33220AFD4629}"/>
              </a:ext>
            </a:extLst>
          </p:cNvPr>
          <p:cNvSpPr>
            <a:spLocks noGrp="1"/>
          </p:cNvSpPr>
          <p:nvPr>
            <p:ph type="ftr" sz="quarter" idx="11"/>
          </p:nvPr>
        </p:nvSpPr>
        <p:spPr/>
        <p:txBody>
          <a:bodyPr/>
          <a:lstStyle/>
          <a:p>
            <a:endParaRPr lang="es-AR" dirty="0"/>
          </a:p>
        </p:txBody>
      </p:sp>
      <p:sp>
        <p:nvSpPr>
          <p:cNvPr id="5" name="Marcador de número de diapositiva 4">
            <a:extLst>
              <a:ext uri="{FF2B5EF4-FFF2-40B4-BE49-F238E27FC236}">
                <a16:creationId xmlns:a16="http://schemas.microsoft.com/office/drawing/2014/main" xmlns="" id="{5544C80B-F7BE-E5F9-0649-263E7D6B2FD4}"/>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3219422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78764D31-61EF-2152-6756-762E1F8C7914}"/>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3" name="Marcador de pie de página 2">
            <a:extLst>
              <a:ext uri="{FF2B5EF4-FFF2-40B4-BE49-F238E27FC236}">
                <a16:creationId xmlns:a16="http://schemas.microsoft.com/office/drawing/2014/main" xmlns="" id="{FAC24A84-1389-A879-C208-A084E2D1FE14}"/>
              </a:ext>
            </a:extLst>
          </p:cNvPr>
          <p:cNvSpPr>
            <a:spLocks noGrp="1"/>
          </p:cNvSpPr>
          <p:nvPr>
            <p:ph type="ftr" sz="quarter" idx="11"/>
          </p:nvPr>
        </p:nvSpPr>
        <p:spPr/>
        <p:txBody>
          <a:bodyPr/>
          <a:lstStyle/>
          <a:p>
            <a:endParaRPr lang="es-AR" dirty="0"/>
          </a:p>
        </p:txBody>
      </p:sp>
      <p:sp>
        <p:nvSpPr>
          <p:cNvPr id="4" name="Marcador de número de diapositiva 3">
            <a:extLst>
              <a:ext uri="{FF2B5EF4-FFF2-40B4-BE49-F238E27FC236}">
                <a16:creationId xmlns:a16="http://schemas.microsoft.com/office/drawing/2014/main" xmlns="" id="{66C36821-7B01-B21B-4206-CFCF3EC5E785}"/>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260952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CCFAEF4-E8BF-87F3-8C67-D78BD0FFDA2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xmlns="" id="{D9D93BAF-35FC-73E3-8264-8021B878ED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xmlns="" id="{9A6E93E6-30EC-366F-C274-44D9ABFBA7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348C9FAC-90A4-F70A-A1CC-29C76271EF5E}"/>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6" name="Marcador de pie de página 5">
            <a:extLst>
              <a:ext uri="{FF2B5EF4-FFF2-40B4-BE49-F238E27FC236}">
                <a16:creationId xmlns:a16="http://schemas.microsoft.com/office/drawing/2014/main" xmlns="" id="{79C78E7A-1364-5366-DB8E-2E5F18241E58}"/>
              </a:ext>
            </a:extLst>
          </p:cNvPr>
          <p:cNvSpPr>
            <a:spLocks noGrp="1"/>
          </p:cNvSpPr>
          <p:nvPr>
            <p:ph type="ftr" sz="quarter" idx="11"/>
          </p:nvPr>
        </p:nvSpPr>
        <p:spPr/>
        <p:txBody>
          <a:bodyPr/>
          <a:lstStyle/>
          <a:p>
            <a:endParaRPr lang="es-AR" dirty="0"/>
          </a:p>
        </p:txBody>
      </p:sp>
      <p:sp>
        <p:nvSpPr>
          <p:cNvPr id="7" name="Marcador de número de diapositiva 6">
            <a:extLst>
              <a:ext uri="{FF2B5EF4-FFF2-40B4-BE49-F238E27FC236}">
                <a16:creationId xmlns:a16="http://schemas.microsoft.com/office/drawing/2014/main" xmlns="" id="{F3EE6709-8D8D-EECE-3F87-8344C281C9FB}"/>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2380857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9BA41B6-EB71-10DD-0DD5-9553DF0D6E8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xmlns="" id="{4A13519C-783D-6112-22C0-4D8BDD8DC1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dirty="0"/>
          </a:p>
        </p:txBody>
      </p:sp>
      <p:sp>
        <p:nvSpPr>
          <p:cNvPr id="4" name="Marcador de texto 3">
            <a:extLst>
              <a:ext uri="{FF2B5EF4-FFF2-40B4-BE49-F238E27FC236}">
                <a16:creationId xmlns:a16="http://schemas.microsoft.com/office/drawing/2014/main" xmlns="" id="{D97CB914-73E5-DD08-0842-70847D1141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0CBD237A-5F55-4E8F-5121-807A7106E582}"/>
              </a:ext>
            </a:extLst>
          </p:cNvPr>
          <p:cNvSpPr>
            <a:spLocks noGrp="1"/>
          </p:cNvSpPr>
          <p:nvPr>
            <p:ph type="dt" sz="half" idx="10"/>
          </p:nvPr>
        </p:nvSpPr>
        <p:spPr/>
        <p:txBody>
          <a:bodyPr/>
          <a:lstStyle/>
          <a:p>
            <a:fld id="{147F56FE-91EF-406F-ADFB-AC67D1328321}" type="datetimeFigureOut">
              <a:rPr lang="es-AR" smtClean="0"/>
              <a:t>5/12/2025</a:t>
            </a:fld>
            <a:endParaRPr lang="es-AR" dirty="0"/>
          </a:p>
        </p:txBody>
      </p:sp>
      <p:sp>
        <p:nvSpPr>
          <p:cNvPr id="6" name="Marcador de pie de página 5">
            <a:extLst>
              <a:ext uri="{FF2B5EF4-FFF2-40B4-BE49-F238E27FC236}">
                <a16:creationId xmlns:a16="http://schemas.microsoft.com/office/drawing/2014/main" xmlns="" id="{DC122D0D-0458-5980-B792-2702731BC4E5}"/>
              </a:ext>
            </a:extLst>
          </p:cNvPr>
          <p:cNvSpPr>
            <a:spLocks noGrp="1"/>
          </p:cNvSpPr>
          <p:nvPr>
            <p:ph type="ftr" sz="quarter" idx="11"/>
          </p:nvPr>
        </p:nvSpPr>
        <p:spPr/>
        <p:txBody>
          <a:bodyPr/>
          <a:lstStyle/>
          <a:p>
            <a:endParaRPr lang="es-AR" dirty="0"/>
          </a:p>
        </p:txBody>
      </p:sp>
      <p:sp>
        <p:nvSpPr>
          <p:cNvPr id="7" name="Marcador de número de diapositiva 6">
            <a:extLst>
              <a:ext uri="{FF2B5EF4-FFF2-40B4-BE49-F238E27FC236}">
                <a16:creationId xmlns:a16="http://schemas.microsoft.com/office/drawing/2014/main" xmlns="" id="{7DF415E3-2497-41A5-E3A5-204A1D131D8A}"/>
              </a:ext>
            </a:extLst>
          </p:cNvPr>
          <p:cNvSpPr>
            <a:spLocks noGrp="1"/>
          </p:cNvSpPr>
          <p:nvPr>
            <p:ph type="sldNum" sz="quarter" idx="12"/>
          </p:nvPr>
        </p:nvSpPr>
        <p:spPr/>
        <p:txBody>
          <a:bodyPr/>
          <a:lstStyle/>
          <a:p>
            <a:fld id="{6FC102FF-D769-4613-A760-B609955E9260}" type="slidenum">
              <a:rPr lang="es-AR" smtClean="0"/>
              <a:t>‹Nº›</a:t>
            </a:fld>
            <a:endParaRPr lang="es-AR" dirty="0"/>
          </a:p>
        </p:txBody>
      </p:sp>
    </p:spTree>
    <p:extLst>
      <p:ext uri="{BB962C8B-B14F-4D97-AF65-F5344CB8AC3E}">
        <p14:creationId xmlns:p14="http://schemas.microsoft.com/office/powerpoint/2010/main" val="1318745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B32B6FFB-B1C9-9FF4-9E97-4AA254BC2C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xmlns="" id="{96A70F16-E604-56E5-68F8-7948D90AEB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xmlns="" id="{1BA90E57-C90F-CF38-06B6-045E482D54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47F56FE-91EF-406F-ADFB-AC67D1328321}" type="datetimeFigureOut">
              <a:rPr lang="es-AR" smtClean="0"/>
              <a:t>5/12/2025</a:t>
            </a:fld>
            <a:endParaRPr lang="es-AR" dirty="0"/>
          </a:p>
        </p:txBody>
      </p:sp>
      <p:sp>
        <p:nvSpPr>
          <p:cNvPr id="5" name="Marcador de pie de página 4">
            <a:extLst>
              <a:ext uri="{FF2B5EF4-FFF2-40B4-BE49-F238E27FC236}">
                <a16:creationId xmlns:a16="http://schemas.microsoft.com/office/drawing/2014/main" xmlns="" id="{2CCE87DC-F6A7-F1B9-4BF1-C02C71F1CD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AR" dirty="0"/>
          </a:p>
        </p:txBody>
      </p:sp>
      <p:sp>
        <p:nvSpPr>
          <p:cNvPr id="6" name="Marcador de número de diapositiva 5">
            <a:extLst>
              <a:ext uri="{FF2B5EF4-FFF2-40B4-BE49-F238E27FC236}">
                <a16:creationId xmlns:a16="http://schemas.microsoft.com/office/drawing/2014/main" xmlns="" id="{ABD14547-9C9B-6972-53E8-9E6E6A931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FC102FF-D769-4613-A760-B609955E9260}" type="slidenum">
              <a:rPr lang="es-AR" smtClean="0"/>
              <a:t>‹Nº›</a:t>
            </a:fld>
            <a:endParaRPr lang="es-AR" dirty="0"/>
          </a:p>
        </p:txBody>
      </p:sp>
    </p:spTree>
    <p:extLst>
      <p:ext uri="{BB962C8B-B14F-4D97-AF65-F5344CB8AC3E}">
        <p14:creationId xmlns:p14="http://schemas.microsoft.com/office/powerpoint/2010/main" val="2328476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7.sv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4;p7"/>
          <p:cNvSpPr/>
          <p:nvPr/>
        </p:nvSpPr>
        <p:spPr>
          <a:xfrm>
            <a:off x="1" y="-40239"/>
            <a:ext cx="12191999" cy="6905282"/>
          </a:xfrm>
          <a:custGeom>
            <a:avLst/>
            <a:gdLst/>
            <a:ahLst/>
            <a:cxnLst/>
            <a:rect l="l" t="t" r="r" b="b"/>
            <a:pathLst>
              <a:path w="4097654" h="7131684" extrusionOk="0">
                <a:moveTo>
                  <a:pt x="0" y="7131113"/>
                </a:moveTo>
                <a:lnTo>
                  <a:pt x="4097121" y="7131113"/>
                </a:lnTo>
                <a:lnTo>
                  <a:pt x="4097121" y="0"/>
                </a:lnTo>
                <a:lnTo>
                  <a:pt x="0" y="0"/>
                </a:lnTo>
                <a:lnTo>
                  <a:pt x="0" y="7131113"/>
                </a:lnTo>
                <a:close/>
              </a:path>
            </a:pathLst>
          </a:custGeom>
          <a:solidFill>
            <a:srgbClr val="252D4E"/>
          </a:solidFill>
          <a:ln>
            <a:noFill/>
          </a:ln>
        </p:spPr>
        <p:txBody>
          <a:bodyPr spcFirstLastPara="1" wrap="square" lIns="0" tIns="0" rIns="0" bIns="0" anchor="t" anchorCtr="0">
            <a:noAutofit/>
          </a:bodyPr>
          <a:lstStyle/>
          <a:p>
            <a:pPr>
              <a:buClr>
                <a:srgbClr val="000000"/>
              </a:buClr>
              <a:buSzPts val="1800"/>
            </a:pPr>
            <a:endParaRPr sz="1730" dirty="0">
              <a:solidFill>
                <a:schemeClr val="dk1"/>
              </a:solidFill>
              <a:latin typeface="Calibri"/>
              <a:ea typeface="Calibri"/>
              <a:cs typeface="Calibri"/>
              <a:sym typeface="Calibri"/>
            </a:endParaRPr>
          </a:p>
        </p:txBody>
      </p:sp>
      <p:sp>
        <p:nvSpPr>
          <p:cNvPr id="2" name="Google Shape;83;p7">
            <a:extLst>
              <a:ext uri="{FF2B5EF4-FFF2-40B4-BE49-F238E27FC236}">
                <a16:creationId xmlns:a16="http://schemas.microsoft.com/office/drawing/2014/main" xmlns="" id="{EFC27170-9400-8B17-8C6D-DB5F82EE4B84}"/>
              </a:ext>
            </a:extLst>
          </p:cNvPr>
          <p:cNvSpPr txBox="1"/>
          <p:nvPr/>
        </p:nvSpPr>
        <p:spPr>
          <a:xfrm>
            <a:off x="6299940" y="1995945"/>
            <a:ext cx="5321789" cy="2566219"/>
          </a:xfrm>
          <a:prstGeom prst="rect">
            <a:avLst/>
          </a:prstGeom>
          <a:noFill/>
          <a:ln>
            <a:noFill/>
          </a:ln>
        </p:spPr>
        <p:txBody>
          <a:bodyPr spcFirstLastPara="1" wrap="square" lIns="87846" tIns="43911" rIns="87846" bIns="43911" anchor="t" anchorCtr="0">
            <a:noAutofit/>
          </a:bodyPr>
          <a:lstStyle/>
          <a:p>
            <a:pPr algn="ctr">
              <a:buClr>
                <a:srgbClr val="000000"/>
              </a:buClr>
              <a:buSzPts val="2500"/>
            </a:pPr>
            <a:r>
              <a:rPr lang="es-AR" sz="3600" b="1" dirty="0">
                <a:solidFill>
                  <a:schemeClr val="lt1"/>
                </a:solidFill>
                <a:latin typeface="Cambria" panose="02040503050406030204" pitchFamily="18" charset="0"/>
                <a:ea typeface="Cambria" panose="02040503050406030204" pitchFamily="18" charset="0"/>
                <a:cs typeface="Calibri"/>
                <a:sym typeface="Calibri"/>
              </a:rPr>
              <a:t>JORNADAS TÉCNICAS DE PLANIFICACIÓN </a:t>
            </a:r>
          </a:p>
          <a:p>
            <a:pPr algn="ctr">
              <a:buClr>
                <a:srgbClr val="000000"/>
              </a:buClr>
              <a:buSzPts val="2500"/>
            </a:pPr>
            <a:endParaRPr lang="es-AR" sz="2800" b="1" dirty="0">
              <a:solidFill>
                <a:schemeClr val="lt1"/>
              </a:solidFill>
              <a:latin typeface="Cambria" panose="02040503050406030204" pitchFamily="18" charset="0"/>
              <a:ea typeface="Cambria" panose="02040503050406030204" pitchFamily="18" charset="0"/>
              <a:cs typeface="Calibri"/>
              <a:sym typeface="Calibri"/>
            </a:endParaRPr>
          </a:p>
          <a:p>
            <a:pPr algn="ctr">
              <a:buClr>
                <a:srgbClr val="000000"/>
              </a:buClr>
              <a:buSzPts val="2500"/>
            </a:pPr>
            <a:r>
              <a:rPr lang="es-AR" sz="2800" b="1" dirty="0">
                <a:solidFill>
                  <a:schemeClr val="lt1"/>
                </a:solidFill>
                <a:latin typeface="Cambria" panose="02040503050406030204" pitchFamily="18" charset="0"/>
                <a:ea typeface="Cambria" panose="02040503050406030204" pitchFamily="18" charset="0"/>
                <a:cs typeface="Calibri"/>
                <a:sym typeface="Calibri"/>
              </a:rPr>
              <a:t>RED FEDERAL DE </a:t>
            </a:r>
          </a:p>
          <a:p>
            <a:pPr algn="ctr">
              <a:buClr>
                <a:srgbClr val="000000"/>
              </a:buClr>
              <a:buSzPts val="2500"/>
            </a:pPr>
            <a:r>
              <a:rPr lang="es-AR" sz="2800" b="1" dirty="0">
                <a:solidFill>
                  <a:schemeClr val="lt1"/>
                </a:solidFill>
                <a:latin typeface="Cambria" panose="02040503050406030204" pitchFamily="18" charset="0"/>
                <a:ea typeface="Cambria" panose="02040503050406030204" pitchFamily="18" charset="0"/>
                <a:cs typeface="Calibri"/>
                <a:sym typeface="Calibri"/>
              </a:rPr>
              <a:t>CONTROL PÚBLICO</a:t>
            </a:r>
          </a:p>
        </p:txBody>
      </p:sp>
      <p:sp>
        <p:nvSpPr>
          <p:cNvPr id="5" name="Google Shape;83;p7">
            <a:extLst>
              <a:ext uri="{FF2B5EF4-FFF2-40B4-BE49-F238E27FC236}">
                <a16:creationId xmlns:a16="http://schemas.microsoft.com/office/drawing/2014/main" xmlns="" id="{AFF0D07E-B6CA-ACA7-5FB5-7C767C1EEADC}"/>
              </a:ext>
            </a:extLst>
          </p:cNvPr>
          <p:cNvSpPr txBox="1"/>
          <p:nvPr/>
        </p:nvSpPr>
        <p:spPr>
          <a:xfrm>
            <a:off x="2026259" y="2799036"/>
            <a:ext cx="3312657" cy="1325597"/>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MX" sz="2000" b="1" dirty="0">
                <a:solidFill>
                  <a:schemeClr val="lt1"/>
                </a:solidFill>
                <a:latin typeface="Cambria" panose="02040503050406030204" pitchFamily="18" charset="0"/>
                <a:ea typeface="Cambria" panose="02040503050406030204" pitchFamily="18" charset="0"/>
                <a:cs typeface="Calibri"/>
                <a:sym typeface="Calibri"/>
              </a:rPr>
              <a:t>SECRETARÍA NACIONAL DE NIÑEZ, ADOLESCENCIA Y FAMILIA DEL MINISTERIO DE CAPITAL HUMANO</a:t>
            </a:r>
          </a:p>
        </p:txBody>
      </p:sp>
      <p:pic>
        <p:nvPicPr>
          <p:cNvPr id="6" name="Imagen 5">
            <a:extLst>
              <a:ext uri="{FF2B5EF4-FFF2-40B4-BE49-F238E27FC236}">
                <a16:creationId xmlns:a16="http://schemas.microsoft.com/office/drawing/2014/main" xmlns="" id="{BD82C065-B185-36F2-9529-873818388A85}"/>
              </a:ext>
            </a:extLst>
          </p:cNvPr>
          <p:cNvPicPr>
            <a:picLocks noChangeAspect="1"/>
          </p:cNvPicPr>
          <p:nvPr/>
        </p:nvPicPr>
        <p:blipFill>
          <a:blip r:embed="rId2"/>
          <a:stretch>
            <a:fillRect/>
          </a:stretch>
        </p:blipFill>
        <p:spPr>
          <a:xfrm>
            <a:off x="1157955" y="2842810"/>
            <a:ext cx="743054" cy="1133633"/>
          </a:xfrm>
          <a:prstGeom prst="rect">
            <a:avLst/>
          </a:prstGeom>
        </p:spPr>
      </p:pic>
      <p:pic>
        <p:nvPicPr>
          <p:cNvPr id="16" name="Imagen 15">
            <a:extLst>
              <a:ext uri="{FF2B5EF4-FFF2-40B4-BE49-F238E27FC236}">
                <a16:creationId xmlns:a16="http://schemas.microsoft.com/office/drawing/2014/main" xmlns="" id="{C3316698-BBE6-BF9C-0D50-08979B3DB28E}"/>
              </a:ext>
            </a:extLst>
          </p:cNvPr>
          <p:cNvPicPr>
            <a:picLocks noChangeAspect="1"/>
          </p:cNvPicPr>
          <p:nvPr/>
        </p:nvPicPr>
        <p:blipFill>
          <a:blip r:embed="rId3"/>
          <a:stretch>
            <a:fillRect/>
          </a:stretch>
        </p:blipFill>
        <p:spPr>
          <a:xfrm rot="5400000">
            <a:off x="4326608" y="3194016"/>
            <a:ext cx="2884660" cy="126953"/>
          </a:xfrm>
          <a:prstGeom prst="rect">
            <a:avLst/>
          </a:prstGeom>
        </p:spPr>
      </p:pic>
    </p:spTree>
    <p:extLst>
      <p:ext uri="{BB962C8B-B14F-4D97-AF65-F5344CB8AC3E}">
        <p14:creationId xmlns:p14="http://schemas.microsoft.com/office/powerpoint/2010/main" val="4224969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3D92ED2-4DFE-89C8-080E-CA610B1167A0}"/>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3ACACA40-883B-ECFE-0E64-06DD72802A45}"/>
              </a:ext>
            </a:extLst>
          </p:cNvPr>
          <p:cNvSpPr txBox="1"/>
          <p:nvPr/>
        </p:nvSpPr>
        <p:spPr>
          <a:xfrm>
            <a:off x="344133" y="1105546"/>
            <a:ext cx="10392693" cy="644711"/>
          </a:xfrm>
          <a:prstGeom prst="rect">
            <a:avLst/>
          </a:prstGeom>
          <a:noFill/>
          <a:ln>
            <a:noFill/>
          </a:ln>
        </p:spPr>
        <p:txBody>
          <a:bodyPr spcFirstLastPara="1" wrap="square" lIns="87846" tIns="43911" rIns="87846" bIns="43911"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500"/>
              <a:buFontTx/>
              <a:buNone/>
              <a:tabLst/>
              <a:defRPr/>
            </a:pPr>
            <a:r>
              <a:rPr kumimoji="0" lang="es-MX" sz="36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Calibri"/>
                <a:sym typeface="Calibri"/>
              </a:rPr>
              <a:t>Desembolsos, compras y rendición de cuentas</a:t>
            </a:r>
          </a:p>
        </p:txBody>
      </p:sp>
      <p:pic>
        <p:nvPicPr>
          <p:cNvPr id="6" name="Imagen 5">
            <a:extLst>
              <a:ext uri="{FF2B5EF4-FFF2-40B4-BE49-F238E27FC236}">
                <a16:creationId xmlns:a16="http://schemas.microsoft.com/office/drawing/2014/main" xmlns="" id="{8D89B2C4-22D2-E63D-CB4E-D48BC4D6763A}"/>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B608A06C-FCEE-7C22-F074-FA1E7EC88470}"/>
              </a:ext>
            </a:extLst>
          </p:cNvPr>
          <p:cNvPicPr>
            <a:picLocks noChangeAspect="1"/>
          </p:cNvPicPr>
          <p:nvPr/>
        </p:nvPicPr>
        <p:blipFill>
          <a:blip r:embed="rId3"/>
          <a:stretch>
            <a:fillRect/>
          </a:stretch>
        </p:blipFill>
        <p:spPr>
          <a:xfrm>
            <a:off x="0" y="-9832"/>
            <a:ext cx="12192000" cy="865937"/>
          </a:xfrm>
          <a:prstGeom prst="rect">
            <a:avLst/>
          </a:prstGeom>
        </p:spPr>
      </p:pic>
      <p:sp>
        <p:nvSpPr>
          <p:cNvPr id="4" name="11 CuadroTexto">
            <a:extLst>
              <a:ext uri="{FF2B5EF4-FFF2-40B4-BE49-F238E27FC236}">
                <a16:creationId xmlns:a16="http://schemas.microsoft.com/office/drawing/2014/main" xmlns="" id="{67DCB3A5-F843-5180-BE1D-CD69F1C8B0B8}"/>
              </a:ext>
            </a:extLst>
          </p:cNvPr>
          <p:cNvSpPr txBox="1"/>
          <p:nvPr/>
        </p:nvSpPr>
        <p:spPr>
          <a:xfrm>
            <a:off x="1041163" y="2128652"/>
            <a:ext cx="10996867" cy="461665"/>
          </a:xfrm>
          <a:prstGeom prst="rect">
            <a:avLst/>
          </a:prstGeom>
          <a:noFill/>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 firma el convenio y recibe los fondos en la cuenta bancaria exclusiva para el Programa, con un flujo determinado de desembolsos, con destino a los comedores y merenderos.</a:t>
            </a:r>
          </a:p>
        </p:txBody>
      </p:sp>
      <p:sp>
        <p:nvSpPr>
          <p:cNvPr id="22" name="2 CuadroTexto">
            <a:extLst>
              <a:ext uri="{FF2B5EF4-FFF2-40B4-BE49-F238E27FC236}">
                <a16:creationId xmlns:a16="http://schemas.microsoft.com/office/drawing/2014/main" xmlns="" id="{4ACD135F-0E22-61CE-54DC-7EEB60A47C73}"/>
              </a:ext>
            </a:extLst>
          </p:cNvPr>
          <p:cNvSpPr txBox="1"/>
          <p:nvPr/>
        </p:nvSpPr>
        <p:spPr>
          <a:xfrm>
            <a:off x="966303" y="1759320"/>
            <a:ext cx="820260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white"/>
                </a:solidFill>
                <a:effectLst/>
                <a:highlight>
                  <a:srgbClr val="252D4E"/>
                </a:highlight>
                <a:uLnTx/>
                <a:uFillTx/>
                <a:latin typeface="Arial" panose="020B0604020202020204" pitchFamily="34" charset="0"/>
                <a:ea typeface="+mn-ea"/>
                <a:cs typeface="Arial" panose="020B0604020202020204" pitchFamily="34" charset="0"/>
              </a:rPr>
              <a:t>F</a:t>
            </a:r>
            <a:r>
              <a:rPr kumimoji="0" lang="es-AR" sz="1800" b="1" i="0" u="none" strike="noStrike" kern="1200" cap="none" spc="0" normalizeH="0" baseline="0" noProof="0" dirty="0">
                <a:ln>
                  <a:noFill/>
                </a:ln>
                <a:solidFill>
                  <a:prstClr val="white"/>
                </a:solidFill>
                <a:effectLst/>
                <a:highlight>
                  <a:srgbClr val="252D4E"/>
                </a:highlight>
                <a:uLnTx/>
                <a:uFillTx/>
                <a:latin typeface="Arial" panose="020B0604020202020204" pitchFamily="34" charset="0"/>
                <a:ea typeface="+mn-ea"/>
                <a:cs typeface="Arial" panose="020B0604020202020204" pitchFamily="34" charset="0"/>
              </a:rPr>
              <a:t>IRMA DEL CONVENIO CON LA ORGANIZACIÓN SOLICITANTE</a:t>
            </a:r>
          </a:p>
        </p:txBody>
      </p:sp>
      <p:sp>
        <p:nvSpPr>
          <p:cNvPr id="23" name="11 CuadroTexto">
            <a:extLst>
              <a:ext uri="{FF2B5EF4-FFF2-40B4-BE49-F238E27FC236}">
                <a16:creationId xmlns:a16="http://schemas.microsoft.com/office/drawing/2014/main" xmlns="" id="{5ED867FB-2D24-0CA3-4969-06E53F9E7F41}"/>
              </a:ext>
            </a:extLst>
          </p:cNvPr>
          <p:cNvSpPr txBox="1"/>
          <p:nvPr/>
        </p:nvSpPr>
        <p:spPr>
          <a:xfrm>
            <a:off x="1042732" y="2912645"/>
            <a:ext cx="10996867" cy="830997"/>
          </a:xfrm>
          <a:prstGeom prst="rect">
            <a:avLst/>
          </a:prstGeom>
          <a:noFill/>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Gestión de compra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Gestión de pago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Logística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Pagos de servicios y gastos bancarios</a:t>
            </a:r>
          </a:p>
        </p:txBody>
      </p:sp>
      <p:sp>
        <p:nvSpPr>
          <p:cNvPr id="24" name="2 CuadroTexto">
            <a:extLst>
              <a:ext uri="{FF2B5EF4-FFF2-40B4-BE49-F238E27FC236}">
                <a16:creationId xmlns:a16="http://schemas.microsoft.com/office/drawing/2014/main" xmlns="" id="{18963152-42A3-C8BF-9127-6F10C8A9B622}"/>
              </a:ext>
            </a:extLst>
          </p:cNvPr>
          <p:cNvSpPr txBox="1"/>
          <p:nvPr/>
        </p:nvSpPr>
        <p:spPr>
          <a:xfrm>
            <a:off x="967872" y="2571594"/>
            <a:ext cx="820260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white"/>
                </a:solidFill>
                <a:effectLst/>
                <a:highlight>
                  <a:srgbClr val="252D4E"/>
                </a:highlight>
                <a:uLnTx/>
                <a:uFillTx/>
                <a:latin typeface="Arial" panose="020B0604020202020204" pitchFamily="34" charset="0"/>
                <a:ea typeface="+mn-ea"/>
                <a:cs typeface="Arial" panose="020B0604020202020204" pitchFamily="34" charset="0"/>
              </a:rPr>
              <a:t>COMPRA PLANIFICADA DE ALIMENTOS</a:t>
            </a:r>
            <a:endParaRPr kumimoji="0" lang="es-AR" sz="1800" b="1" i="0" u="none" strike="noStrike" kern="1200" cap="none" spc="0" normalizeH="0" baseline="0" noProof="0" dirty="0">
              <a:ln>
                <a:noFill/>
              </a:ln>
              <a:solidFill>
                <a:prstClr val="white"/>
              </a:solidFill>
              <a:effectLst/>
              <a:highlight>
                <a:srgbClr val="252D4E"/>
              </a:highlight>
              <a:uLnTx/>
              <a:uFillTx/>
              <a:latin typeface="Arial" panose="020B0604020202020204" pitchFamily="34" charset="0"/>
              <a:ea typeface="+mn-ea"/>
              <a:cs typeface="Arial" panose="020B0604020202020204" pitchFamily="34" charset="0"/>
            </a:endParaRPr>
          </a:p>
        </p:txBody>
      </p:sp>
      <p:sp>
        <p:nvSpPr>
          <p:cNvPr id="25" name="11 CuadroTexto">
            <a:extLst>
              <a:ext uri="{FF2B5EF4-FFF2-40B4-BE49-F238E27FC236}">
                <a16:creationId xmlns:a16="http://schemas.microsoft.com/office/drawing/2014/main" xmlns="" id="{B7A2F07D-AED5-AE7C-61BF-6D3E42BF7C8A}"/>
              </a:ext>
            </a:extLst>
          </p:cNvPr>
          <p:cNvSpPr txBox="1"/>
          <p:nvPr/>
        </p:nvSpPr>
        <p:spPr>
          <a:xfrm>
            <a:off x="1044300" y="4054860"/>
            <a:ext cx="10996867" cy="19389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200" b="0" i="0" u="none" strike="noStrike" kern="1200" cap="none" spc="0" normalizeH="0" baseline="0" noProof="0" dirty="0">
                <a:ln>
                  <a:noFill/>
                </a:ln>
                <a:solidFill>
                  <a:srgbClr val="250453"/>
                </a:solidFill>
                <a:effectLst/>
                <a:uLnTx/>
                <a:uFillTx/>
                <a:latin typeface="Arial" panose="020B0604020202020204" pitchFamily="34" charset="0"/>
                <a:ea typeface="+mn-ea"/>
                <a:cs typeface="Arial" panose="020B0604020202020204" pitchFamily="34" charset="0"/>
              </a:rPr>
              <a:t>POR PARTE DE LA ORGANIZACIÓN SOLICITANTE: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Armado de la rendición, formularios, comprobantes respaldatorios, extracto bancario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Presentación de la misma ante la oficina territorial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200" b="0" i="0" u="none" strike="noStrike" kern="1200" cap="none" spc="0" normalizeH="0" baseline="0" noProof="0" dirty="0">
                <a:ln>
                  <a:noFill/>
                </a:ln>
                <a:solidFill>
                  <a:srgbClr val="302F44"/>
                </a:solidFill>
                <a:effectLst/>
                <a:uLnTx/>
                <a:uFillTx/>
                <a:latin typeface="Arial" panose="020B0604020202020204" pitchFamily="34" charset="0"/>
                <a:ea typeface="+mn-ea"/>
                <a:cs typeface="Arial" panose="020B0604020202020204" pitchFamily="34" charset="0"/>
              </a:rPr>
              <a:t>POR PARTE DE LA OFICINA TERRITORIAL</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Revisión y control de la misma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Generación de IFGRA y subida al GDE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200" b="0" i="0" u="none" strike="noStrike" kern="1200" cap="none" spc="0" normalizeH="0" baseline="0" noProof="0" dirty="0">
                <a:ln>
                  <a:noFill/>
                </a:ln>
                <a:solidFill>
                  <a:srgbClr val="30486A"/>
                </a:solidFill>
                <a:effectLst/>
                <a:uLnTx/>
                <a:uFillTx/>
                <a:latin typeface="Arial" panose="020B0604020202020204" pitchFamily="34" charset="0"/>
                <a:ea typeface="+mn-ea"/>
                <a:cs typeface="Arial" panose="020B0604020202020204" pitchFamily="34" charset="0"/>
              </a:rPr>
              <a:t>OFICINA RENDICION DE CUENTAS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Revisión formal</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Carga al sistema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Auditoría</a:t>
            </a:r>
          </a:p>
        </p:txBody>
      </p:sp>
      <p:sp>
        <p:nvSpPr>
          <p:cNvPr id="26" name="2 CuadroTexto">
            <a:extLst>
              <a:ext uri="{FF2B5EF4-FFF2-40B4-BE49-F238E27FC236}">
                <a16:creationId xmlns:a16="http://schemas.microsoft.com/office/drawing/2014/main" xmlns="" id="{D6C4A322-F11C-D7D3-DB20-7877549BD6A6}"/>
              </a:ext>
            </a:extLst>
          </p:cNvPr>
          <p:cNvSpPr txBox="1"/>
          <p:nvPr/>
        </p:nvSpPr>
        <p:spPr>
          <a:xfrm>
            <a:off x="969440" y="3685528"/>
            <a:ext cx="820260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white"/>
                </a:solidFill>
                <a:effectLst/>
                <a:highlight>
                  <a:srgbClr val="252D4E"/>
                </a:highlight>
                <a:uLnTx/>
                <a:uFillTx/>
                <a:latin typeface="Arial" panose="020B0604020202020204" pitchFamily="34" charset="0"/>
                <a:ea typeface="+mn-ea"/>
                <a:cs typeface="Arial" panose="020B0604020202020204" pitchFamily="34" charset="0"/>
              </a:rPr>
              <a:t>RENDICION MENSUAL DE CUENTAS</a:t>
            </a:r>
            <a:endParaRPr kumimoji="0" lang="es-AR" sz="1800" b="1" i="0" u="none" strike="noStrike" kern="1200" cap="none" spc="0" normalizeH="0" baseline="0" noProof="0" dirty="0">
              <a:ln>
                <a:noFill/>
              </a:ln>
              <a:solidFill>
                <a:prstClr val="white"/>
              </a:solidFill>
              <a:effectLst/>
              <a:highlight>
                <a:srgbClr val="252D4E"/>
              </a:highlight>
              <a:uLnTx/>
              <a:uFillTx/>
              <a:latin typeface="Arial" panose="020B0604020202020204" pitchFamily="34" charset="0"/>
              <a:ea typeface="+mn-ea"/>
              <a:cs typeface="Arial" panose="020B0604020202020204" pitchFamily="34" charset="0"/>
            </a:endParaRPr>
          </a:p>
        </p:txBody>
      </p:sp>
      <p:sp>
        <p:nvSpPr>
          <p:cNvPr id="27" name="11 CuadroTexto">
            <a:extLst>
              <a:ext uri="{FF2B5EF4-FFF2-40B4-BE49-F238E27FC236}">
                <a16:creationId xmlns:a16="http://schemas.microsoft.com/office/drawing/2014/main" xmlns="" id="{6B17D357-7884-3D2D-3EF4-330C8091D80A}"/>
              </a:ext>
            </a:extLst>
          </p:cNvPr>
          <p:cNvSpPr txBox="1"/>
          <p:nvPr/>
        </p:nvSpPr>
        <p:spPr>
          <a:xfrm>
            <a:off x="1042734" y="6278016"/>
            <a:ext cx="10996867" cy="276999"/>
          </a:xfrm>
          <a:prstGeom prst="rect">
            <a:avLst/>
          </a:prstGeom>
          <a:noFill/>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MX"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Una vez que se cargaron las rendiciones, supera el % de rendición, la visita y la auditoría no tiene observaciones se genera, aprueba y paga el desembolso.</a:t>
            </a:r>
          </a:p>
        </p:txBody>
      </p:sp>
      <p:sp>
        <p:nvSpPr>
          <p:cNvPr id="28" name="2 CuadroTexto">
            <a:extLst>
              <a:ext uri="{FF2B5EF4-FFF2-40B4-BE49-F238E27FC236}">
                <a16:creationId xmlns:a16="http://schemas.microsoft.com/office/drawing/2014/main" xmlns="" id="{EE48162C-CA36-6E94-C8BC-EFBE01FB72ED}"/>
              </a:ext>
            </a:extLst>
          </p:cNvPr>
          <p:cNvSpPr txBox="1"/>
          <p:nvPr/>
        </p:nvSpPr>
        <p:spPr>
          <a:xfrm>
            <a:off x="967874" y="5965245"/>
            <a:ext cx="820260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white"/>
                </a:solidFill>
                <a:effectLst/>
                <a:highlight>
                  <a:srgbClr val="252D4E"/>
                </a:highlight>
                <a:uLnTx/>
                <a:uFillTx/>
                <a:latin typeface="Arial" panose="020B0604020202020204" pitchFamily="34" charset="0"/>
                <a:ea typeface="+mn-ea"/>
                <a:cs typeface="Arial" panose="020B0604020202020204" pitchFamily="34" charset="0"/>
              </a:rPr>
              <a:t>GESTION DE DESEMBOLSO</a:t>
            </a:r>
            <a:endParaRPr kumimoji="0" lang="es-AR" sz="1800" b="1" i="0" u="none" strike="noStrike" kern="1200" cap="none" spc="0" normalizeH="0" baseline="0" noProof="0" dirty="0">
              <a:ln>
                <a:noFill/>
              </a:ln>
              <a:solidFill>
                <a:prstClr val="white"/>
              </a:solidFill>
              <a:effectLst/>
              <a:highlight>
                <a:srgbClr val="252D4E"/>
              </a:highligh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57475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xEl>
                                              <p:pRg st="0" end="0"/>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5">
                                            <p:txEl>
                                              <p:pRg st="1" end="1"/>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5">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xEl>
                                              <p:pRg st="3" end="3"/>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5">
                                            <p:txEl>
                                              <p:pRg st="4" end="4"/>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5">
                                            <p:txEl>
                                              <p:pRg st="5" end="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xEl>
                                              <p:pRg st="6" end="6"/>
                                            </p:tx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5">
                                            <p:txEl>
                                              <p:pRg st="7" end="7"/>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5">
                                            <p:txEl>
                                              <p:pRg st="8" end="8"/>
                                            </p:tx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5">
                                            <p:txEl>
                                              <p:pRg st="9" end="9"/>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22" grpId="0" build="p"/>
      <p:bldP spid="23" grpId="0" build="p"/>
      <p:bldP spid="24" grpId="0" build="allAtOnce"/>
      <p:bldP spid="25" grpId="0" build="p"/>
      <p:bldP spid="26" grpId="0" build="allAtOnce"/>
      <p:bldP spid="27" grpId="0" build="allAtOnce"/>
      <p:bldP spid="28"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D606201-2C4B-E642-6B28-C7138FC54350}"/>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AB230D8D-EF73-179A-218D-CA71A8AB733D}"/>
              </a:ext>
            </a:extLst>
          </p:cNvPr>
          <p:cNvSpPr txBox="1"/>
          <p:nvPr/>
        </p:nvSpPr>
        <p:spPr>
          <a:xfrm>
            <a:off x="409299" y="1079436"/>
            <a:ext cx="11409717" cy="634764"/>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600" b="1" dirty="0">
                <a:latin typeface="Cambria" panose="02040503050406030204" pitchFamily="18" charset="0"/>
                <a:ea typeface="Cambria" panose="02040503050406030204" pitchFamily="18" charset="0"/>
                <a:cs typeface="Calibri"/>
                <a:sym typeface="Calibri"/>
              </a:rPr>
              <a:t>Puntos Relevantes del Proyecto</a:t>
            </a:r>
            <a:endParaRPr lang="es-AR" sz="3600" b="1" dirty="0">
              <a:solidFill>
                <a:srgbClr val="FF0000"/>
              </a:solidFill>
              <a:latin typeface="Cambria" panose="02040503050406030204" pitchFamily="18" charset="0"/>
              <a:ea typeface="Cambria" panose="02040503050406030204" pitchFamily="18" charset="0"/>
              <a:cs typeface="Calibri"/>
              <a:sym typeface="Calibri"/>
            </a:endParaRPr>
          </a:p>
        </p:txBody>
      </p:sp>
      <p:pic>
        <p:nvPicPr>
          <p:cNvPr id="6" name="Imagen 5">
            <a:extLst>
              <a:ext uri="{FF2B5EF4-FFF2-40B4-BE49-F238E27FC236}">
                <a16:creationId xmlns:a16="http://schemas.microsoft.com/office/drawing/2014/main" xmlns="" id="{BC009980-290F-0B71-976A-6862FC8AA098}"/>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A54E0961-B268-68B1-A58D-16635C0F8EE4}"/>
              </a:ext>
            </a:extLst>
          </p:cNvPr>
          <p:cNvPicPr>
            <a:picLocks noChangeAspect="1"/>
          </p:cNvPicPr>
          <p:nvPr/>
        </p:nvPicPr>
        <p:blipFill>
          <a:blip r:embed="rId3"/>
          <a:stretch>
            <a:fillRect/>
          </a:stretch>
        </p:blipFill>
        <p:spPr>
          <a:xfrm>
            <a:off x="0" y="-9832"/>
            <a:ext cx="12192000" cy="865937"/>
          </a:xfrm>
          <a:prstGeom prst="rect">
            <a:avLst/>
          </a:prstGeom>
        </p:spPr>
      </p:pic>
      <p:grpSp>
        <p:nvGrpSpPr>
          <p:cNvPr id="2" name="Grupo 1">
            <a:extLst>
              <a:ext uri="{FF2B5EF4-FFF2-40B4-BE49-F238E27FC236}">
                <a16:creationId xmlns:a16="http://schemas.microsoft.com/office/drawing/2014/main" xmlns="" id="{DF0660B8-EE77-D3A2-8EA6-5528667D1D40}"/>
              </a:ext>
            </a:extLst>
          </p:cNvPr>
          <p:cNvGrpSpPr/>
          <p:nvPr/>
        </p:nvGrpSpPr>
        <p:grpSpPr>
          <a:xfrm>
            <a:off x="771526" y="2242592"/>
            <a:ext cx="11026001" cy="2856707"/>
            <a:chOff x="228234" y="2275069"/>
            <a:chExt cx="12195085" cy="2749314"/>
          </a:xfrm>
        </p:grpSpPr>
        <p:sp>
          <p:nvSpPr>
            <p:cNvPr id="7" name="Forma libre: forma 6">
              <a:extLst>
                <a:ext uri="{FF2B5EF4-FFF2-40B4-BE49-F238E27FC236}">
                  <a16:creationId xmlns:a16="http://schemas.microsoft.com/office/drawing/2014/main" xmlns="" id="{239645D3-FEF9-DA46-F8CD-CE5EF1F4D38E}"/>
                </a:ext>
              </a:extLst>
            </p:cNvPr>
            <p:cNvSpPr/>
            <p:nvPr/>
          </p:nvSpPr>
          <p:spPr>
            <a:xfrm>
              <a:off x="228234" y="2283832"/>
              <a:ext cx="3902073" cy="866164"/>
            </a:xfrm>
            <a:custGeom>
              <a:avLst/>
              <a:gdLst>
                <a:gd name="connsiteX0" fmla="*/ 0 w 3897828"/>
                <a:gd name="connsiteY0" fmla="*/ 171920 h 1719196"/>
                <a:gd name="connsiteX1" fmla="*/ 171920 w 3897828"/>
                <a:gd name="connsiteY1" fmla="*/ 0 h 1719196"/>
                <a:gd name="connsiteX2" fmla="*/ 3725908 w 3897828"/>
                <a:gd name="connsiteY2" fmla="*/ 0 h 1719196"/>
                <a:gd name="connsiteX3" fmla="*/ 3897828 w 3897828"/>
                <a:gd name="connsiteY3" fmla="*/ 171920 h 1719196"/>
                <a:gd name="connsiteX4" fmla="*/ 3897828 w 3897828"/>
                <a:gd name="connsiteY4" fmla="*/ 1547276 h 1719196"/>
                <a:gd name="connsiteX5" fmla="*/ 3725908 w 3897828"/>
                <a:gd name="connsiteY5" fmla="*/ 1719196 h 1719196"/>
                <a:gd name="connsiteX6" fmla="*/ 171920 w 3897828"/>
                <a:gd name="connsiteY6" fmla="*/ 1719196 h 1719196"/>
                <a:gd name="connsiteX7" fmla="*/ 0 w 3897828"/>
                <a:gd name="connsiteY7" fmla="*/ 1547276 h 1719196"/>
                <a:gd name="connsiteX8" fmla="*/ 0 w 3897828"/>
                <a:gd name="connsiteY8" fmla="*/ 171920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97828" h="1719196">
                  <a:moveTo>
                    <a:pt x="0" y="171920"/>
                  </a:moveTo>
                  <a:cubicBezTo>
                    <a:pt x="0" y="76971"/>
                    <a:pt x="76971" y="0"/>
                    <a:pt x="171920" y="0"/>
                  </a:cubicBezTo>
                  <a:lnTo>
                    <a:pt x="3725908" y="0"/>
                  </a:lnTo>
                  <a:cubicBezTo>
                    <a:pt x="3820857" y="0"/>
                    <a:pt x="3897828" y="76971"/>
                    <a:pt x="3897828" y="171920"/>
                  </a:cubicBezTo>
                  <a:lnTo>
                    <a:pt x="3897828" y="1547276"/>
                  </a:lnTo>
                  <a:cubicBezTo>
                    <a:pt x="3897828" y="1642225"/>
                    <a:pt x="3820857" y="1719196"/>
                    <a:pt x="3725908" y="1719196"/>
                  </a:cubicBezTo>
                  <a:lnTo>
                    <a:pt x="171920" y="1719196"/>
                  </a:lnTo>
                  <a:cubicBezTo>
                    <a:pt x="76971" y="1719196"/>
                    <a:pt x="0" y="1642225"/>
                    <a:pt x="0" y="1547276"/>
                  </a:cubicBezTo>
                  <a:lnTo>
                    <a:pt x="0" y="171920"/>
                  </a:lnTo>
                  <a:close/>
                </a:path>
              </a:pathLst>
            </a:custGeom>
            <a:solidFill>
              <a:srgbClr val="252D4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916" tIns="94916" rIns="94916" bIns="94916" numCol="1" spcCol="1270" anchor="ctr" anchorCtr="0">
              <a:noAutofit/>
            </a:bodyPr>
            <a:lstStyle/>
            <a:p>
              <a:pPr algn="ctr" defTabSz="666750">
                <a:lnSpc>
                  <a:spcPct val="90000"/>
                </a:lnSpc>
                <a:spcBef>
                  <a:spcPct val="0"/>
                </a:spcBef>
                <a:spcAft>
                  <a:spcPct val="35000"/>
                </a:spcAft>
              </a:pPr>
              <a:r>
                <a:rPr lang="es-AR" sz="1600" b="1" dirty="0">
                  <a:solidFill>
                    <a:prstClr val="white"/>
                  </a:solidFill>
                  <a:latin typeface="Arial" panose="020B0604020202020204" pitchFamily="34" charset="0"/>
                  <a:cs typeface="Arial" panose="020B0604020202020204" pitchFamily="34" charset="0"/>
                </a:rPr>
                <a:t>RESPECTO A LA ORGANIZACIÓN SOLICITANTE</a:t>
              </a:r>
            </a:p>
          </p:txBody>
        </p:sp>
        <p:sp>
          <p:nvSpPr>
            <p:cNvPr id="8" name="Forma libre: forma 7">
              <a:extLst>
                <a:ext uri="{FF2B5EF4-FFF2-40B4-BE49-F238E27FC236}">
                  <a16:creationId xmlns:a16="http://schemas.microsoft.com/office/drawing/2014/main" xmlns="" id="{4B5E8ACE-4AA4-3D1D-716C-D768FB7DE46B}"/>
                </a:ext>
              </a:extLst>
            </p:cNvPr>
            <p:cNvSpPr/>
            <p:nvPr/>
          </p:nvSpPr>
          <p:spPr>
            <a:xfrm rot="16200000">
              <a:off x="1997689" y="1954054"/>
              <a:ext cx="377439" cy="3902073"/>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rgbClr val="252D4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Políticas de inclusión y ciudadanía, con el fin de permitir el acceso a una mejor calidad de vida.</a:t>
              </a:r>
            </a:p>
          </p:txBody>
        </p:sp>
        <p:sp>
          <p:nvSpPr>
            <p:cNvPr id="9" name="Forma libre: forma 8">
              <a:extLst>
                <a:ext uri="{FF2B5EF4-FFF2-40B4-BE49-F238E27FC236}">
                  <a16:creationId xmlns:a16="http://schemas.microsoft.com/office/drawing/2014/main" xmlns="" id="{20B6EDB3-677F-9130-C17C-509495829428}"/>
                </a:ext>
              </a:extLst>
            </p:cNvPr>
            <p:cNvSpPr/>
            <p:nvPr/>
          </p:nvSpPr>
          <p:spPr>
            <a:xfrm rot="16200000">
              <a:off x="1988078" y="2386100"/>
              <a:ext cx="410282" cy="3902073"/>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rgbClr val="252D4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Seguridad alimentaria para el abordaje de la vulnerabilidad socio-económica.</a:t>
              </a:r>
            </a:p>
          </p:txBody>
        </p:sp>
        <p:sp>
          <p:nvSpPr>
            <p:cNvPr id="10" name="Forma libre: forma 9">
              <a:extLst>
                <a:ext uri="{FF2B5EF4-FFF2-40B4-BE49-F238E27FC236}">
                  <a16:creationId xmlns:a16="http://schemas.microsoft.com/office/drawing/2014/main" xmlns="" id="{F7CA6D01-E38A-1D1C-526C-C4B8019A5908}"/>
                </a:ext>
              </a:extLst>
            </p:cNvPr>
            <p:cNvSpPr/>
            <p:nvPr/>
          </p:nvSpPr>
          <p:spPr>
            <a:xfrm rot="16200000">
              <a:off x="1995900" y="2823479"/>
              <a:ext cx="394630" cy="3902073"/>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rgbClr val="252D4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AR" sz="1200" dirty="0">
                  <a:solidFill>
                    <a:schemeClr val="bg1"/>
                  </a:solidFill>
                  <a:latin typeface="Arial" panose="020B0604020202020204" pitchFamily="34" charset="0"/>
                  <a:cs typeface="Arial" panose="020B0604020202020204" pitchFamily="34" charset="0"/>
                </a:rPr>
                <a:t>Calidad nutricional de los alimentos que se brindan.</a:t>
              </a:r>
            </a:p>
          </p:txBody>
        </p:sp>
        <p:sp>
          <p:nvSpPr>
            <p:cNvPr id="12" name="Forma libre: forma 11">
              <a:extLst>
                <a:ext uri="{FF2B5EF4-FFF2-40B4-BE49-F238E27FC236}">
                  <a16:creationId xmlns:a16="http://schemas.microsoft.com/office/drawing/2014/main" xmlns="" id="{6F526136-D189-ACFF-58C4-64B45B48CC7D}"/>
                </a:ext>
              </a:extLst>
            </p:cNvPr>
            <p:cNvSpPr/>
            <p:nvPr/>
          </p:nvSpPr>
          <p:spPr>
            <a:xfrm>
              <a:off x="4374306" y="2277047"/>
              <a:ext cx="3902073" cy="866164"/>
            </a:xfrm>
            <a:custGeom>
              <a:avLst/>
              <a:gdLst>
                <a:gd name="connsiteX0" fmla="*/ 0 w 5469630"/>
                <a:gd name="connsiteY0" fmla="*/ 171920 h 1719196"/>
                <a:gd name="connsiteX1" fmla="*/ 171920 w 5469630"/>
                <a:gd name="connsiteY1" fmla="*/ 0 h 1719196"/>
                <a:gd name="connsiteX2" fmla="*/ 5297710 w 5469630"/>
                <a:gd name="connsiteY2" fmla="*/ 0 h 1719196"/>
                <a:gd name="connsiteX3" fmla="*/ 5469630 w 5469630"/>
                <a:gd name="connsiteY3" fmla="*/ 171920 h 1719196"/>
                <a:gd name="connsiteX4" fmla="*/ 5469630 w 5469630"/>
                <a:gd name="connsiteY4" fmla="*/ 1547276 h 1719196"/>
                <a:gd name="connsiteX5" fmla="*/ 5297710 w 5469630"/>
                <a:gd name="connsiteY5" fmla="*/ 1719196 h 1719196"/>
                <a:gd name="connsiteX6" fmla="*/ 171920 w 5469630"/>
                <a:gd name="connsiteY6" fmla="*/ 1719196 h 1719196"/>
                <a:gd name="connsiteX7" fmla="*/ 0 w 5469630"/>
                <a:gd name="connsiteY7" fmla="*/ 1547276 h 1719196"/>
                <a:gd name="connsiteX8" fmla="*/ 0 w 5469630"/>
                <a:gd name="connsiteY8" fmla="*/ 171920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9630" h="1719196">
                  <a:moveTo>
                    <a:pt x="0" y="171920"/>
                  </a:moveTo>
                  <a:cubicBezTo>
                    <a:pt x="0" y="76971"/>
                    <a:pt x="76971" y="0"/>
                    <a:pt x="171920" y="0"/>
                  </a:cubicBezTo>
                  <a:lnTo>
                    <a:pt x="5297710" y="0"/>
                  </a:lnTo>
                  <a:cubicBezTo>
                    <a:pt x="5392659" y="0"/>
                    <a:pt x="5469630" y="76971"/>
                    <a:pt x="5469630" y="171920"/>
                  </a:cubicBezTo>
                  <a:lnTo>
                    <a:pt x="5469630" y="1547276"/>
                  </a:lnTo>
                  <a:cubicBezTo>
                    <a:pt x="5469630" y="1642225"/>
                    <a:pt x="5392659" y="1719196"/>
                    <a:pt x="5297710" y="1719196"/>
                  </a:cubicBezTo>
                  <a:lnTo>
                    <a:pt x="171920" y="1719196"/>
                  </a:lnTo>
                  <a:cubicBezTo>
                    <a:pt x="76971" y="1719196"/>
                    <a:pt x="0" y="1642225"/>
                    <a:pt x="0" y="1547276"/>
                  </a:cubicBezTo>
                  <a:lnTo>
                    <a:pt x="0" y="171920"/>
                  </a:lnTo>
                  <a:close/>
                </a:path>
              </a:pathLst>
            </a:custGeom>
            <a:solidFill>
              <a:schemeClr val="accent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9201" tIns="89201" rIns="89201" bIns="89201" numCol="1" spcCol="1270" anchor="ctr" anchorCtr="0">
              <a:noAutofit/>
            </a:bodyPr>
            <a:lstStyle/>
            <a:p>
              <a:pPr algn="ctr" defTabSz="600075">
                <a:lnSpc>
                  <a:spcPct val="90000"/>
                </a:lnSpc>
                <a:spcBef>
                  <a:spcPct val="0"/>
                </a:spcBef>
                <a:spcAft>
                  <a:spcPct val="35000"/>
                </a:spcAft>
              </a:pPr>
              <a:r>
                <a:rPr lang="es-MX" sz="1600" b="1" dirty="0">
                  <a:solidFill>
                    <a:schemeClr val="bg1"/>
                  </a:solidFill>
                  <a:latin typeface="Arial" panose="020B0604020202020204" pitchFamily="34" charset="0"/>
                  <a:cs typeface="Arial" panose="020B0604020202020204" pitchFamily="34" charset="0"/>
                </a:rPr>
                <a:t>RESPECTO A LA ORGANIZACIÓN EJECUTANTE</a:t>
              </a:r>
              <a:endParaRPr lang="es-MX" sz="1600" b="1" dirty="0">
                <a:solidFill>
                  <a:srgbClr val="FF0000"/>
                </a:solidFill>
                <a:latin typeface="Arial" panose="020B0604020202020204" pitchFamily="34" charset="0"/>
                <a:cs typeface="Arial" panose="020B0604020202020204" pitchFamily="34" charset="0"/>
              </a:endParaRPr>
            </a:p>
          </p:txBody>
        </p:sp>
        <p:sp>
          <p:nvSpPr>
            <p:cNvPr id="14" name="Forma libre: forma 13">
              <a:extLst>
                <a:ext uri="{FF2B5EF4-FFF2-40B4-BE49-F238E27FC236}">
                  <a16:creationId xmlns:a16="http://schemas.microsoft.com/office/drawing/2014/main" xmlns="" id="{90E277B4-DE7D-7137-A807-7F977009A90F}"/>
                </a:ext>
              </a:extLst>
            </p:cNvPr>
            <p:cNvSpPr/>
            <p:nvPr/>
          </p:nvSpPr>
          <p:spPr>
            <a:xfrm rot="16200000">
              <a:off x="6065276" y="1580163"/>
              <a:ext cx="554345" cy="3902073"/>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chemeClr val="accent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Acompañamiento técnico y social en territorio, de las organizaciones ejecutantes.</a:t>
              </a:r>
            </a:p>
          </p:txBody>
        </p:sp>
        <p:sp>
          <p:nvSpPr>
            <p:cNvPr id="15" name="Forma libre: forma 14">
              <a:extLst>
                <a:ext uri="{FF2B5EF4-FFF2-40B4-BE49-F238E27FC236}">
                  <a16:creationId xmlns:a16="http://schemas.microsoft.com/office/drawing/2014/main" xmlns="" id="{B86F1F97-8490-949D-743A-67B6B66E3095}"/>
                </a:ext>
              </a:extLst>
            </p:cNvPr>
            <p:cNvSpPr/>
            <p:nvPr/>
          </p:nvSpPr>
          <p:spPr>
            <a:xfrm rot="16200000">
              <a:off x="6072803" y="2181853"/>
              <a:ext cx="554345" cy="3902073"/>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chemeClr val="accent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Articulación de las organizaciones comunitarias con las instancias provinciales y municipales.</a:t>
              </a:r>
            </a:p>
          </p:txBody>
        </p:sp>
        <p:sp>
          <p:nvSpPr>
            <p:cNvPr id="16" name="Forma libre: forma 15">
              <a:extLst>
                <a:ext uri="{FF2B5EF4-FFF2-40B4-BE49-F238E27FC236}">
                  <a16:creationId xmlns:a16="http://schemas.microsoft.com/office/drawing/2014/main" xmlns="" id="{BA0114BF-6727-3DA1-FF0B-EBE3D10C3976}"/>
                </a:ext>
              </a:extLst>
            </p:cNvPr>
            <p:cNvSpPr/>
            <p:nvPr/>
          </p:nvSpPr>
          <p:spPr>
            <a:xfrm rot="16200000">
              <a:off x="6063161" y="2794054"/>
              <a:ext cx="558585" cy="3902073"/>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chemeClr val="accent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Monitoreo y seguimiento de la prestación (cumplimiento de pautas y protocolos alimentarios).</a:t>
              </a:r>
            </a:p>
          </p:txBody>
        </p:sp>
        <p:sp>
          <p:nvSpPr>
            <p:cNvPr id="17" name="Forma libre: forma 16">
              <a:extLst>
                <a:ext uri="{FF2B5EF4-FFF2-40B4-BE49-F238E27FC236}">
                  <a16:creationId xmlns:a16="http://schemas.microsoft.com/office/drawing/2014/main" xmlns="" id="{2865EF96-31A8-B453-E78A-1090BB54CF55}"/>
                </a:ext>
              </a:extLst>
            </p:cNvPr>
            <p:cNvSpPr/>
            <p:nvPr/>
          </p:nvSpPr>
          <p:spPr>
            <a:xfrm>
              <a:off x="8521246" y="2275069"/>
              <a:ext cx="3902073" cy="866164"/>
            </a:xfrm>
            <a:custGeom>
              <a:avLst/>
              <a:gdLst>
                <a:gd name="connsiteX0" fmla="*/ 0 w 2326025"/>
                <a:gd name="connsiteY0" fmla="*/ 171920 h 1719196"/>
                <a:gd name="connsiteX1" fmla="*/ 171920 w 2326025"/>
                <a:gd name="connsiteY1" fmla="*/ 0 h 1719196"/>
                <a:gd name="connsiteX2" fmla="*/ 2154105 w 2326025"/>
                <a:gd name="connsiteY2" fmla="*/ 0 h 1719196"/>
                <a:gd name="connsiteX3" fmla="*/ 2326025 w 2326025"/>
                <a:gd name="connsiteY3" fmla="*/ 171920 h 1719196"/>
                <a:gd name="connsiteX4" fmla="*/ 2326025 w 2326025"/>
                <a:gd name="connsiteY4" fmla="*/ 1547276 h 1719196"/>
                <a:gd name="connsiteX5" fmla="*/ 2154105 w 2326025"/>
                <a:gd name="connsiteY5" fmla="*/ 1719196 h 1719196"/>
                <a:gd name="connsiteX6" fmla="*/ 171920 w 2326025"/>
                <a:gd name="connsiteY6" fmla="*/ 1719196 h 1719196"/>
                <a:gd name="connsiteX7" fmla="*/ 0 w 2326025"/>
                <a:gd name="connsiteY7" fmla="*/ 1547276 h 1719196"/>
                <a:gd name="connsiteX8" fmla="*/ 0 w 2326025"/>
                <a:gd name="connsiteY8" fmla="*/ 171920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6025" h="1719196">
                  <a:moveTo>
                    <a:pt x="0" y="171920"/>
                  </a:moveTo>
                  <a:cubicBezTo>
                    <a:pt x="0" y="76971"/>
                    <a:pt x="76971" y="0"/>
                    <a:pt x="171920" y="0"/>
                  </a:cubicBezTo>
                  <a:lnTo>
                    <a:pt x="2154105" y="0"/>
                  </a:lnTo>
                  <a:cubicBezTo>
                    <a:pt x="2249054" y="0"/>
                    <a:pt x="2326025" y="76971"/>
                    <a:pt x="2326025" y="171920"/>
                  </a:cubicBezTo>
                  <a:lnTo>
                    <a:pt x="2326025" y="1547276"/>
                  </a:lnTo>
                  <a:cubicBezTo>
                    <a:pt x="2326025" y="1642225"/>
                    <a:pt x="2249054" y="1719196"/>
                    <a:pt x="2154105" y="1719196"/>
                  </a:cubicBezTo>
                  <a:lnTo>
                    <a:pt x="171920" y="1719196"/>
                  </a:lnTo>
                  <a:cubicBezTo>
                    <a:pt x="76971" y="1719196"/>
                    <a:pt x="0" y="1642225"/>
                    <a:pt x="0" y="1547276"/>
                  </a:cubicBezTo>
                  <a:lnTo>
                    <a:pt x="0" y="171920"/>
                  </a:lnTo>
                  <a:close/>
                </a:path>
              </a:pathLst>
            </a:custGeom>
            <a:solidFill>
              <a:schemeClr val="tx2">
                <a:lumMod val="75000"/>
                <a:lumOff val="2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7776" tIns="117776" rIns="117776" bIns="117776" numCol="1" spcCol="1270" anchor="ctr" anchorCtr="0">
              <a:noAutofit/>
            </a:bodyPr>
            <a:lstStyle/>
            <a:p>
              <a:pPr algn="ctr" defTabSz="933450">
                <a:lnSpc>
                  <a:spcPct val="90000"/>
                </a:lnSpc>
                <a:spcBef>
                  <a:spcPct val="0"/>
                </a:spcBef>
                <a:spcAft>
                  <a:spcPct val="35000"/>
                </a:spcAft>
              </a:pPr>
              <a:r>
                <a:rPr lang="es-AR" sz="1600" b="1" dirty="0">
                  <a:solidFill>
                    <a:prstClr val="white"/>
                  </a:solidFill>
                  <a:latin typeface="Arial" panose="020B0604020202020204" pitchFamily="34" charset="0"/>
                  <a:cs typeface="Arial" panose="020B0604020202020204" pitchFamily="34" charset="0"/>
                </a:rPr>
                <a:t>FOCOS TRANSVERSALES</a:t>
              </a:r>
            </a:p>
          </p:txBody>
        </p:sp>
        <p:sp>
          <p:nvSpPr>
            <p:cNvPr id="18" name="Forma libre: forma 17">
              <a:extLst>
                <a:ext uri="{FF2B5EF4-FFF2-40B4-BE49-F238E27FC236}">
                  <a16:creationId xmlns:a16="http://schemas.microsoft.com/office/drawing/2014/main" xmlns="" id="{544C91CA-A3BC-9DC8-99F7-18702DD7D30E}"/>
                </a:ext>
              </a:extLst>
            </p:cNvPr>
            <p:cNvSpPr/>
            <p:nvPr/>
          </p:nvSpPr>
          <p:spPr>
            <a:xfrm rot="16200000">
              <a:off x="10195109" y="1569523"/>
              <a:ext cx="554345" cy="3902073"/>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chemeClr val="tx2">
                <a:lumMod val="75000"/>
                <a:lumOff val="2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Cumplimiento de objetivos sociales e implementación integral.</a:t>
              </a:r>
            </a:p>
          </p:txBody>
        </p:sp>
      </p:grpSp>
      <p:sp>
        <p:nvSpPr>
          <p:cNvPr id="20" name="Forma libre: forma 19">
            <a:extLst>
              <a:ext uri="{FF2B5EF4-FFF2-40B4-BE49-F238E27FC236}">
                <a16:creationId xmlns:a16="http://schemas.microsoft.com/office/drawing/2014/main" xmlns="" id="{9C830217-BB4E-D3F3-DE2B-13255016E63D}"/>
              </a:ext>
            </a:extLst>
          </p:cNvPr>
          <p:cNvSpPr/>
          <p:nvPr/>
        </p:nvSpPr>
        <p:spPr>
          <a:xfrm rot="16200000">
            <a:off x="2346111" y="3521334"/>
            <a:ext cx="431064" cy="3528000"/>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rgbClr val="252D4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Comensalidad doméstica y procesos de diagnóstico a futuro.</a:t>
            </a:r>
          </a:p>
        </p:txBody>
      </p:sp>
      <p:sp>
        <p:nvSpPr>
          <p:cNvPr id="23" name="Forma libre: forma 22">
            <a:extLst>
              <a:ext uri="{FF2B5EF4-FFF2-40B4-BE49-F238E27FC236}">
                <a16:creationId xmlns:a16="http://schemas.microsoft.com/office/drawing/2014/main" xmlns="" id="{9EC2C57A-A143-D4EC-392D-F2647D1B6232}"/>
              </a:ext>
            </a:extLst>
          </p:cNvPr>
          <p:cNvSpPr/>
          <p:nvPr/>
        </p:nvSpPr>
        <p:spPr>
          <a:xfrm rot="16200000">
            <a:off x="9755051" y="2388577"/>
            <a:ext cx="576000" cy="3528000"/>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chemeClr val="tx2">
              <a:lumMod val="75000"/>
              <a:lumOff val="2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Cumplimiento normativo de los lineamientos y modalidades operativas.</a:t>
            </a:r>
          </a:p>
        </p:txBody>
      </p:sp>
      <p:sp>
        <p:nvSpPr>
          <p:cNvPr id="22" name="Forma libre: forma 19">
            <a:extLst>
              <a:ext uri="{FF2B5EF4-FFF2-40B4-BE49-F238E27FC236}">
                <a16:creationId xmlns:a16="http://schemas.microsoft.com/office/drawing/2014/main" xmlns="" id="{9C830217-BB4E-D3F3-DE2B-13255016E63D}"/>
              </a:ext>
            </a:extLst>
          </p:cNvPr>
          <p:cNvSpPr/>
          <p:nvPr/>
        </p:nvSpPr>
        <p:spPr>
          <a:xfrm rot="16200000">
            <a:off x="2381277" y="3963688"/>
            <a:ext cx="401772" cy="3528000"/>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rgbClr val="252D4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Rendición de Cuentas.</a:t>
            </a:r>
          </a:p>
        </p:txBody>
      </p:sp>
      <p:sp>
        <p:nvSpPr>
          <p:cNvPr id="24" name="Forma libre: forma 7">
            <a:extLst>
              <a:ext uri="{FF2B5EF4-FFF2-40B4-BE49-F238E27FC236}">
                <a16:creationId xmlns:a16="http://schemas.microsoft.com/office/drawing/2014/main" xmlns="" id="{4B5E8ACE-4AA4-3D1D-716C-D768FB7DE46B}"/>
              </a:ext>
            </a:extLst>
          </p:cNvPr>
          <p:cNvSpPr/>
          <p:nvPr/>
        </p:nvSpPr>
        <p:spPr>
          <a:xfrm rot="16200000">
            <a:off x="2314380" y="1719287"/>
            <a:ext cx="443487" cy="3528000"/>
          </a:xfrm>
          <a:custGeom>
            <a:avLst/>
            <a:gdLst>
              <a:gd name="connsiteX0" fmla="*/ 0 w 754223"/>
              <a:gd name="connsiteY0" fmla="*/ 75422 h 1719196"/>
              <a:gd name="connsiteX1" fmla="*/ 75422 w 754223"/>
              <a:gd name="connsiteY1" fmla="*/ 0 h 1719196"/>
              <a:gd name="connsiteX2" fmla="*/ 678801 w 754223"/>
              <a:gd name="connsiteY2" fmla="*/ 0 h 1719196"/>
              <a:gd name="connsiteX3" fmla="*/ 754223 w 754223"/>
              <a:gd name="connsiteY3" fmla="*/ 75422 h 1719196"/>
              <a:gd name="connsiteX4" fmla="*/ 754223 w 754223"/>
              <a:gd name="connsiteY4" fmla="*/ 1643774 h 1719196"/>
              <a:gd name="connsiteX5" fmla="*/ 678801 w 754223"/>
              <a:gd name="connsiteY5" fmla="*/ 1719196 h 1719196"/>
              <a:gd name="connsiteX6" fmla="*/ 75422 w 754223"/>
              <a:gd name="connsiteY6" fmla="*/ 1719196 h 1719196"/>
              <a:gd name="connsiteX7" fmla="*/ 0 w 754223"/>
              <a:gd name="connsiteY7" fmla="*/ 1643774 h 1719196"/>
              <a:gd name="connsiteX8" fmla="*/ 0 w 754223"/>
              <a:gd name="connsiteY8" fmla="*/ 75422 h 1719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4223" h="1719196">
                <a:moveTo>
                  <a:pt x="0" y="75422"/>
                </a:moveTo>
                <a:cubicBezTo>
                  <a:pt x="0" y="33768"/>
                  <a:pt x="33768" y="0"/>
                  <a:pt x="75422" y="0"/>
                </a:cubicBezTo>
                <a:lnTo>
                  <a:pt x="678801" y="0"/>
                </a:lnTo>
                <a:cubicBezTo>
                  <a:pt x="720455" y="0"/>
                  <a:pt x="754223" y="33768"/>
                  <a:pt x="754223" y="75422"/>
                </a:cubicBezTo>
                <a:lnTo>
                  <a:pt x="754223" y="1643774"/>
                </a:lnTo>
                <a:cubicBezTo>
                  <a:pt x="754223" y="1685428"/>
                  <a:pt x="720455" y="1719196"/>
                  <a:pt x="678801" y="1719196"/>
                </a:cubicBezTo>
                <a:lnTo>
                  <a:pt x="75422" y="1719196"/>
                </a:lnTo>
                <a:cubicBezTo>
                  <a:pt x="33768" y="1719196"/>
                  <a:pt x="0" y="1685428"/>
                  <a:pt x="0" y="1643774"/>
                </a:cubicBezTo>
                <a:lnTo>
                  <a:pt x="0" y="75422"/>
                </a:lnTo>
                <a:close/>
              </a:path>
            </a:pathLst>
          </a:custGeom>
          <a:solidFill>
            <a:srgbClr val="252D4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 wrap="square" lIns="56573" tIns="56573" rIns="56573" bIns="56573" numCol="1" spcCol="1270" anchor="ctr" anchorCtr="0">
            <a:noAutofit/>
          </a:bodyPr>
          <a:lstStyle/>
          <a:p>
            <a:pPr algn="ctr" defTabSz="466725">
              <a:lnSpc>
                <a:spcPct val="90000"/>
              </a:lnSpc>
              <a:spcBef>
                <a:spcPct val="0"/>
              </a:spcBef>
              <a:spcAft>
                <a:spcPct val="35000"/>
              </a:spcAft>
            </a:pPr>
            <a:r>
              <a:rPr lang="es-MX" sz="1200" dirty="0">
                <a:solidFill>
                  <a:schemeClr val="bg1"/>
                </a:solidFill>
                <a:latin typeface="Arial" panose="020B0604020202020204" pitchFamily="34" charset="0"/>
                <a:cs typeface="Arial" panose="020B0604020202020204" pitchFamily="34" charset="0"/>
              </a:rPr>
              <a:t>Financiamiento de la prestación.</a:t>
            </a:r>
          </a:p>
        </p:txBody>
      </p:sp>
    </p:spTree>
    <p:extLst>
      <p:ext uri="{BB962C8B-B14F-4D97-AF65-F5344CB8AC3E}">
        <p14:creationId xmlns:p14="http://schemas.microsoft.com/office/powerpoint/2010/main" val="4250429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3E5185E-1878-EC5D-C734-63EFF7F2DC1B}"/>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5D98E389-417F-A894-99B5-95D90D345B36}"/>
              </a:ext>
            </a:extLst>
          </p:cNvPr>
          <p:cNvSpPr txBox="1"/>
          <p:nvPr/>
        </p:nvSpPr>
        <p:spPr>
          <a:xfrm>
            <a:off x="344133" y="1105547"/>
            <a:ext cx="10609002" cy="634764"/>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600" b="1" dirty="0">
                <a:latin typeface="Cambria" panose="02040503050406030204" pitchFamily="18" charset="0"/>
                <a:ea typeface="Cambria" panose="02040503050406030204" pitchFamily="18" charset="0"/>
                <a:cs typeface="Calibri"/>
                <a:sym typeface="Calibri"/>
              </a:rPr>
              <a:t>Modalidad de Auditoría</a:t>
            </a:r>
          </a:p>
        </p:txBody>
      </p:sp>
      <p:pic>
        <p:nvPicPr>
          <p:cNvPr id="6" name="Imagen 5">
            <a:extLst>
              <a:ext uri="{FF2B5EF4-FFF2-40B4-BE49-F238E27FC236}">
                <a16:creationId xmlns:a16="http://schemas.microsoft.com/office/drawing/2014/main" xmlns="" id="{BC29A19E-6FDD-AB3C-B49E-749378DB1787}"/>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23250AEE-D513-1A0E-7538-3D9DB36EFC84}"/>
              </a:ext>
            </a:extLst>
          </p:cNvPr>
          <p:cNvPicPr>
            <a:picLocks noChangeAspect="1"/>
          </p:cNvPicPr>
          <p:nvPr/>
        </p:nvPicPr>
        <p:blipFill>
          <a:blip r:embed="rId3"/>
          <a:stretch>
            <a:fillRect/>
          </a:stretch>
        </p:blipFill>
        <p:spPr>
          <a:xfrm>
            <a:off x="0" y="-9832"/>
            <a:ext cx="12192000" cy="865937"/>
          </a:xfrm>
          <a:prstGeom prst="rect">
            <a:avLst/>
          </a:prstGeom>
        </p:spPr>
      </p:pic>
      <p:graphicFrame>
        <p:nvGraphicFramePr>
          <p:cNvPr id="2" name="Marcador de contenido 4">
            <a:extLst>
              <a:ext uri="{FF2B5EF4-FFF2-40B4-BE49-F238E27FC236}">
                <a16:creationId xmlns:a16="http://schemas.microsoft.com/office/drawing/2014/main" xmlns="" id="{17CD94E6-B3DE-4690-0253-593208A1E242}"/>
              </a:ext>
            </a:extLst>
          </p:cNvPr>
          <p:cNvGraphicFramePr>
            <a:graphicFrameLocks/>
          </p:cNvGraphicFramePr>
          <p:nvPr>
            <p:extLst>
              <p:ext uri="{D42A27DB-BD31-4B8C-83A1-F6EECF244321}">
                <p14:modId xmlns:p14="http://schemas.microsoft.com/office/powerpoint/2010/main" val="3120364959"/>
              </p:ext>
            </p:extLst>
          </p:nvPr>
        </p:nvGraphicFramePr>
        <p:xfrm>
          <a:off x="1565943" y="1811978"/>
          <a:ext cx="9387192" cy="47629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91315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C8A621C-5079-6307-3A7F-9F424C0F712C}"/>
            </a:ext>
          </a:extLst>
        </p:cNvPr>
        <p:cNvGrpSpPr/>
        <p:nvPr/>
      </p:nvGrpSpPr>
      <p:grpSpPr>
        <a:xfrm>
          <a:off x="0" y="0"/>
          <a:ext cx="0" cy="0"/>
          <a:chOff x="0" y="0"/>
          <a:chExt cx="0" cy="0"/>
        </a:xfrm>
      </p:grpSpPr>
      <p:sp>
        <p:nvSpPr>
          <p:cNvPr id="4" name="Google Shape;44;p7">
            <a:extLst>
              <a:ext uri="{FF2B5EF4-FFF2-40B4-BE49-F238E27FC236}">
                <a16:creationId xmlns:a16="http://schemas.microsoft.com/office/drawing/2014/main" xmlns="" id="{106D3E87-5A82-D3AD-3977-093623560CF4}"/>
              </a:ext>
            </a:extLst>
          </p:cNvPr>
          <p:cNvSpPr/>
          <p:nvPr/>
        </p:nvSpPr>
        <p:spPr>
          <a:xfrm>
            <a:off x="1" y="-40239"/>
            <a:ext cx="12191999" cy="6905282"/>
          </a:xfrm>
          <a:custGeom>
            <a:avLst/>
            <a:gdLst/>
            <a:ahLst/>
            <a:cxnLst/>
            <a:rect l="l" t="t" r="r" b="b"/>
            <a:pathLst>
              <a:path w="4097654" h="7131684" extrusionOk="0">
                <a:moveTo>
                  <a:pt x="0" y="7131113"/>
                </a:moveTo>
                <a:lnTo>
                  <a:pt x="4097121" y="7131113"/>
                </a:lnTo>
                <a:lnTo>
                  <a:pt x="4097121" y="0"/>
                </a:lnTo>
                <a:lnTo>
                  <a:pt x="0" y="0"/>
                </a:lnTo>
                <a:lnTo>
                  <a:pt x="0" y="7131113"/>
                </a:lnTo>
                <a:close/>
              </a:path>
            </a:pathLst>
          </a:custGeom>
          <a:solidFill>
            <a:srgbClr val="252D4E"/>
          </a:solidFill>
          <a:ln>
            <a:noFill/>
          </a:ln>
        </p:spPr>
        <p:txBody>
          <a:bodyPr spcFirstLastPara="1" wrap="square" lIns="0" tIns="0" rIns="0" bIns="0" anchor="t" anchorCtr="0">
            <a:noAutofit/>
          </a:bodyPr>
          <a:lstStyle/>
          <a:p>
            <a:pPr>
              <a:buClr>
                <a:srgbClr val="000000"/>
              </a:buClr>
              <a:buSzPts val="1800"/>
            </a:pPr>
            <a:endParaRPr sz="1730" dirty="0">
              <a:solidFill>
                <a:schemeClr val="dk1"/>
              </a:solidFill>
              <a:latin typeface="Calibri"/>
              <a:ea typeface="Calibri"/>
              <a:cs typeface="Calibri"/>
              <a:sym typeface="Calibri"/>
            </a:endParaRPr>
          </a:p>
        </p:txBody>
      </p:sp>
      <p:sp>
        <p:nvSpPr>
          <p:cNvPr id="3" name="Google Shape;83;p7">
            <a:extLst>
              <a:ext uri="{FF2B5EF4-FFF2-40B4-BE49-F238E27FC236}">
                <a16:creationId xmlns:a16="http://schemas.microsoft.com/office/drawing/2014/main" xmlns="" id="{F12D1B4B-50F3-165E-DE27-C58BBF8B79B4}"/>
              </a:ext>
            </a:extLst>
          </p:cNvPr>
          <p:cNvSpPr txBox="1"/>
          <p:nvPr/>
        </p:nvSpPr>
        <p:spPr>
          <a:xfrm>
            <a:off x="383454" y="2160330"/>
            <a:ext cx="11543071" cy="1268669"/>
          </a:xfrm>
          <a:prstGeom prst="rect">
            <a:avLst/>
          </a:prstGeom>
          <a:noFill/>
          <a:ln>
            <a:noFill/>
          </a:ln>
        </p:spPr>
        <p:txBody>
          <a:bodyPr spcFirstLastPara="1" wrap="square" lIns="87846" tIns="43911" rIns="87846" bIns="43911" anchor="t" anchorCtr="0">
            <a:noAutofit/>
          </a:bodyPr>
          <a:lstStyle/>
          <a:p>
            <a:pPr algn="ctr">
              <a:buClr>
                <a:srgbClr val="000000"/>
              </a:buClr>
              <a:buSzPts val="2500"/>
            </a:pPr>
            <a:r>
              <a:rPr lang="es-MX" sz="4000" b="1" dirty="0">
                <a:solidFill>
                  <a:schemeClr val="lt1"/>
                </a:solidFill>
                <a:latin typeface="Cambria" panose="02040503050406030204" pitchFamily="18" charset="0"/>
                <a:ea typeface="Cambria" panose="02040503050406030204" pitchFamily="18" charset="0"/>
                <a:cs typeface="Calibri"/>
                <a:sym typeface="Calibri"/>
              </a:rPr>
              <a:t>INSTRUMENTOS  DE RELEVAMIENTO Y ASPECTOS OPERATIVOS</a:t>
            </a:r>
          </a:p>
        </p:txBody>
      </p:sp>
      <p:pic>
        <p:nvPicPr>
          <p:cNvPr id="2" name="Imagen 1">
            <a:extLst>
              <a:ext uri="{FF2B5EF4-FFF2-40B4-BE49-F238E27FC236}">
                <a16:creationId xmlns:a16="http://schemas.microsoft.com/office/drawing/2014/main" xmlns="" id="{FD237489-3A45-3AF1-59AE-E118A801E2C2}"/>
              </a:ext>
            </a:extLst>
          </p:cNvPr>
          <p:cNvPicPr>
            <a:picLocks noChangeAspect="1"/>
          </p:cNvPicPr>
          <p:nvPr/>
        </p:nvPicPr>
        <p:blipFill>
          <a:blip r:embed="rId2"/>
          <a:stretch>
            <a:fillRect/>
          </a:stretch>
        </p:blipFill>
        <p:spPr>
          <a:xfrm>
            <a:off x="3274381" y="3446990"/>
            <a:ext cx="5761219" cy="42676"/>
          </a:xfrm>
          <a:prstGeom prst="rect">
            <a:avLst/>
          </a:prstGeom>
        </p:spPr>
      </p:pic>
    </p:spTree>
    <p:extLst>
      <p:ext uri="{BB962C8B-B14F-4D97-AF65-F5344CB8AC3E}">
        <p14:creationId xmlns:p14="http://schemas.microsoft.com/office/powerpoint/2010/main" val="756537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ED71265-761E-81AC-8E7A-4A0571DE90B3}"/>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E3DEF6CE-401D-0BD4-E4DD-7FC41275960D}"/>
              </a:ext>
            </a:extLst>
          </p:cNvPr>
          <p:cNvSpPr txBox="1"/>
          <p:nvPr/>
        </p:nvSpPr>
        <p:spPr>
          <a:xfrm>
            <a:off x="344133" y="1096022"/>
            <a:ext cx="10609002" cy="634764"/>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200" b="1" dirty="0">
                <a:latin typeface="Cambria" panose="02040503050406030204" pitchFamily="18" charset="0"/>
                <a:ea typeface="Cambria" panose="02040503050406030204" pitchFamily="18" charset="0"/>
                <a:cs typeface="Calibri"/>
                <a:sym typeface="Calibri"/>
              </a:rPr>
              <a:t>Instrumentos de Relevamiento</a:t>
            </a:r>
          </a:p>
        </p:txBody>
      </p:sp>
      <p:pic>
        <p:nvPicPr>
          <p:cNvPr id="6" name="Imagen 5">
            <a:extLst>
              <a:ext uri="{FF2B5EF4-FFF2-40B4-BE49-F238E27FC236}">
                <a16:creationId xmlns:a16="http://schemas.microsoft.com/office/drawing/2014/main" xmlns="" id="{2FA3540E-450C-86DF-4C5A-29D8BF7E6D52}"/>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2934ECD7-ADC1-D4EF-3B29-F69DFABB385D}"/>
              </a:ext>
            </a:extLst>
          </p:cNvPr>
          <p:cNvPicPr>
            <a:picLocks noChangeAspect="1"/>
          </p:cNvPicPr>
          <p:nvPr/>
        </p:nvPicPr>
        <p:blipFill>
          <a:blip r:embed="rId3"/>
          <a:stretch>
            <a:fillRect/>
          </a:stretch>
        </p:blipFill>
        <p:spPr>
          <a:xfrm>
            <a:off x="0" y="-9832"/>
            <a:ext cx="12192000" cy="865937"/>
          </a:xfrm>
          <a:prstGeom prst="rect">
            <a:avLst/>
          </a:prstGeom>
        </p:spPr>
      </p:pic>
      <p:sp>
        <p:nvSpPr>
          <p:cNvPr id="2" name="CuadroTexto 1">
            <a:extLst>
              <a:ext uri="{FF2B5EF4-FFF2-40B4-BE49-F238E27FC236}">
                <a16:creationId xmlns:a16="http://schemas.microsoft.com/office/drawing/2014/main" xmlns="" id="{91D513E3-557B-96DB-D7F0-4730AE46D853}"/>
              </a:ext>
            </a:extLst>
          </p:cNvPr>
          <p:cNvSpPr txBox="1"/>
          <p:nvPr/>
        </p:nvSpPr>
        <p:spPr>
          <a:xfrm>
            <a:off x="1497124" y="2333819"/>
            <a:ext cx="3308392" cy="1815882"/>
          </a:xfrm>
          <a:prstGeom prst="rect">
            <a:avLst/>
          </a:prstGeom>
          <a:noFill/>
        </p:spPr>
        <p:txBody>
          <a:bodyPr wrap="square" rtlCol="0">
            <a:spAutoFit/>
          </a:bodyPr>
          <a:lstStyle/>
          <a:p>
            <a:pPr marL="285750" indent="-285750">
              <a:buFont typeface="Arial" pitchFamily="34" charset="0"/>
              <a:buChar char="•"/>
            </a:pPr>
            <a:endParaRPr lang="es-ES" sz="1400" dirty="0"/>
          </a:p>
          <a:p>
            <a:pPr marL="285750" indent="-285750" algn="just">
              <a:buFont typeface="Wingdings" panose="05000000000000000000" pitchFamily="2" charset="2"/>
              <a:buChar char="Ø"/>
            </a:pPr>
            <a:r>
              <a:rPr lang="es-ES" sz="1400" dirty="0">
                <a:latin typeface="Arial" panose="020B0604020202020204" pitchFamily="34" charset="0"/>
                <a:cs typeface="Arial" panose="020B0604020202020204" pitchFamily="34" charset="0"/>
              </a:rPr>
              <a:t>Informe Modelo - </a:t>
            </a:r>
            <a:r>
              <a:rPr lang="es-AR" sz="1400" dirty="0">
                <a:latin typeface="Arial" panose="020B0604020202020204" pitchFamily="34" charset="0"/>
                <a:cs typeface="Arial" panose="020B0604020202020204" pitchFamily="34" charset="0"/>
              </a:rPr>
              <a:t>Comedores Comunitarios y Merenderos (Proyecto PNUD)</a:t>
            </a:r>
          </a:p>
          <a:p>
            <a:pPr algn="just"/>
            <a:endParaRPr lang="es-AR"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s-AR" sz="1400" dirty="0">
                <a:latin typeface="Arial" panose="020B0604020202020204" pitchFamily="34" charset="0"/>
                <a:cs typeface="Arial" panose="020B0604020202020204" pitchFamily="34" charset="0"/>
              </a:rPr>
              <a:t>Instructivo SIGEN para la Presentación de Informes de la Red Federal.</a:t>
            </a:r>
            <a:endParaRPr lang="es-ES" sz="1400" dirty="0">
              <a:latin typeface="Arial" panose="020B0604020202020204" pitchFamily="34" charset="0"/>
              <a:cs typeface="Arial" panose="020B0604020202020204" pitchFamily="34" charset="0"/>
            </a:endParaRPr>
          </a:p>
        </p:txBody>
      </p:sp>
      <p:grpSp>
        <p:nvGrpSpPr>
          <p:cNvPr id="7" name="11 Grupo">
            <a:extLst>
              <a:ext uri="{FF2B5EF4-FFF2-40B4-BE49-F238E27FC236}">
                <a16:creationId xmlns:a16="http://schemas.microsoft.com/office/drawing/2014/main" xmlns="" id="{39D2CC7E-CB57-E627-2387-90DF5622FCF6}"/>
              </a:ext>
            </a:extLst>
          </p:cNvPr>
          <p:cNvGrpSpPr/>
          <p:nvPr/>
        </p:nvGrpSpPr>
        <p:grpSpPr>
          <a:xfrm>
            <a:off x="5721835" y="1775758"/>
            <a:ext cx="3458873" cy="576064"/>
            <a:chOff x="4401443" y="448"/>
            <a:chExt cx="2727480" cy="1168386"/>
          </a:xfrm>
        </p:grpSpPr>
        <p:sp>
          <p:nvSpPr>
            <p:cNvPr id="9" name="15 Rectángulo">
              <a:extLst>
                <a:ext uri="{FF2B5EF4-FFF2-40B4-BE49-F238E27FC236}">
                  <a16:creationId xmlns:a16="http://schemas.microsoft.com/office/drawing/2014/main" xmlns="" id="{364B3D5C-11D1-CF19-5709-6BD55DCB4470}"/>
                </a:ext>
              </a:extLst>
            </p:cNvPr>
            <p:cNvSpPr/>
            <p:nvPr/>
          </p:nvSpPr>
          <p:spPr>
            <a:xfrm>
              <a:off x="4401443" y="448"/>
              <a:ext cx="2727480" cy="1168386"/>
            </a:xfrm>
            <a:prstGeom prst="rect">
              <a:avLst/>
            </a:prstGeom>
            <a:solidFill>
              <a:srgbClr val="302F4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16 Rectángulo">
              <a:extLst>
                <a:ext uri="{FF2B5EF4-FFF2-40B4-BE49-F238E27FC236}">
                  <a16:creationId xmlns:a16="http://schemas.microsoft.com/office/drawing/2014/main" xmlns="" id="{1EE4BFA3-98DE-70F0-D7B3-C3FC5336D01F}"/>
                </a:ext>
              </a:extLst>
            </p:cNvPr>
            <p:cNvSpPr/>
            <p:nvPr/>
          </p:nvSpPr>
          <p:spPr>
            <a:xfrm>
              <a:off x="4401443" y="448"/>
              <a:ext cx="2727480" cy="11683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AR" sz="2400" kern="1200" dirty="0">
                  <a:latin typeface="Arial" panose="020B0604020202020204" pitchFamily="34" charset="0"/>
                  <a:cs typeface="Arial" panose="020B0604020202020204" pitchFamily="34" charset="0"/>
                </a:rPr>
                <a:t>Formularios</a:t>
              </a:r>
            </a:p>
          </p:txBody>
        </p:sp>
      </p:grpSp>
      <p:grpSp>
        <p:nvGrpSpPr>
          <p:cNvPr id="12" name="12 Grupo">
            <a:extLst>
              <a:ext uri="{FF2B5EF4-FFF2-40B4-BE49-F238E27FC236}">
                <a16:creationId xmlns:a16="http://schemas.microsoft.com/office/drawing/2014/main" xmlns="" id="{156469CC-A6C4-A3C7-4A80-6C75B742F0A6}"/>
              </a:ext>
            </a:extLst>
          </p:cNvPr>
          <p:cNvGrpSpPr/>
          <p:nvPr/>
        </p:nvGrpSpPr>
        <p:grpSpPr>
          <a:xfrm>
            <a:off x="1433666" y="1775758"/>
            <a:ext cx="3450356" cy="576064"/>
            <a:chOff x="813934" y="495"/>
            <a:chExt cx="2727480" cy="1168386"/>
          </a:xfrm>
        </p:grpSpPr>
        <p:sp>
          <p:nvSpPr>
            <p:cNvPr id="13" name="13 Rectángulo">
              <a:extLst>
                <a:ext uri="{FF2B5EF4-FFF2-40B4-BE49-F238E27FC236}">
                  <a16:creationId xmlns:a16="http://schemas.microsoft.com/office/drawing/2014/main" xmlns="" id="{BA72436C-66CF-4C03-081D-7B0D70449F34}"/>
                </a:ext>
              </a:extLst>
            </p:cNvPr>
            <p:cNvSpPr/>
            <p:nvPr/>
          </p:nvSpPr>
          <p:spPr>
            <a:xfrm>
              <a:off x="864096" y="495"/>
              <a:ext cx="2677317" cy="1168386"/>
            </a:xfrm>
            <a:prstGeom prst="rect">
              <a:avLst/>
            </a:prstGeom>
            <a:solidFill>
              <a:srgbClr val="302F4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4" name="14 Rectángulo">
              <a:extLst>
                <a:ext uri="{FF2B5EF4-FFF2-40B4-BE49-F238E27FC236}">
                  <a16:creationId xmlns:a16="http://schemas.microsoft.com/office/drawing/2014/main" xmlns="" id="{3955E60C-A45C-66B0-F43A-CCE4DBC96E62}"/>
                </a:ext>
              </a:extLst>
            </p:cNvPr>
            <p:cNvSpPr/>
            <p:nvPr/>
          </p:nvSpPr>
          <p:spPr>
            <a:xfrm>
              <a:off x="813934" y="495"/>
              <a:ext cx="2727480" cy="11683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AR" sz="2400" kern="1200" dirty="0">
                  <a:latin typeface="Arial" panose="020B0604020202020204" pitchFamily="34" charset="0"/>
                  <a:cs typeface="Arial" panose="020B0604020202020204" pitchFamily="34" charset="0"/>
                </a:rPr>
                <a:t>Informe Modelo</a:t>
              </a:r>
            </a:p>
          </p:txBody>
        </p:sp>
      </p:grpSp>
      <p:sp>
        <p:nvSpPr>
          <p:cNvPr id="15" name="CuadroTexto 6">
            <a:extLst>
              <a:ext uri="{FF2B5EF4-FFF2-40B4-BE49-F238E27FC236}">
                <a16:creationId xmlns:a16="http://schemas.microsoft.com/office/drawing/2014/main" xmlns="" id="{C8565C6B-2420-C055-9F1B-B4049AEAE848}"/>
              </a:ext>
            </a:extLst>
          </p:cNvPr>
          <p:cNvSpPr txBox="1"/>
          <p:nvPr/>
        </p:nvSpPr>
        <p:spPr>
          <a:xfrm>
            <a:off x="1447961" y="5804283"/>
            <a:ext cx="3175043" cy="523220"/>
          </a:xfrm>
          <a:prstGeom prst="rect">
            <a:avLst/>
          </a:prstGeom>
          <a:noFill/>
        </p:spPr>
        <p:txBody>
          <a:bodyPr wrap="square" rtlCol="0">
            <a:spAutoFit/>
          </a:bodyPr>
          <a:lstStyle/>
          <a:p>
            <a:pPr marL="285750" indent="-285750">
              <a:buFont typeface="Wingdings" panose="05000000000000000000" pitchFamily="2" charset="2"/>
              <a:buChar char="Ø"/>
            </a:pPr>
            <a:r>
              <a:rPr lang="es-AR" sz="1400" dirty="0">
                <a:latin typeface="Arial" panose="020B0604020202020204" pitchFamily="34" charset="0"/>
                <a:cs typeface="Arial" panose="020B0604020202020204" pitchFamily="34" charset="0"/>
              </a:rPr>
              <a:t>Carga al SISIO Red Federal de los informes y sus observaciones.</a:t>
            </a:r>
          </a:p>
        </p:txBody>
      </p:sp>
      <p:sp>
        <p:nvSpPr>
          <p:cNvPr id="16" name="CuadroTexto 15">
            <a:extLst>
              <a:ext uri="{FF2B5EF4-FFF2-40B4-BE49-F238E27FC236}">
                <a16:creationId xmlns:a16="http://schemas.microsoft.com/office/drawing/2014/main" xmlns="" id="{8FDA5390-6B7C-9E21-2CDE-1302A8E1A3CF}"/>
              </a:ext>
            </a:extLst>
          </p:cNvPr>
          <p:cNvSpPr txBox="1"/>
          <p:nvPr/>
        </p:nvSpPr>
        <p:spPr>
          <a:xfrm>
            <a:off x="5788509" y="2340048"/>
            <a:ext cx="3308392" cy="1384995"/>
          </a:xfrm>
          <a:prstGeom prst="rect">
            <a:avLst/>
          </a:prstGeom>
          <a:noFill/>
        </p:spPr>
        <p:txBody>
          <a:bodyPr wrap="square" rtlCol="0">
            <a:spAutoFit/>
          </a:bodyPr>
          <a:lstStyle/>
          <a:p>
            <a:pPr marL="285750" indent="-285750">
              <a:buFont typeface="Arial" pitchFamily="34" charset="0"/>
              <a:buChar char="•"/>
            </a:pPr>
            <a:endParaRPr lang="es-ES" sz="1400" dirty="0"/>
          </a:p>
          <a:p>
            <a:pPr marL="285750" indent="-285750" algn="just">
              <a:buFont typeface="Wingdings" panose="05000000000000000000" pitchFamily="2" charset="2"/>
              <a:buChar char="Ø"/>
            </a:pPr>
            <a:r>
              <a:rPr lang="es-ES" sz="1400" dirty="0">
                <a:latin typeface="Arial" panose="020B0604020202020204" pitchFamily="34" charset="0"/>
                <a:cs typeface="Arial" panose="020B0604020202020204" pitchFamily="34" charset="0"/>
              </a:rPr>
              <a:t>Formulario de Aspectos Relevantes - Organización Solicitante.</a:t>
            </a:r>
          </a:p>
          <a:p>
            <a:pPr marL="285750" indent="-285750" algn="just">
              <a:buFont typeface="Wingdings" panose="05000000000000000000" pitchFamily="2" charset="2"/>
              <a:buChar char="Ø"/>
            </a:pPr>
            <a:endParaRPr lang="es-ES"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s-ES" sz="1400" dirty="0">
                <a:latin typeface="Arial" panose="020B0604020202020204" pitchFamily="34" charset="0"/>
                <a:cs typeface="Arial" panose="020B0604020202020204" pitchFamily="34" charset="0"/>
              </a:rPr>
              <a:t>Formulario de Aspectos Relevantes - Organización Ejecutante.</a:t>
            </a:r>
          </a:p>
        </p:txBody>
      </p:sp>
      <p:sp>
        <p:nvSpPr>
          <p:cNvPr id="18" name="Google Shape;83;p7">
            <a:extLst>
              <a:ext uri="{FF2B5EF4-FFF2-40B4-BE49-F238E27FC236}">
                <a16:creationId xmlns:a16="http://schemas.microsoft.com/office/drawing/2014/main" xmlns="" id="{D50B5916-D758-F0E7-EE7B-6CB9F65BB006}"/>
              </a:ext>
            </a:extLst>
          </p:cNvPr>
          <p:cNvSpPr txBox="1"/>
          <p:nvPr/>
        </p:nvSpPr>
        <p:spPr>
          <a:xfrm>
            <a:off x="336604" y="4340659"/>
            <a:ext cx="10609002" cy="634764"/>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200" b="1" dirty="0">
                <a:latin typeface="Cambria" panose="02040503050406030204" pitchFamily="18" charset="0"/>
                <a:ea typeface="Cambria" panose="02040503050406030204" pitchFamily="18" charset="0"/>
                <a:cs typeface="Calibri"/>
                <a:sym typeface="Calibri"/>
              </a:rPr>
              <a:t>Aspectos Operativos</a:t>
            </a:r>
          </a:p>
        </p:txBody>
      </p:sp>
      <p:grpSp>
        <p:nvGrpSpPr>
          <p:cNvPr id="20" name="12 Grupo">
            <a:extLst>
              <a:ext uri="{FF2B5EF4-FFF2-40B4-BE49-F238E27FC236}">
                <a16:creationId xmlns:a16="http://schemas.microsoft.com/office/drawing/2014/main" xmlns="" id="{BCA4F6C0-0FA7-C8E7-F645-DE89F313977D}"/>
              </a:ext>
            </a:extLst>
          </p:cNvPr>
          <p:cNvGrpSpPr/>
          <p:nvPr/>
        </p:nvGrpSpPr>
        <p:grpSpPr>
          <a:xfrm>
            <a:off x="1428911" y="5022440"/>
            <a:ext cx="3450356" cy="576064"/>
            <a:chOff x="813934" y="495"/>
            <a:chExt cx="2727480" cy="1168386"/>
          </a:xfrm>
        </p:grpSpPr>
        <p:sp>
          <p:nvSpPr>
            <p:cNvPr id="21" name="13 Rectángulo">
              <a:extLst>
                <a:ext uri="{FF2B5EF4-FFF2-40B4-BE49-F238E27FC236}">
                  <a16:creationId xmlns:a16="http://schemas.microsoft.com/office/drawing/2014/main" xmlns="" id="{3CF3A1A8-F998-3676-24DF-B7FA82AAB4B7}"/>
                </a:ext>
              </a:extLst>
            </p:cNvPr>
            <p:cNvSpPr/>
            <p:nvPr/>
          </p:nvSpPr>
          <p:spPr>
            <a:xfrm>
              <a:off x="864096" y="495"/>
              <a:ext cx="2677317" cy="1168386"/>
            </a:xfrm>
            <a:prstGeom prst="rect">
              <a:avLst/>
            </a:prstGeom>
            <a:solidFill>
              <a:srgbClr val="302F4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2" name="14 Rectángulo">
              <a:extLst>
                <a:ext uri="{FF2B5EF4-FFF2-40B4-BE49-F238E27FC236}">
                  <a16:creationId xmlns:a16="http://schemas.microsoft.com/office/drawing/2014/main" xmlns="" id="{76272B25-9F31-5B70-EEC8-34A090519A2D}"/>
                </a:ext>
              </a:extLst>
            </p:cNvPr>
            <p:cNvSpPr/>
            <p:nvPr/>
          </p:nvSpPr>
          <p:spPr>
            <a:xfrm>
              <a:off x="813934" y="495"/>
              <a:ext cx="2727480" cy="11683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AR" sz="2400" kern="1200" dirty="0">
                  <a:latin typeface="Arial" panose="020B0604020202020204" pitchFamily="34" charset="0"/>
                  <a:cs typeface="Arial" panose="020B0604020202020204" pitchFamily="34" charset="0"/>
                </a:rPr>
                <a:t>Informe Final</a:t>
              </a:r>
            </a:p>
          </p:txBody>
        </p:sp>
      </p:grpSp>
    </p:spTree>
    <p:extLst>
      <p:ext uri="{BB962C8B-B14F-4D97-AF65-F5344CB8AC3E}">
        <p14:creationId xmlns:p14="http://schemas.microsoft.com/office/powerpoint/2010/main" val="2019277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E0F5966-916C-ED0C-FDB7-FB021918D5E1}"/>
            </a:ext>
          </a:extLst>
        </p:cNvPr>
        <p:cNvGrpSpPr/>
        <p:nvPr/>
      </p:nvGrpSpPr>
      <p:grpSpPr>
        <a:xfrm>
          <a:off x="0" y="0"/>
          <a:ext cx="0" cy="0"/>
          <a:chOff x="0" y="0"/>
          <a:chExt cx="0" cy="0"/>
        </a:xfrm>
      </p:grpSpPr>
      <p:sp>
        <p:nvSpPr>
          <p:cNvPr id="4" name="Google Shape;44;p7">
            <a:extLst>
              <a:ext uri="{FF2B5EF4-FFF2-40B4-BE49-F238E27FC236}">
                <a16:creationId xmlns:a16="http://schemas.microsoft.com/office/drawing/2014/main" xmlns="" id="{046B88F4-E681-7723-A687-86D315880DE5}"/>
              </a:ext>
            </a:extLst>
          </p:cNvPr>
          <p:cNvSpPr/>
          <p:nvPr/>
        </p:nvSpPr>
        <p:spPr>
          <a:xfrm>
            <a:off x="1" y="-40239"/>
            <a:ext cx="12191999" cy="6905282"/>
          </a:xfrm>
          <a:custGeom>
            <a:avLst/>
            <a:gdLst/>
            <a:ahLst/>
            <a:cxnLst/>
            <a:rect l="l" t="t" r="r" b="b"/>
            <a:pathLst>
              <a:path w="4097654" h="7131684" extrusionOk="0">
                <a:moveTo>
                  <a:pt x="0" y="7131113"/>
                </a:moveTo>
                <a:lnTo>
                  <a:pt x="4097121" y="7131113"/>
                </a:lnTo>
                <a:lnTo>
                  <a:pt x="4097121" y="0"/>
                </a:lnTo>
                <a:lnTo>
                  <a:pt x="0" y="0"/>
                </a:lnTo>
                <a:lnTo>
                  <a:pt x="0" y="7131113"/>
                </a:lnTo>
                <a:close/>
              </a:path>
            </a:pathLst>
          </a:custGeom>
          <a:solidFill>
            <a:srgbClr val="252D4E"/>
          </a:solidFill>
          <a:ln>
            <a:noFill/>
          </a:ln>
        </p:spPr>
        <p:txBody>
          <a:bodyPr spcFirstLastPara="1" wrap="square" lIns="0" tIns="0" rIns="0" bIns="0" anchor="t" anchorCtr="0">
            <a:noAutofit/>
          </a:bodyPr>
          <a:lstStyle/>
          <a:p>
            <a:pPr>
              <a:buClr>
                <a:srgbClr val="000000"/>
              </a:buClr>
              <a:buSzPts val="1800"/>
            </a:pPr>
            <a:endParaRPr sz="1730" dirty="0">
              <a:solidFill>
                <a:schemeClr val="dk1"/>
              </a:solidFill>
              <a:latin typeface="Calibri"/>
              <a:ea typeface="Calibri"/>
              <a:cs typeface="Calibri"/>
              <a:sym typeface="Calibri"/>
            </a:endParaRPr>
          </a:p>
        </p:txBody>
      </p:sp>
      <p:sp>
        <p:nvSpPr>
          <p:cNvPr id="3" name="Google Shape;83;p7">
            <a:extLst>
              <a:ext uri="{FF2B5EF4-FFF2-40B4-BE49-F238E27FC236}">
                <a16:creationId xmlns:a16="http://schemas.microsoft.com/office/drawing/2014/main" xmlns="" id="{33016C53-32EC-6FC6-6BFC-C264C1940926}"/>
              </a:ext>
            </a:extLst>
          </p:cNvPr>
          <p:cNvSpPr txBox="1"/>
          <p:nvPr/>
        </p:nvSpPr>
        <p:spPr>
          <a:xfrm>
            <a:off x="403120" y="2084439"/>
            <a:ext cx="11543071" cy="1326571"/>
          </a:xfrm>
          <a:prstGeom prst="rect">
            <a:avLst/>
          </a:prstGeom>
          <a:noFill/>
          <a:ln>
            <a:noFill/>
          </a:ln>
        </p:spPr>
        <p:txBody>
          <a:bodyPr spcFirstLastPara="1" wrap="square" lIns="87846" tIns="43911" rIns="87846" bIns="43911" anchor="t" anchorCtr="0">
            <a:noAutofit/>
          </a:bodyPr>
          <a:lstStyle/>
          <a:p>
            <a:pPr algn="ctr">
              <a:buClr>
                <a:srgbClr val="000000"/>
              </a:buClr>
              <a:buSzPts val="2500"/>
            </a:pPr>
            <a:r>
              <a:rPr lang="es-MX" sz="4000" b="1" dirty="0">
                <a:solidFill>
                  <a:schemeClr val="lt1"/>
                </a:solidFill>
                <a:latin typeface="Cambria" panose="02040503050406030204" pitchFamily="18" charset="0"/>
                <a:ea typeface="Cambria" panose="02040503050406030204" pitchFamily="18" charset="0"/>
                <a:cs typeface="Calibri"/>
                <a:sym typeface="Calibri"/>
              </a:rPr>
              <a:t>DETALLE DE SITUACIÓN</a:t>
            </a:r>
          </a:p>
          <a:p>
            <a:pPr algn="ctr">
              <a:buClr>
                <a:srgbClr val="000000"/>
              </a:buClr>
              <a:buSzPts val="2500"/>
            </a:pPr>
            <a:r>
              <a:rPr lang="es-MX" sz="4000" b="1" dirty="0">
                <a:solidFill>
                  <a:schemeClr val="lt1"/>
                </a:solidFill>
                <a:latin typeface="Cambria" panose="02040503050406030204" pitchFamily="18" charset="0"/>
                <a:ea typeface="Cambria" panose="02040503050406030204" pitchFamily="18" charset="0"/>
                <a:cs typeface="Calibri"/>
                <a:sym typeface="Calibri"/>
              </a:rPr>
              <a:t>PLANEAMIENTO 2025</a:t>
            </a:r>
          </a:p>
        </p:txBody>
      </p:sp>
      <p:pic>
        <p:nvPicPr>
          <p:cNvPr id="2" name="Imagen 1">
            <a:extLst>
              <a:ext uri="{FF2B5EF4-FFF2-40B4-BE49-F238E27FC236}">
                <a16:creationId xmlns:a16="http://schemas.microsoft.com/office/drawing/2014/main" xmlns="" id="{F0798599-F559-24EF-C62D-EFF5DC32A4FC}"/>
              </a:ext>
            </a:extLst>
          </p:cNvPr>
          <p:cNvPicPr>
            <a:picLocks noChangeAspect="1"/>
          </p:cNvPicPr>
          <p:nvPr/>
        </p:nvPicPr>
        <p:blipFill>
          <a:blip r:embed="rId2"/>
          <a:stretch>
            <a:fillRect/>
          </a:stretch>
        </p:blipFill>
        <p:spPr>
          <a:xfrm>
            <a:off x="3274381" y="3446990"/>
            <a:ext cx="5761219" cy="42676"/>
          </a:xfrm>
          <a:prstGeom prst="rect">
            <a:avLst/>
          </a:prstGeom>
        </p:spPr>
      </p:pic>
    </p:spTree>
    <p:extLst>
      <p:ext uri="{BB962C8B-B14F-4D97-AF65-F5344CB8AC3E}">
        <p14:creationId xmlns:p14="http://schemas.microsoft.com/office/powerpoint/2010/main" val="3946559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A44AA70-707B-F491-BF10-B8E984BE43D2}"/>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9D709003-075A-0C82-0F65-4F09A60B9FE5}"/>
              </a:ext>
            </a:extLst>
          </p:cNvPr>
          <p:cNvSpPr txBox="1"/>
          <p:nvPr/>
        </p:nvSpPr>
        <p:spPr>
          <a:xfrm>
            <a:off x="344133" y="1105547"/>
            <a:ext cx="10609002" cy="634764"/>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600" b="1" dirty="0">
                <a:latin typeface="Cambria" panose="02040503050406030204" pitchFamily="18" charset="0"/>
                <a:ea typeface="Cambria" panose="02040503050406030204" pitchFamily="18" charset="0"/>
                <a:cs typeface="Calibri"/>
                <a:sym typeface="Calibri"/>
              </a:rPr>
              <a:t>Detalle de Situación - Planeamiento 2025</a:t>
            </a:r>
          </a:p>
        </p:txBody>
      </p:sp>
      <p:sp>
        <p:nvSpPr>
          <p:cNvPr id="4" name="Google Shape;83;p7">
            <a:extLst>
              <a:ext uri="{FF2B5EF4-FFF2-40B4-BE49-F238E27FC236}">
                <a16:creationId xmlns:a16="http://schemas.microsoft.com/office/drawing/2014/main" xmlns="" id="{58B0D0CB-2B83-4934-F606-BBDD5BF2F4B6}"/>
              </a:ext>
            </a:extLst>
          </p:cNvPr>
          <p:cNvSpPr txBox="1"/>
          <p:nvPr/>
        </p:nvSpPr>
        <p:spPr>
          <a:xfrm>
            <a:off x="422784" y="1992848"/>
            <a:ext cx="11120288" cy="543875"/>
          </a:xfrm>
          <a:prstGeom prst="rect">
            <a:avLst/>
          </a:prstGeom>
          <a:noFill/>
          <a:ln>
            <a:noFill/>
          </a:ln>
        </p:spPr>
        <p:txBody>
          <a:bodyPr spcFirstLastPara="1" wrap="square" lIns="87846" tIns="43911" rIns="87846" bIns="43911" anchor="t" anchorCtr="0">
            <a:noAutofit/>
          </a:bodyPr>
          <a:lstStyle/>
          <a:p>
            <a:pPr algn="just">
              <a:lnSpc>
                <a:spcPct val="150000"/>
              </a:lnSpc>
              <a:buClr>
                <a:srgbClr val="000000"/>
              </a:buClr>
              <a:buSzPts val="2500"/>
            </a:pPr>
            <a:r>
              <a:rPr lang="es-MX" sz="1700" dirty="0">
                <a:latin typeface="Arial" panose="020B0604020202020204" pitchFamily="34" charset="0"/>
                <a:ea typeface="Cambria" panose="02040503050406030204" pitchFamily="18" charset="0"/>
                <a:cs typeface="Arial" panose="020B0604020202020204" pitchFamily="34" charset="0"/>
                <a:sym typeface="Calibri"/>
              </a:rPr>
              <a:t>A continuación, se informa el estado de situación del ejercicio actual al 04/12/2025:</a:t>
            </a:r>
          </a:p>
        </p:txBody>
      </p:sp>
      <p:pic>
        <p:nvPicPr>
          <p:cNvPr id="6" name="Imagen 5">
            <a:extLst>
              <a:ext uri="{FF2B5EF4-FFF2-40B4-BE49-F238E27FC236}">
                <a16:creationId xmlns:a16="http://schemas.microsoft.com/office/drawing/2014/main" xmlns="" id="{69F9E1F1-A99A-9ED8-6889-281567EA8FF2}"/>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A528EC01-D26A-DF9E-F5C2-7CEEA7A544D0}"/>
              </a:ext>
            </a:extLst>
          </p:cNvPr>
          <p:cNvPicPr>
            <a:picLocks noChangeAspect="1"/>
          </p:cNvPicPr>
          <p:nvPr/>
        </p:nvPicPr>
        <p:blipFill>
          <a:blip r:embed="rId3"/>
          <a:stretch>
            <a:fillRect/>
          </a:stretch>
        </p:blipFill>
        <p:spPr>
          <a:xfrm>
            <a:off x="0" y="-9832"/>
            <a:ext cx="12192000" cy="865937"/>
          </a:xfrm>
          <a:prstGeom prst="rect">
            <a:avLst/>
          </a:prstGeom>
        </p:spPr>
      </p:pic>
      <p:sp>
        <p:nvSpPr>
          <p:cNvPr id="5" name="Google Shape;83;p7">
            <a:extLst>
              <a:ext uri="{FF2B5EF4-FFF2-40B4-BE49-F238E27FC236}">
                <a16:creationId xmlns:a16="http://schemas.microsoft.com/office/drawing/2014/main" xmlns="" id="{461A7361-C3E0-F6D1-2C40-E96D01CE9DE0}"/>
              </a:ext>
            </a:extLst>
          </p:cNvPr>
          <p:cNvSpPr txBox="1"/>
          <p:nvPr/>
        </p:nvSpPr>
        <p:spPr>
          <a:xfrm>
            <a:off x="422785" y="4144802"/>
            <a:ext cx="10936878" cy="2314993"/>
          </a:xfrm>
          <a:prstGeom prst="rect">
            <a:avLst/>
          </a:prstGeom>
          <a:noFill/>
          <a:ln>
            <a:noFill/>
          </a:ln>
        </p:spPr>
        <p:txBody>
          <a:bodyPr spcFirstLastPara="1" wrap="square" lIns="87846" tIns="43911" rIns="87846" bIns="43911" anchor="t" anchorCtr="0">
            <a:noAutofit/>
          </a:bodyPr>
          <a:lstStyle/>
          <a:p>
            <a:pPr marL="285750" indent="-285750" algn="just">
              <a:lnSpc>
                <a:spcPct val="150000"/>
              </a:lnSpc>
              <a:buClr>
                <a:srgbClr val="000000"/>
              </a:buClr>
              <a:buSzPts val="2500"/>
              <a:buFontTx/>
              <a:buChar char="-"/>
            </a:pPr>
            <a:r>
              <a:rPr lang="es-MX" sz="1400" u="sng" dirty="0">
                <a:latin typeface="Arial" panose="020B0604020202020204" pitchFamily="34" charset="0"/>
                <a:ea typeface="Cambria" panose="02040503050406030204" pitchFamily="18" charset="0"/>
                <a:cs typeface="Arial" panose="020B0604020202020204" pitchFamily="34" charset="0"/>
                <a:sym typeface="Calibri"/>
              </a:rPr>
              <a:t>Auditorías Pagadas</a:t>
            </a:r>
            <a:r>
              <a:rPr lang="es-MX" sz="1400" dirty="0">
                <a:latin typeface="Arial" panose="020B0604020202020204" pitchFamily="34" charset="0"/>
                <a:ea typeface="Cambria" panose="02040503050406030204" pitchFamily="18" charset="0"/>
                <a:cs typeface="Arial" panose="020B0604020202020204" pitchFamily="34" charset="0"/>
                <a:sym typeface="Calibri"/>
              </a:rPr>
              <a:t>: TC de Entre Ríos</a:t>
            </a:r>
            <a:endParaRPr lang="es-MX" sz="1400" u="sng" dirty="0">
              <a:latin typeface="Arial" panose="020B0604020202020204" pitchFamily="34" charset="0"/>
              <a:ea typeface="Cambria" panose="02040503050406030204" pitchFamily="18" charset="0"/>
              <a:cs typeface="Arial" panose="020B0604020202020204" pitchFamily="34" charset="0"/>
              <a:sym typeface="Calibri"/>
            </a:endParaRPr>
          </a:p>
          <a:p>
            <a:pPr marL="285750" indent="-285750" algn="just">
              <a:lnSpc>
                <a:spcPct val="150000"/>
              </a:lnSpc>
              <a:buClr>
                <a:srgbClr val="000000"/>
              </a:buClr>
              <a:buSzPts val="2500"/>
              <a:buFontTx/>
              <a:buChar char="-"/>
            </a:pPr>
            <a:r>
              <a:rPr lang="es-MX" sz="1400" u="sng" dirty="0">
                <a:latin typeface="Arial" panose="020B0604020202020204" pitchFamily="34" charset="0"/>
                <a:ea typeface="Cambria" panose="02040503050406030204" pitchFamily="18" charset="0"/>
                <a:cs typeface="Arial" panose="020B0604020202020204" pitchFamily="34" charset="0"/>
                <a:sym typeface="Calibri"/>
              </a:rPr>
              <a:t>Auditorías Aprobadas</a:t>
            </a:r>
            <a:r>
              <a:rPr lang="es-MX" sz="1400" dirty="0">
                <a:latin typeface="Arial" panose="020B0604020202020204" pitchFamily="34" charset="0"/>
                <a:ea typeface="Cambria" panose="02040503050406030204" pitchFamily="18" charset="0"/>
                <a:cs typeface="Arial" panose="020B0604020202020204" pitchFamily="34" charset="0"/>
                <a:sym typeface="Calibri"/>
              </a:rPr>
              <a:t>: TC de Entre Ríos (Cargado en SISIO) y TC de Formosa (Cargado en SISIO).</a:t>
            </a:r>
          </a:p>
          <a:p>
            <a:pPr marL="285750" indent="-285750" algn="just">
              <a:lnSpc>
                <a:spcPct val="150000"/>
              </a:lnSpc>
              <a:buClr>
                <a:srgbClr val="000000"/>
              </a:buClr>
              <a:buSzPts val="2500"/>
              <a:buFontTx/>
              <a:buChar char="-"/>
            </a:pPr>
            <a:r>
              <a:rPr lang="es-MX" sz="1400" u="sng" dirty="0">
                <a:latin typeface="Arial" panose="020B0604020202020204" pitchFamily="34" charset="0"/>
                <a:ea typeface="Cambria" panose="02040503050406030204" pitchFamily="18" charset="0"/>
                <a:cs typeface="Arial" panose="020B0604020202020204" pitchFamily="34" charset="0"/>
                <a:sym typeface="Calibri"/>
              </a:rPr>
              <a:t>Auditorias con F2 Presentado</a:t>
            </a:r>
            <a:r>
              <a:rPr lang="es-MX" sz="1400" dirty="0">
                <a:latin typeface="Arial" panose="020B0604020202020204" pitchFamily="34" charset="0"/>
                <a:ea typeface="Cambria" panose="02040503050406030204" pitchFamily="18" charset="0"/>
                <a:cs typeface="Arial" panose="020B0604020202020204" pitchFamily="34" charset="0"/>
                <a:sym typeface="Calibri"/>
              </a:rPr>
              <a:t>: TC de Córdoba (31/10/2025), TC de La Pampa (28/11/2025), SG de Salta (13/10/2025) y TC de Buenos Aires (30/09/2025).</a:t>
            </a:r>
          </a:p>
          <a:p>
            <a:pPr marL="285750" indent="-285750" algn="just">
              <a:lnSpc>
                <a:spcPct val="150000"/>
              </a:lnSpc>
              <a:buClr>
                <a:srgbClr val="000000"/>
              </a:buClr>
              <a:buSzPts val="2500"/>
              <a:buFontTx/>
              <a:buChar char="-"/>
            </a:pPr>
            <a:r>
              <a:rPr lang="es-MX" sz="1400" u="sng" dirty="0">
                <a:latin typeface="Arial" panose="020B0604020202020204" pitchFamily="34" charset="0"/>
                <a:ea typeface="Cambria" panose="02040503050406030204" pitchFamily="18" charset="0"/>
                <a:cs typeface="Arial" panose="020B0604020202020204" pitchFamily="34" charset="0"/>
                <a:sym typeface="Calibri"/>
              </a:rPr>
              <a:t>Auditorías con F1 Aprobado</a:t>
            </a:r>
            <a:r>
              <a:rPr lang="es-MX" sz="1400" dirty="0">
                <a:latin typeface="Arial" panose="020B0604020202020204" pitchFamily="34" charset="0"/>
                <a:ea typeface="Cambria" panose="02040503050406030204" pitchFamily="18" charset="0"/>
                <a:cs typeface="Arial" panose="020B0604020202020204" pitchFamily="34" charset="0"/>
                <a:sym typeface="Calibri"/>
              </a:rPr>
              <a:t>: SG de Santa Fe (31/12/2025).</a:t>
            </a:r>
          </a:p>
          <a:p>
            <a:pPr marL="285750" indent="-285750" algn="just">
              <a:lnSpc>
                <a:spcPct val="150000"/>
              </a:lnSpc>
              <a:buClr>
                <a:srgbClr val="000000"/>
              </a:buClr>
              <a:buSzPts val="2500"/>
              <a:buFontTx/>
              <a:buChar char="-"/>
            </a:pPr>
            <a:r>
              <a:rPr lang="es-MX" sz="1400" u="sng" dirty="0">
                <a:latin typeface="Arial" panose="020B0604020202020204" pitchFamily="34" charset="0"/>
                <a:ea typeface="Cambria" panose="02040503050406030204" pitchFamily="18" charset="0"/>
                <a:cs typeface="Arial" panose="020B0604020202020204" pitchFamily="34" charset="0"/>
                <a:sym typeface="Calibri"/>
              </a:rPr>
              <a:t>Auditorías Sin Iniciar</a:t>
            </a:r>
            <a:r>
              <a:rPr lang="es-MX" sz="1400" dirty="0">
                <a:latin typeface="Arial" panose="020B0604020202020204" pitchFamily="34" charset="0"/>
                <a:ea typeface="Cambria" panose="02040503050406030204" pitchFamily="18" charset="0"/>
                <a:cs typeface="Arial" panose="020B0604020202020204" pitchFamily="34" charset="0"/>
                <a:sym typeface="Calibri"/>
              </a:rPr>
              <a:t>: TC de La Rioja.</a:t>
            </a:r>
          </a:p>
          <a:p>
            <a:pPr marL="285750" indent="-285750" algn="just">
              <a:lnSpc>
                <a:spcPct val="150000"/>
              </a:lnSpc>
              <a:buClr>
                <a:srgbClr val="000000"/>
              </a:buClr>
              <a:buSzPts val="2500"/>
              <a:buFontTx/>
              <a:buChar char="-"/>
            </a:pPr>
            <a:r>
              <a:rPr lang="es-MX" sz="1400" u="sng" dirty="0">
                <a:latin typeface="Arial" panose="020B0604020202020204" pitchFamily="34" charset="0"/>
                <a:ea typeface="Cambria" panose="02040503050406030204" pitchFamily="18" charset="0"/>
                <a:cs typeface="Arial" panose="020B0604020202020204" pitchFamily="34" charset="0"/>
                <a:sym typeface="Calibri"/>
              </a:rPr>
              <a:t>Auditorías Anuladas</a:t>
            </a:r>
            <a:r>
              <a:rPr lang="es-MX" sz="1400" dirty="0">
                <a:latin typeface="Arial" panose="020B0604020202020204" pitchFamily="34" charset="0"/>
                <a:ea typeface="Cambria" panose="02040503050406030204" pitchFamily="18" charset="0"/>
                <a:cs typeface="Arial" panose="020B0604020202020204" pitchFamily="34" charset="0"/>
                <a:sym typeface="Calibri"/>
              </a:rPr>
              <a:t>: TC de Mendoza, TC de Misiones, TC de San Juan y DGA de Tucumán.</a:t>
            </a:r>
          </a:p>
        </p:txBody>
      </p:sp>
      <p:graphicFrame>
        <p:nvGraphicFramePr>
          <p:cNvPr id="8" name="Tabla 7"/>
          <p:cNvGraphicFramePr>
            <a:graphicFrameLocks noGrp="1"/>
          </p:cNvGraphicFramePr>
          <p:nvPr>
            <p:extLst>
              <p:ext uri="{D42A27DB-BD31-4B8C-83A1-F6EECF244321}">
                <p14:modId xmlns:p14="http://schemas.microsoft.com/office/powerpoint/2010/main" val="3800549365"/>
              </p:ext>
            </p:extLst>
          </p:nvPr>
        </p:nvGraphicFramePr>
        <p:xfrm>
          <a:off x="507212" y="2698501"/>
          <a:ext cx="11035860" cy="1273732"/>
        </p:xfrm>
        <a:graphic>
          <a:graphicData uri="http://schemas.openxmlformats.org/drawingml/2006/table">
            <a:tbl>
              <a:tblPr firstRow="1" firstCol="1" bandRow="1"/>
              <a:tblGrid>
                <a:gridCol w="1755539">
                  <a:extLst>
                    <a:ext uri="{9D8B030D-6E8A-4147-A177-3AD203B41FA5}">
                      <a16:colId xmlns:a16="http://schemas.microsoft.com/office/drawing/2014/main" xmlns="" val="2617174261"/>
                    </a:ext>
                  </a:extLst>
                </a:gridCol>
                <a:gridCol w="1345688">
                  <a:extLst>
                    <a:ext uri="{9D8B030D-6E8A-4147-A177-3AD203B41FA5}">
                      <a16:colId xmlns:a16="http://schemas.microsoft.com/office/drawing/2014/main" xmlns="" val="1637462128"/>
                    </a:ext>
                  </a:extLst>
                </a:gridCol>
                <a:gridCol w="1268361">
                  <a:extLst>
                    <a:ext uri="{9D8B030D-6E8A-4147-A177-3AD203B41FA5}">
                      <a16:colId xmlns:a16="http://schemas.microsoft.com/office/drawing/2014/main" xmlns="" val="3432657867"/>
                    </a:ext>
                  </a:extLst>
                </a:gridCol>
                <a:gridCol w="1209368">
                  <a:extLst>
                    <a:ext uri="{9D8B030D-6E8A-4147-A177-3AD203B41FA5}">
                      <a16:colId xmlns:a16="http://schemas.microsoft.com/office/drawing/2014/main" xmlns="" val="3569748867"/>
                    </a:ext>
                  </a:extLst>
                </a:gridCol>
                <a:gridCol w="1406013">
                  <a:extLst>
                    <a:ext uri="{9D8B030D-6E8A-4147-A177-3AD203B41FA5}">
                      <a16:colId xmlns:a16="http://schemas.microsoft.com/office/drawing/2014/main" xmlns="" val="3055473143"/>
                    </a:ext>
                  </a:extLst>
                </a:gridCol>
                <a:gridCol w="1474838">
                  <a:extLst>
                    <a:ext uri="{9D8B030D-6E8A-4147-A177-3AD203B41FA5}">
                      <a16:colId xmlns:a16="http://schemas.microsoft.com/office/drawing/2014/main" xmlns="" val="1437082975"/>
                    </a:ext>
                  </a:extLst>
                </a:gridCol>
                <a:gridCol w="1248697">
                  <a:extLst>
                    <a:ext uri="{9D8B030D-6E8A-4147-A177-3AD203B41FA5}">
                      <a16:colId xmlns:a16="http://schemas.microsoft.com/office/drawing/2014/main" xmlns="" val="3301388759"/>
                    </a:ext>
                  </a:extLst>
                </a:gridCol>
                <a:gridCol w="1327356">
                  <a:extLst>
                    <a:ext uri="{9D8B030D-6E8A-4147-A177-3AD203B41FA5}">
                      <a16:colId xmlns:a16="http://schemas.microsoft.com/office/drawing/2014/main" xmlns="" val="3591451863"/>
                    </a:ext>
                  </a:extLst>
                </a:gridCol>
              </a:tblGrid>
              <a:tr h="671514">
                <a:tc>
                  <a:txBody>
                    <a:bodyPr/>
                    <a:lstStyle/>
                    <a:p>
                      <a:pPr algn="ctr">
                        <a:lnSpc>
                          <a:spcPct val="107000"/>
                        </a:lnSpc>
                        <a:spcAft>
                          <a:spcPts val="0"/>
                        </a:spcAft>
                      </a:pPr>
                      <a:r>
                        <a:rPr lang="es-AR" sz="1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Tipo de Auditoría</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AR" sz="1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Auditorías Planificadas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AR" sz="14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Auditorías Pagadas</a:t>
                      </a:r>
                      <a:endParaRPr lang="es-A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lang="es-AR" sz="1400" b="1"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Auditorías Aprobadas</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AR" sz="1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Auditorías con F2 Presentado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s-AR" sz="1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Auditorías con F1 Aprobado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AR" sz="1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Auditorías Sin Iniciar</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lang="es-AR" sz="14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Auditorías Anuladas</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37029712"/>
                  </a:ext>
                </a:extLst>
              </a:tr>
              <a:tr h="602218">
                <a:tc>
                  <a:txBody>
                    <a:bodyPr/>
                    <a:lstStyle/>
                    <a:p>
                      <a:pPr algn="ctr">
                        <a:lnSpc>
                          <a:spcPct val="107000"/>
                        </a:lnSpc>
                        <a:spcAft>
                          <a:spcPts val="0"/>
                        </a:spcAft>
                      </a:pPr>
                      <a:r>
                        <a:rPr lang="es-A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Espacios de Primera Infancia</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A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AR" sz="1400" kern="12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1</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MX" sz="14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a:t>
                      </a:r>
                      <a:endParaRPr lang="es-AR" sz="14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AR" sz="1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AR" sz="1400" dirty="0">
                          <a:effectLst/>
                          <a:latin typeface="Calibri" panose="020F0502020204030204" pitchFamily="34" charset="0"/>
                          <a:ea typeface="Calibri" panose="020F0502020204030204" pitchFamily="34" charset="0"/>
                          <a:cs typeface="Times New Roman" panose="02020603050405020304" pitchFamily="18" charset="0"/>
                        </a:rPr>
                        <a:t>1</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A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lang="es-AR" sz="14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14321133"/>
                  </a:ext>
                </a:extLst>
              </a:tr>
            </a:tbl>
          </a:graphicData>
        </a:graphic>
      </p:graphicFrame>
    </p:spTree>
    <p:extLst>
      <p:ext uri="{BB962C8B-B14F-4D97-AF65-F5344CB8AC3E}">
        <p14:creationId xmlns:p14="http://schemas.microsoft.com/office/powerpoint/2010/main" val="2912662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4;p7"/>
          <p:cNvSpPr/>
          <p:nvPr/>
        </p:nvSpPr>
        <p:spPr>
          <a:xfrm>
            <a:off x="1" y="-40239"/>
            <a:ext cx="12191999" cy="6905282"/>
          </a:xfrm>
          <a:custGeom>
            <a:avLst/>
            <a:gdLst/>
            <a:ahLst/>
            <a:cxnLst/>
            <a:rect l="l" t="t" r="r" b="b"/>
            <a:pathLst>
              <a:path w="4097654" h="7131684" extrusionOk="0">
                <a:moveTo>
                  <a:pt x="0" y="7131113"/>
                </a:moveTo>
                <a:lnTo>
                  <a:pt x="4097121" y="7131113"/>
                </a:lnTo>
                <a:lnTo>
                  <a:pt x="4097121" y="0"/>
                </a:lnTo>
                <a:lnTo>
                  <a:pt x="0" y="0"/>
                </a:lnTo>
                <a:lnTo>
                  <a:pt x="0" y="7131113"/>
                </a:lnTo>
                <a:close/>
              </a:path>
            </a:pathLst>
          </a:custGeom>
          <a:solidFill>
            <a:srgbClr val="252D4E"/>
          </a:solidFill>
          <a:ln>
            <a:noFill/>
          </a:ln>
        </p:spPr>
        <p:txBody>
          <a:bodyPr spcFirstLastPara="1" wrap="square" lIns="0" tIns="0" rIns="0" bIns="0" anchor="t" anchorCtr="0">
            <a:noAutofit/>
          </a:bodyPr>
          <a:lstStyle/>
          <a:p>
            <a:pPr>
              <a:buClr>
                <a:srgbClr val="000000"/>
              </a:buClr>
              <a:buSzPts val="1800"/>
            </a:pPr>
            <a:endParaRPr sz="1730" dirty="0">
              <a:solidFill>
                <a:schemeClr val="dk1"/>
              </a:solidFill>
              <a:latin typeface="Calibri"/>
              <a:ea typeface="Calibri"/>
              <a:cs typeface="Calibri"/>
              <a:sym typeface="Calibri"/>
            </a:endParaRPr>
          </a:p>
        </p:txBody>
      </p:sp>
      <p:sp>
        <p:nvSpPr>
          <p:cNvPr id="3" name="Google Shape;83;p7">
            <a:extLst>
              <a:ext uri="{FF2B5EF4-FFF2-40B4-BE49-F238E27FC236}">
                <a16:creationId xmlns:a16="http://schemas.microsoft.com/office/drawing/2014/main" xmlns="" id="{9AAB29F6-8375-A67D-02B4-9A559DF226C8}"/>
              </a:ext>
            </a:extLst>
          </p:cNvPr>
          <p:cNvSpPr txBox="1"/>
          <p:nvPr/>
        </p:nvSpPr>
        <p:spPr>
          <a:xfrm>
            <a:off x="704850" y="553049"/>
            <a:ext cx="10934700" cy="5513453"/>
          </a:xfrm>
          <a:prstGeom prst="rect">
            <a:avLst/>
          </a:prstGeom>
          <a:noFill/>
          <a:ln>
            <a:noFill/>
          </a:ln>
        </p:spPr>
        <p:txBody>
          <a:bodyPr spcFirstLastPara="1" wrap="square" lIns="87846" tIns="43911" rIns="87846" bIns="43911" anchor="t" anchorCtr="0">
            <a:noAutofit/>
          </a:bodyPr>
          <a:lstStyle/>
          <a:p>
            <a:pPr algn="ctr">
              <a:buClr>
                <a:srgbClr val="000000"/>
              </a:buClr>
              <a:buSzPts val="2500"/>
            </a:pPr>
            <a:r>
              <a:rPr lang="es-MX" sz="4400" b="1" u="sng" dirty="0">
                <a:solidFill>
                  <a:schemeClr val="bg1"/>
                </a:solidFill>
                <a:latin typeface="Cambria" panose="02040503050406030204" pitchFamily="18" charset="0"/>
                <a:ea typeface="Cambria" panose="02040503050406030204" pitchFamily="18" charset="0"/>
                <a:cs typeface="Calibri"/>
                <a:sym typeface="Calibri"/>
              </a:rPr>
              <a:t>Consultas</a:t>
            </a:r>
            <a:r>
              <a:rPr lang="es-MX" sz="3600" b="1" dirty="0">
                <a:solidFill>
                  <a:schemeClr val="bg1"/>
                </a:solidFill>
                <a:latin typeface="Cambria" panose="02040503050406030204" pitchFamily="18" charset="0"/>
                <a:ea typeface="Cambria" panose="02040503050406030204" pitchFamily="18" charset="0"/>
                <a:cs typeface="Calibri"/>
                <a:sym typeface="Calibri"/>
              </a:rPr>
              <a:t> </a:t>
            </a:r>
          </a:p>
          <a:p>
            <a:pPr algn="ctr">
              <a:buClr>
                <a:srgbClr val="000000"/>
              </a:buClr>
              <a:buSzPts val="2500"/>
            </a:pPr>
            <a:endParaRPr lang="es-MX" sz="3600" b="1" dirty="0">
              <a:solidFill>
                <a:schemeClr val="bg1"/>
              </a:solidFill>
              <a:latin typeface="Cambria" panose="02040503050406030204" pitchFamily="18" charset="0"/>
              <a:ea typeface="Cambria" panose="02040503050406030204" pitchFamily="18" charset="0"/>
              <a:cs typeface="Calibri"/>
              <a:sym typeface="Calibri"/>
            </a:endParaRPr>
          </a:p>
          <a:p>
            <a:pPr algn="ctr">
              <a:buClr>
                <a:srgbClr val="000000"/>
              </a:buClr>
              <a:buSzPts val="2500"/>
            </a:pPr>
            <a:r>
              <a:rPr lang="es-MX" sz="3600" b="1" u="sng" dirty="0">
                <a:solidFill>
                  <a:schemeClr val="bg1"/>
                </a:solidFill>
                <a:latin typeface="Cambria" panose="02040503050406030204" pitchFamily="18" charset="0"/>
                <a:ea typeface="Cambria" panose="02040503050406030204" pitchFamily="18" charset="0"/>
                <a:cs typeface="Calibri"/>
                <a:sym typeface="Calibri"/>
              </a:rPr>
              <a:t>Mail</a:t>
            </a:r>
            <a:r>
              <a:rPr lang="es-MX" sz="3600" b="1" dirty="0">
                <a:solidFill>
                  <a:schemeClr val="bg1"/>
                </a:solidFill>
                <a:latin typeface="Cambria" panose="02040503050406030204" pitchFamily="18" charset="0"/>
                <a:ea typeface="Cambria" panose="02040503050406030204" pitchFamily="18" charset="0"/>
                <a:cs typeface="Calibri"/>
                <a:sym typeface="Calibri"/>
              </a:rPr>
              <a:t>: </a:t>
            </a:r>
            <a:r>
              <a:rPr lang="es-MX" sz="3600" dirty="0">
                <a:solidFill>
                  <a:schemeClr val="bg1"/>
                </a:solidFill>
                <a:latin typeface="Cambria" panose="02040503050406030204" pitchFamily="18" charset="0"/>
                <a:ea typeface="Cambria" panose="02040503050406030204" pitchFamily="18" charset="0"/>
                <a:cs typeface="Calibri"/>
                <a:sym typeface="Calibri"/>
              </a:rPr>
              <a:t>redfederaluai@secretarianaf.gob.ar</a:t>
            </a:r>
          </a:p>
          <a:p>
            <a:pPr algn="ctr">
              <a:buClr>
                <a:srgbClr val="000000"/>
              </a:buClr>
              <a:buSzPts val="2500"/>
            </a:pPr>
            <a:endParaRPr lang="es-MX" sz="3600" b="1" dirty="0">
              <a:solidFill>
                <a:schemeClr val="bg1"/>
              </a:solidFill>
              <a:latin typeface="Cambria" panose="02040503050406030204" pitchFamily="18" charset="0"/>
              <a:ea typeface="Cambria" panose="02040503050406030204" pitchFamily="18" charset="0"/>
              <a:cs typeface="Calibri"/>
              <a:sym typeface="Calibri"/>
            </a:endParaRPr>
          </a:p>
          <a:p>
            <a:pPr algn="ctr">
              <a:buClr>
                <a:srgbClr val="000000"/>
              </a:buClr>
              <a:buSzPts val="2500"/>
            </a:pPr>
            <a:r>
              <a:rPr lang="es-MX" sz="3600" b="1" u="sng" dirty="0">
                <a:solidFill>
                  <a:schemeClr val="lt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Calibri"/>
                <a:sym typeface="Calibri"/>
              </a:rPr>
              <a:t>Teléfonos</a:t>
            </a:r>
            <a:r>
              <a:rPr lang="es-MX" sz="3600" b="1" dirty="0">
                <a:solidFill>
                  <a:schemeClr val="lt1"/>
                </a:solidFill>
                <a:latin typeface="Cambria" panose="02040503050406030204" pitchFamily="18" charset="0"/>
                <a:ea typeface="Cambria" panose="02040503050406030204" pitchFamily="18" charset="0"/>
                <a:cs typeface="Calibri"/>
                <a:sym typeface="Calibri"/>
              </a:rPr>
              <a:t>: </a:t>
            </a:r>
            <a:r>
              <a:rPr lang="es-MX" sz="3600" dirty="0">
                <a:solidFill>
                  <a:schemeClr val="lt1"/>
                </a:solidFill>
                <a:latin typeface="Cambria" panose="02040503050406030204" pitchFamily="18" charset="0"/>
                <a:ea typeface="Cambria" panose="02040503050406030204" pitchFamily="18" charset="0"/>
                <a:cs typeface="Calibri"/>
                <a:sym typeface="Calibri"/>
              </a:rPr>
              <a:t>(011) 4379-3977 / 3724</a:t>
            </a:r>
          </a:p>
          <a:p>
            <a:pPr algn="ctr">
              <a:buClr>
                <a:srgbClr val="000000"/>
              </a:buClr>
              <a:buSzPts val="2500"/>
            </a:pPr>
            <a:endParaRPr lang="es-MX" sz="3600" b="1" dirty="0">
              <a:solidFill>
                <a:schemeClr val="lt1"/>
              </a:solidFill>
              <a:latin typeface="Cambria" panose="02040503050406030204" pitchFamily="18" charset="0"/>
              <a:ea typeface="Cambria" panose="02040503050406030204" pitchFamily="18" charset="0"/>
              <a:cs typeface="Calibri"/>
              <a:sym typeface="Calibri"/>
            </a:endParaRPr>
          </a:p>
          <a:p>
            <a:pPr algn="ctr">
              <a:buClr>
                <a:srgbClr val="000000"/>
              </a:buClr>
              <a:buSzPts val="2500"/>
            </a:pPr>
            <a:r>
              <a:rPr lang="es-MX" sz="3600" b="1" u="sng" dirty="0">
                <a:solidFill>
                  <a:schemeClr val="lt1"/>
                </a:solidFill>
                <a:latin typeface="Cambria" panose="02040503050406030204" pitchFamily="18" charset="0"/>
                <a:ea typeface="Cambria" panose="02040503050406030204" pitchFamily="18" charset="0"/>
                <a:cs typeface="Calibri"/>
                <a:sym typeface="Calibri"/>
              </a:rPr>
              <a:t>Equipo Red Federal</a:t>
            </a:r>
            <a:r>
              <a:rPr lang="es-MX" sz="3600" b="1" dirty="0">
                <a:solidFill>
                  <a:schemeClr val="lt1"/>
                </a:solidFill>
                <a:latin typeface="Cambria" panose="02040503050406030204" pitchFamily="18" charset="0"/>
                <a:ea typeface="Cambria" panose="02040503050406030204" pitchFamily="18" charset="0"/>
                <a:cs typeface="Calibri"/>
                <a:sym typeface="Calibri"/>
              </a:rPr>
              <a:t>: </a:t>
            </a:r>
            <a:r>
              <a:rPr lang="es-MX" sz="3600" dirty="0">
                <a:solidFill>
                  <a:schemeClr val="lt1"/>
                </a:solidFill>
                <a:latin typeface="Cambria" panose="02040503050406030204" pitchFamily="18" charset="0"/>
                <a:ea typeface="Cambria" panose="02040503050406030204" pitchFamily="18" charset="0"/>
                <a:cs typeface="Calibri"/>
                <a:sym typeface="Calibri"/>
              </a:rPr>
              <a:t>Lic. Graciela Polsak</a:t>
            </a:r>
          </a:p>
          <a:p>
            <a:pPr algn="ctr">
              <a:buClr>
                <a:srgbClr val="000000"/>
              </a:buClr>
              <a:buSzPts val="2500"/>
            </a:pPr>
            <a:r>
              <a:rPr lang="es-MX" sz="3600" dirty="0">
                <a:solidFill>
                  <a:schemeClr val="lt1"/>
                </a:solidFill>
                <a:latin typeface="Cambria" panose="02040503050406030204" pitchFamily="18" charset="0"/>
                <a:ea typeface="Cambria" panose="02040503050406030204" pitchFamily="18" charset="0"/>
                <a:cs typeface="Calibri"/>
                <a:sym typeface="Calibri"/>
              </a:rPr>
              <a:t>			        Lic. Analía Lara</a:t>
            </a:r>
          </a:p>
          <a:p>
            <a:pPr algn="ctr">
              <a:buClr>
                <a:srgbClr val="000000"/>
              </a:buClr>
              <a:buSzPts val="2500"/>
            </a:pPr>
            <a:r>
              <a:rPr lang="es-MX" sz="3600" dirty="0">
                <a:solidFill>
                  <a:schemeClr val="lt1"/>
                </a:solidFill>
                <a:latin typeface="Cambria" panose="02040503050406030204" pitchFamily="18" charset="0"/>
                <a:ea typeface="Cambria" panose="02040503050406030204" pitchFamily="18" charset="0"/>
                <a:cs typeface="Calibri"/>
                <a:sym typeface="Calibri"/>
              </a:rPr>
              <a:t>	      		              Lic. Flavia Puentes</a:t>
            </a:r>
          </a:p>
        </p:txBody>
      </p:sp>
    </p:spTree>
    <p:extLst>
      <p:ext uri="{BB962C8B-B14F-4D97-AF65-F5344CB8AC3E}">
        <p14:creationId xmlns:p14="http://schemas.microsoft.com/office/powerpoint/2010/main" val="1412002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7D85243-1540-A058-6BC9-FE1F01398E22}"/>
            </a:ext>
          </a:extLst>
        </p:cNvPr>
        <p:cNvGrpSpPr/>
        <p:nvPr/>
      </p:nvGrpSpPr>
      <p:grpSpPr>
        <a:xfrm>
          <a:off x="0" y="0"/>
          <a:ext cx="0" cy="0"/>
          <a:chOff x="0" y="0"/>
          <a:chExt cx="0" cy="0"/>
        </a:xfrm>
      </p:grpSpPr>
      <p:sp>
        <p:nvSpPr>
          <p:cNvPr id="4" name="Google Shape;44;p7">
            <a:extLst>
              <a:ext uri="{FF2B5EF4-FFF2-40B4-BE49-F238E27FC236}">
                <a16:creationId xmlns:a16="http://schemas.microsoft.com/office/drawing/2014/main" xmlns="" id="{E81E7990-C162-20FA-633C-FC58BC5D333B}"/>
              </a:ext>
            </a:extLst>
          </p:cNvPr>
          <p:cNvSpPr/>
          <p:nvPr/>
        </p:nvSpPr>
        <p:spPr>
          <a:xfrm>
            <a:off x="1" y="-40239"/>
            <a:ext cx="12191999" cy="6905282"/>
          </a:xfrm>
          <a:custGeom>
            <a:avLst/>
            <a:gdLst/>
            <a:ahLst/>
            <a:cxnLst/>
            <a:rect l="l" t="t" r="r" b="b"/>
            <a:pathLst>
              <a:path w="4097654" h="7131684" extrusionOk="0">
                <a:moveTo>
                  <a:pt x="0" y="7131113"/>
                </a:moveTo>
                <a:lnTo>
                  <a:pt x="4097121" y="7131113"/>
                </a:lnTo>
                <a:lnTo>
                  <a:pt x="4097121" y="0"/>
                </a:lnTo>
                <a:lnTo>
                  <a:pt x="0" y="0"/>
                </a:lnTo>
                <a:lnTo>
                  <a:pt x="0" y="7131113"/>
                </a:lnTo>
                <a:close/>
              </a:path>
            </a:pathLst>
          </a:custGeom>
          <a:solidFill>
            <a:srgbClr val="252D4E"/>
          </a:solidFill>
          <a:ln>
            <a:noFill/>
          </a:ln>
        </p:spPr>
        <p:txBody>
          <a:bodyPr spcFirstLastPara="1" wrap="square" lIns="0" tIns="0" rIns="0" bIns="0" anchor="t" anchorCtr="0">
            <a:noAutofit/>
          </a:bodyPr>
          <a:lstStyle/>
          <a:p>
            <a:pPr>
              <a:buClr>
                <a:srgbClr val="000000"/>
              </a:buClr>
              <a:buSzPts val="1800"/>
            </a:pPr>
            <a:endParaRPr sz="1730" dirty="0">
              <a:solidFill>
                <a:schemeClr val="dk1"/>
              </a:solidFill>
              <a:latin typeface="Calibri"/>
              <a:ea typeface="Calibri"/>
              <a:cs typeface="Calibri"/>
              <a:sym typeface="Calibri"/>
            </a:endParaRPr>
          </a:p>
        </p:txBody>
      </p:sp>
      <p:sp>
        <p:nvSpPr>
          <p:cNvPr id="3" name="Google Shape;83;p7">
            <a:extLst>
              <a:ext uri="{FF2B5EF4-FFF2-40B4-BE49-F238E27FC236}">
                <a16:creationId xmlns:a16="http://schemas.microsoft.com/office/drawing/2014/main" xmlns="" id="{946BE07D-79E4-8C35-3399-ABF672D0E2CD}"/>
              </a:ext>
            </a:extLst>
          </p:cNvPr>
          <p:cNvSpPr txBox="1"/>
          <p:nvPr/>
        </p:nvSpPr>
        <p:spPr>
          <a:xfrm>
            <a:off x="471335" y="3020337"/>
            <a:ext cx="10934700" cy="784130"/>
          </a:xfrm>
          <a:prstGeom prst="rect">
            <a:avLst/>
          </a:prstGeom>
          <a:noFill/>
          <a:ln>
            <a:noFill/>
          </a:ln>
        </p:spPr>
        <p:txBody>
          <a:bodyPr spcFirstLastPara="1" wrap="square" lIns="87846" tIns="43911" rIns="87846" bIns="43911" anchor="t" anchorCtr="0">
            <a:noAutofit/>
          </a:bodyPr>
          <a:lstStyle/>
          <a:p>
            <a:pPr algn="ctr">
              <a:buClr>
                <a:srgbClr val="000000"/>
              </a:buClr>
              <a:buSzPts val="2500"/>
            </a:pPr>
            <a:r>
              <a:rPr lang="es-MX" sz="4000" b="1" dirty="0">
                <a:solidFill>
                  <a:schemeClr val="lt1"/>
                </a:solidFill>
                <a:latin typeface="Cambria" panose="02040503050406030204" pitchFamily="18" charset="0"/>
                <a:ea typeface="Cambria" panose="02040503050406030204" pitchFamily="18" charset="0"/>
                <a:cs typeface="Calibri"/>
                <a:sym typeface="Calibri"/>
              </a:rPr>
              <a:t>MUCHAS GRACIAS</a:t>
            </a:r>
          </a:p>
        </p:txBody>
      </p:sp>
    </p:spTree>
    <p:extLst>
      <p:ext uri="{BB962C8B-B14F-4D97-AF65-F5344CB8AC3E}">
        <p14:creationId xmlns:p14="http://schemas.microsoft.com/office/powerpoint/2010/main" val="223178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132ECA6-2233-CBC8-A757-349D0191573C}"/>
            </a:ext>
          </a:extLst>
        </p:cNvPr>
        <p:cNvGrpSpPr/>
        <p:nvPr/>
      </p:nvGrpSpPr>
      <p:grpSpPr>
        <a:xfrm>
          <a:off x="0" y="0"/>
          <a:ext cx="0" cy="0"/>
          <a:chOff x="0" y="0"/>
          <a:chExt cx="0" cy="0"/>
        </a:xfrm>
      </p:grpSpPr>
      <p:sp>
        <p:nvSpPr>
          <p:cNvPr id="4" name="Google Shape;44;p7">
            <a:extLst>
              <a:ext uri="{FF2B5EF4-FFF2-40B4-BE49-F238E27FC236}">
                <a16:creationId xmlns:a16="http://schemas.microsoft.com/office/drawing/2014/main" xmlns="" id="{E55AAAB9-2682-6238-E17A-CC7FDD2AF702}"/>
              </a:ext>
            </a:extLst>
          </p:cNvPr>
          <p:cNvSpPr/>
          <p:nvPr/>
        </p:nvSpPr>
        <p:spPr>
          <a:xfrm>
            <a:off x="1" y="-40239"/>
            <a:ext cx="12191999" cy="6905282"/>
          </a:xfrm>
          <a:custGeom>
            <a:avLst/>
            <a:gdLst/>
            <a:ahLst/>
            <a:cxnLst/>
            <a:rect l="l" t="t" r="r" b="b"/>
            <a:pathLst>
              <a:path w="4097654" h="7131684" extrusionOk="0">
                <a:moveTo>
                  <a:pt x="0" y="7131113"/>
                </a:moveTo>
                <a:lnTo>
                  <a:pt x="4097121" y="7131113"/>
                </a:lnTo>
                <a:lnTo>
                  <a:pt x="4097121" y="0"/>
                </a:lnTo>
                <a:lnTo>
                  <a:pt x="0" y="0"/>
                </a:lnTo>
                <a:lnTo>
                  <a:pt x="0" y="7131113"/>
                </a:lnTo>
                <a:close/>
              </a:path>
            </a:pathLst>
          </a:custGeom>
          <a:solidFill>
            <a:srgbClr val="252D4E"/>
          </a:solidFill>
          <a:ln>
            <a:noFill/>
          </a:ln>
        </p:spPr>
        <p:txBody>
          <a:bodyPr spcFirstLastPara="1" wrap="square" lIns="0" tIns="0" rIns="0" bIns="0" anchor="t" anchorCtr="0">
            <a:noAutofit/>
          </a:bodyPr>
          <a:lstStyle/>
          <a:p>
            <a:pPr>
              <a:buClr>
                <a:srgbClr val="000000"/>
              </a:buClr>
              <a:buSzPts val="1800"/>
            </a:pPr>
            <a:endParaRPr sz="1730" dirty="0">
              <a:solidFill>
                <a:schemeClr val="dk1"/>
              </a:solidFill>
              <a:latin typeface="Calibri"/>
              <a:ea typeface="Calibri"/>
              <a:cs typeface="Calibri"/>
              <a:sym typeface="Calibri"/>
            </a:endParaRPr>
          </a:p>
        </p:txBody>
      </p:sp>
      <p:sp>
        <p:nvSpPr>
          <p:cNvPr id="3" name="Google Shape;83;p7">
            <a:extLst>
              <a:ext uri="{FF2B5EF4-FFF2-40B4-BE49-F238E27FC236}">
                <a16:creationId xmlns:a16="http://schemas.microsoft.com/office/drawing/2014/main" xmlns="" id="{97673D45-3C68-A53F-9138-DEAF8726D95D}"/>
              </a:ext>
            </a:extLst>
          </p:cNvPr>
          <p:cNvSpPr txBox="1"/>
          <p:nvPr/>
        </p:nvSpPr>
        <p:spPr>
          <a:xfrm>
            <a:off x="324464" y="1798727"/>
            <a:ext cx="11543071" cy="2527463"/>
          </a:xfrm>
          <a:prstGeom prst="rect">
            <a:avLst/>
          </a:prstGeom>
          <a:noFill/>
          <a:ln>
            <a:noFill/>
          </a:ln>
        </p:spPr>
        <p:txBody>
          <a:bodyPr spcFirstLastPara="1" wrap="square" lIns="87846" tIns="43911" rIns="87846" bIns="43911" anchor="t" anchorCtr="0">
            <a:noAutofit/>
          </a:bodyPr>
          <a:lstStyle/>
          <a:p>
            <a:pPr algn="ctr">
              <a:buClr>
                <a:srgbClr val="000000"/>
              </a:buClr>
              <a:buSzPts val="2500"/>
            </a:pPr>
            <a:r>
              <a:rPr lang="es-MX" sz="4000" b="1" dirty="0">
                <a:solidFill>
                  <a:schemeClr val="lt1"/>
                </a:solidFill>
                <a:latin typeface="Cambria" panose="02040503050406030204" pitchFamily="18" charset="0"/>
                <a:ea typeface="Cambria" panose="02040503050406030204" pitchFamily="18" charset="0"/>
                <a:cs typeface="Calibri"/>
                <a:sym typeface="Calibri"/>
              </a:rPr>
              <a:t>PROYECTO ABORDAJE COMUNITARIO DEL PLAN NACIONAL ARGENTINA CONTRA EL HAMBRE PNUD ARG/20/004</a:t>
            </a:r>
          </a:p>
          <a:p>
            <a:pPr algn="ctr">
              <a:buClr>
                <a:srgbClr val="000000"/>
              </a:buClr>
              <a:buSzPts val="2500"/>
            </a:pPr>
            <a:endParaRPr lang="es-MX" sz="1200" b="1" dirty="0">
              <a:solidFill>
                <a:schemeClr val="lt1"/>
              </a:solidFill>
              <a:latin typeface="Cambria" panose="02040503050406030204" pitchFamily="18" charset="0"/>
              <a:ea typeface="Cambria" panose="02040503050406030204" pitchFamily="18" charset="0"/>
              <a:cs typeface="Calibri"/>
              <a:sym typeface="Calibri"/>
            </a:endParaRPr>
          </a:p>
          <a:p>
            <a:pPr marL="0" marR="0" lvl="0" indent="0" algn="ctr" defTabSz="914400" rtl="0" eaLnBrk="1" fontAlgn="auto" latinLnBrk="0" hangingPunct="1">
              <a:lnSpc>
                <a:spcPct val="100000"/>
              </a:lnSpc>
              <a:spcBef>
                <a:spcPts val="0"/>
              </a:spcBef>
              <a:spcAft>
                <a:spcPts val="0"/>
              </a:spcAft>
              <a:buClr>
                <a:srgbClr val="000000"/>
              </a:buClr>
              <a:buSzPts val="2500"/>
              <a:buFontTx/>
              <a:buNone/>
              <a:tabLst/>
              <a:defRPr/>
            </a:pPr>
            <a:r>
              <a:rPr kumimoji="0" lang="es-MX" sz="24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Calibri"/>
                <a:sym typeface="Calibri"/>
              </a:rPr>
              <a:t>COMEDORES COMUNITARIOS Y MERENDEROS (PROYECTO PNUD) </a:t>
            </a:r>
          </a:p>
          <a:p>
            <a:pPr algn="ctr">
              <a:buClr>
                <a:srgbClr val="000000"/>
              </a:buClr>
              <a:buSzPts val="2500"/>
            </a:pPr>
            <a:endParaRPr lang="es-MX" sz="4000" b="1" dirty="0">
              <a:solidFill>
                <a:schemeClr val="lt1"/>
              </a:solidFill>
              <a:latin typeface="Cambria" panose="02040503050406030204" pitchFamily="18" charset="0"/>
              <a:ea typeface="Cambria" panose="02040503050406030204" pitchFamily="18" charset="0"/>
              <a:cs typeface="Calibri"/>
              <a:sym typeface="Calibri"/>
            </a:endParaRPr>
          </a:p>
        </p:txBody>
      </p:sp>
      <p:pic>
        <p:nvPicPr>
          <p:cNvPr id="2" name="Imagen 1">
            <a:extLst>
              <a:ext uri="{FF2B5EF4-FFF2-40B4-BE49-F238E27FC236}">
                <a16:creationId xmlns:a16="http://schemas.microsoft.com/office/drawing/2014/main" xmlns="" id="{66478B78-A014-F69F-D436-0192EB931B83}"/>
              </a:ext>
            </a:extLst>
          </p:cNvPr>
          <p:cNvPicPr>
            <a:picLocks noChangeAspect="1"/>
          </p:cNvPicPr>
          <p:nvPr/>
        </p:nvPicPr>
        <p:blipFill>
          <a:blip r:embed="rId2"/>
          <a:stretch>
            <a:fillRect/>
          </a:stretch>
        </p:blipFill>
        <p:spPr>
          <a:xfrm>
            <a:off x="3387939" y="4390885"/>
            <a:ext cx="5761219" cy="42676"/>
          </a:xfrm>
          <a:prstGeom prst="rect">
            <a:avLst/>
          </a:prstGeom>
        </p:spPr>
      </p:pic>
    </p:spTree>
    <p:extLst>
      <p:ext uri="{BB962C8B-B14F-4D97-AF65-F5344CB8AC3E}">
        <p14:creationId xmlns:p14="http://schemas.microsoft.com/office/powerpoint/2010/main" val="1000549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6D47235-4D68-EECF-7834-242E1BF8AE2A}"/>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894733AC-9B86-AB0E-D6AB-41969E045088}"/>
              </a:ext>
            </a:extLst>
          </p:cNvPr>
          <p:cNvSpPr txBox="1"/>
          <p:nvPr/>
        </p:nvSpPr>
        <p:spPr>
          <a:xfrm>
            <a:off x="344133" y="1105547"/>
            <a:ext cx="7147250" cy="714036"/>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600" b="1" dirty="0">
                <a:latin typeface="Cambria" panose="02040503050406030204" pitchFamily="18" charset="0"/>
                <a:ea typeface="Cambria" panose="02040503050406030204" pitchFamily="18" charset="0"/>
                <a:cs typeface="Calibri"/>
                <a:sym typeface="Calibri"/>
              </a:rPr>
              <a:t>Antecedentes Normativos</a:t>
            </a:r>
            <a:endParaRPr sz="3600" b="1" dirty="0">
              <a:solidFill>
                <a:schemeClr val="lt1"/>
              </a:solidFill>
              <a:latin typeface="Cambria" panose="02040503050406030204" pitchFamily="18" charset="0"/>
              <a:ea typeface="Cambria" panose="02040503050406030204" pitchFamily="18" charset="0"/>
              <a:cs typeface="Calibri"/>
              <a:sym typeface="Calibri"/>
            </a:endParaRPr>
          </a:p>
        </p:txBody>
      </p:sp>
      <p:sp>
        <p:nvSpPr>
          <p:cNvPr id="4" name="Google Shape;83;p7">
            <a:extLst>
              <a:ext uri="{FF2B5EF4-FFF2-40B4-BE49-F238E27FC236}">
                <a16:creationId xmlns:a16="http://schemas.microsoft.com/office/drawing/2014/main" xmlns="" id="{8356312E-3859-AB1A-374F-583334F5EDF3}"/>
              </a:ext>
            </a:extLst>
          </p:cNvPr>
          <p:cNvSpPr txBox="1"/>
          <p:nvPr/>
        </p:nvSpPr>
        <p:spPr>
          <a:xfrm>
            <a:off x="324465" y="1996563"/>
            <a:ext cx="11198941" cy="4060108"/>
          </a:xfrm>
          <a:prstGeom prst="rect">
            <a:avLst/>
          </a:prstGeom>
          <a:noFill/>
          <a:ln>
            <a:noFill/>
          </a:ln>
        </p:spPr>
        <p:txBody>
          <a:bodyPr spcFirstLastPara="1" wrap="square" lIns="87846" tIns="43911" rIns="87846" bIns="43911" anchor="t" anchorCtr="0">
            <a:noAutofit/>
          </a:bodyPr>
          <a:lstStyle/>
          <a:p>
            <a:pPr marL="285750" indent="-285750" algn="just">
              <a:lnSpc>
                <a:spcPct val="150000"/>
              </a:lnSpc>
              <a:buClr>
                <a:srgbClr val="000000"/>
              </a:buClr>
              <a:buSzPts val="2500"/>
              <a:buFontTx/>
              <a:buChar char="-"/>
            </a:pPr>
            <a:r>
              <a:rPr lang="es-MX" sz="1700" dirty="0">
                <a:latin typeface="Arial" panose="020B0604020202020204" pitchFamily="34" charset="0"/>
                <a:ea typeface="Cambria" panose="02040503050406030204" pitchFamily="18" charset="0"/>
                <a:cs typeface="Arial" panose="020B0604020202020204" pitchFamily="34" charset="0"/>
                <a:sym typeface="Calibri"/>
              </a:rPr>
              <a:t>Continuación del Fondo Participativo de Inversión Social (FOPAR), financiado a través de un préstamo del Banco Mundial.</a:t>
            </a:r>
          </a:p>
          <a:p>
            <a:pPr marL="285750" indent="-285750" algn="just">
              <a:lnSpc>
                <a:spcPct val="150000"/>
              </a:lnSpc>
              <a:buClr>
                <a:srgbClr val="000000"/>
              </a:buClr>
              <a:buSzPts val="2500"/>
              <a:buFontTx/>
              <a:buChar char="-"/>
            </a:pPr>
            <a:endParaRPr lang="es-MX" sz="1700" dirty="0">
              <a:latin typeface="Arial" panose="020B0604020202020204" pitchFamily="34" charset="0"/>
              <a:ea typeface="Cambria" panose="02040503050406030204" pitchFamily="18" charset="0"/>
              <a:cs typeface="Arial" panose="020B0604020202020204" pitchFamily="34" charset="0"/>
              <a:sym typeface="Calibri"/>
            </a:endParaRPr>
          </a:p>
          <a:p>
            <a:pPr marL="285750" indent="-285750" algn="just">
              <a:lnSpc>
                <a:spcPct val="150000"/>
              </a:lnSpc>
              <a:buClr>
                <a:srgbClr val="000000"/>
              </a:buClr>
              <a:buSzPts val="2500"/>
              <a:buFontTx/>
              <a:buChar char="-"/>
            </a:pPr>
            <a:r>
              <a:rPr lang="es-MX" sz="1700" dirty="0">
                <a:latin typeface="Arial" panose="020B0604020202020204" pitchFamily="34" charset="0"/>
                <a:ea typeface="Cambria" panose="02040503050406030204" pitchFamily="18" charset="0"/>
                <a:cs typeface="Arial" panose="020B0604020202020204" pitchFamily="34" charset="0"/>
                <a:sym typeface="Calibri"/>
              </a:rPr>
              <a:t>A partir del año 2004, formó parte del Plan Nacional de Seguridad Alimentaria (PNSA) del ex Ministerio de Desarrollo Social de la Nación, comprendido dentro de la modalidad de Abordaje Comunitario cuyo objetivo se centró en el apoyo social, técnico y financiero a organizaciones existentes.</a:t>
            </a:r>
          </a:p>
          <a:p>
            <a:pPr marL="285750" indent="-285750" algn="just">
              <a:lnSpc>
                <a:spcPct val="150000"/>
              </a:lnSpc>
              <a:buClr>
                <a:srgbClr val="000000"/>
              </a:buClr>
              <a:buSzPts val="2500"/>
              <a:buFontTx/>
              <a:buChar char="-"/>
            </a:pPr>
            <a:endParaRPr lang="es-MX" sz="1700" dirty="0">
              <a:solidFill>
                <a:srgbClr val="FF0000"/>
              </a:solidFill>
              <a:latin typeface="Arial" panose="020B0604020202020204" pitchFamily="34" charset="0"/>
              <a:ea typeface="Cambria" panose="02040503050406030204" pitchFamily="18" charset="0"/>
              <a:cs typeface="Arial" panose="020B0604020202020204" pitchFamily="34" charset="0"/>
              <a:sym typeface="Calibri"/>
            </a:endParaRPr>
          </a:p>
          <a:p>
            <a:pPr marL="285750" indent="-285750" algn="just">
              <a:lnSpc>
                <a:spcPct val="150000"/>
              </a:lnSpc>
              <a:buClr>
                <a:srgbClr val="000000"/>
              </a:buClr>
              <a:buSzPts val="2500"/>
              <a:buFontTx/>
              <a:buChar char="-"/>
            </a:pPr>
            <a:r>
              <a:rPr lang="es-MX" sz="1700" dirty="0">
                <a:latin typeface="Arial" panose="020B0604020202020204" pitchFamily="34" charset="0"/>
                <a:ea typeface="Cambria" panose="02040503050406030204" pitchFamily="18" charset="0"/>
                <a:cs typeface="Arial" panose="020B0604020202020204" pitchFamily="34" charset="0"/>
                <a:sym typeface="Calibri"/>
              </a:rPr>
              <a:t>El Proyecto se desarrolla en base a las disposiciones del Acuerdo entre el Programa de las Naciones Unidas para el Desarrollo y el Gobierno de la República Argentina.</a:t>
            </a:r>
          </a:p>
        </p:txBody>
      </p:sp>
      <p:pic>
        <p:nvPicPr>
          <p:cNvPr id="6" name="Imagen 5">
            <a:extLst>
              <a:ext uri="{FF2B5EF4-FFF2-40B4-BE49-F238E27FC236}">
                <a16:creationId xmlns:a16="http://schemas.microsoft.com/office/drawing/2014/main" xmlns="" id="{BCAB4F79-75EE-906E-BF66-E4E5337BA100}"/>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9FEADA7E-0C59-31ED-3C62-59BCBE87D558}"/>
              </a:ext>
            </a:extLst>
          </p:cNvPr>
          <p:cNvPicPr>
            <a:picLocks noChangeAspect="1"/>
          </p:cNvPicPr>
          <p:nvPr/>
        </p:nvPicPr>
        <p:blipFill>
          <a:blip r:embed="rId3"/>
          <a:stretch>
            <a:fillRect/>
          </a:stretch>
        </p:blipFill>
        <p:spPr>
          <a:xfrm>
            <a:off x="0" y="-9832"/>
            <a:ext cx="12192000" cy="865937"/>
          </a:xfrm>
          <a:prstGeom prst="rect">
            <a:avLst/>
          </a:prstGeom>
        </p:spPr>
      </p:pic>
    </p:spTree>
    <p:extLst>
      <p:ext uri="{BB962C8B-B14F-4D97-AF65-F5344CB8AC3E}">
        <p14:creationId xmlns:p14="http://schemas.microsoft.com/office/powerpoint/2010/main" val="3750350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9017472-2B30-F4A5-700D-922F07CA8166}"/>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21B17989-9E61-F2EA-D49E-7473D7770331}"/>
              </a:ext>
            </a:extLst>
          </p:cNvPr>
          <p:cNvSpPr txBox="1"/>
          <p:nvPr/>
        </p:nvSpPr>
        <p:spPr>
          <a:xfrm>
            <a:off x="344133" y="1105547"/>
            <a:ext cx="7147250" cy="714036"/>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600" b="1" dirty="0">
                <a:latin typeface="Cambria" panose="02040503050406030204" pitchFamily="18" charset="0"/>
                <a:ea typeface="Cambria" panose="02040503050406030204" pitchFamily="18" charset="0"/>
                <a:cs typeface="Calibri"/>
                <a:sym typeface="Calibri"/>
              </a:rPr>
              <a:t>Normativa</a:t>
            </a:r>
            <a:endParaRPr sz="3600" b="1" dirty="0">
              <a:solidFill>
                <a:schemeClr val="lt1"/>
              </a:solidFill>
              <a:latin typeface="Cambria" panose="02040503050406030204" pitchFamily="18" charset="0"/>
              <a:ea typeface="Cambria" panose="02040503050406030204" pitchFamily="18" charset="0"/>
              <a:cs typeface="Calibri"/>
              <a:sym typeface="Calibri"/>
            </a:endParaRPr>
          </a:p>
        </p:txBody>
      </p:sp>
      <p:sp>
        <p:nvSpPr>
          <p:cNvPr id="4" name="Google Shape;83;p7">
            <a:extLst>
              <a:ext uri="{FF2B5EF4-FFF2-40B4-BE49-F238E27FC236}">
                <a16:creationId xmlns:a16="http://schemas.microsoft.com/office/drawing/2014/main" xmlns="" id="{15A1D45E-1AF8-1023-8AC2-5FDA10D3494E}"/>
              </a:ext>
            </a:extLst>
          </p:cNvPr>
          <p:cNvSpPr txBox="1"/>
          <p:nvPr/>
        </p:nvSpPr>
        <p:spPr>
          <a:xfrm>
            <a:off x="324465" y="1996562"/>
            <a:ext cx="11198941" cy="3932870"/>
          </a:xfrm>
          <a:prstGeom prst="rect">
            <a:avLst/>
          </a:prstGeom>
          <a:noFill/>
          <a:ln>
            <a:noFill/>
          </a:ln>
        </p:spPr>
        <p:txBody>
          <a:bodyPr spcFirstLastPara="1" wrap="square" lIns="87846" tIns="43911" rIns="87846" bIns="43911" anchor="t" anchorCtr="0">
            <a:noAutofit/>
          </a:bodyPr>
          <a:lstStyle/>
          <a:p>
            <a:pPr marL="285750" indent="-285750" algn="just">
              <a:lnSpc>
                <a:spcPct val="150000"/>
              </a:lnSpc>
              <a:buClr>
                <a:srgbClr val="000000"/>
              </a:buClr>
              <a:buSzPts val="2500"/>
              <a:buFontTx/>
              <a:buChar char="-"/>
            </a:pPr>
            <a:r>
              <a:rPr lang="es-MX" sz="1700" dirty="0">
                <a:latin typeface="Arial" panose="020B0604020202020204" pitchFamily="34" charset="0"/>
                <a:ea typeface="Cambria" panose="02040503050406030204" pitchFamily="18" charset="0"/>
                <a:cs typeface="Arial" panose="020B0604020202020204" pitchFamily="34" charset="0"/>
                <a:sym typeface="Calibri"/>
              </a:rPr>
              <a:t>Ley N° 23.396.  Aprueba el acuerdo entre el Gobierno de la República Argentina y el Programa de las Naciones Unidas para el Desarrollo.</a:t>
            </a:r>
          </a:p>
          <a:p>
            <a:pPr marL="285750" indent="-285750" algn="just">
              <a:lnSpc>
                <a:spcPct val="150000"/>
              </a:lnSpc>
              <a:buClr>
                <a:srgbClr val="000000"/>
              </a:buClr>
              <a:buSzPts val="2500"/>
              <a:buFontTx/>
              <a:buChar char="-"/>
            </a:pPr>
            <a:r>
              <a:rPr lang="es-MX" sz="1700" dirty="0">
                <a:latin typeface="Arial" panose="020B0604020202020204" pitchFamily="34" charset="0"/>
                <a:ea typeface="Cambria" panose="02040503050406030204" pitchFamily="18" charset="0"/>
                <a:cs typeface="Arial" panose="020B0604020202020204" pitchFamily="34" charset="0"/>
                <a:sym typeface="Calibri"/>
              </a:rPr>
              <a:t>Resolución SGA N° 302/2020.  Protocolizó la Revisión “A” del proyecto denominado “Abordaje Comunitario del Plan Nacional Argentina contra el Hambre - PNUD ARG/20/004”, suscripto entre la República Argentina a través del Ministerio de Desarrollo Social y el Programa de las Naciones Unidas para el Desarrollo - PNUD.</a:t>
            </a:r>
          </a:p>
          <a:p>
            <a:pPr marL="285750" indent="-285750" algn="just">
              <a:lnSpc>
                <a:spcPct val="150000"/>
              </a:lnSpc>
              <a:buClr>
                <a:srgbClr val="000000"/>
              </a:buClr>
              <a:buSzPts val="2500"/>
              <a:buFontTx/>
              <a:buChar char="-"/>
            </a:pPr>
            <a:r>
              <a:rPr lang="es-MX" sz="1700" dirty="0">
                <a:latin typeface="Arial" panose="020B0604020202020204" pitchFamily="34" charset="0"/>
                <a:ea typeface="Cambria" panose="02040503050406030204" pitchFamily="18" charset="0"/>
                <a:cs typeface="Arial" panose="020B0604020202020204" pitchFamily="34" charset="0"/>
                <a:sym typeface="Calibri"/>
              </a:rPr>
              <a:t>Resolución MDS N° 561/2023. Aprobó la Revisión “B” del Proyecto.</a:t>
            </a:r>
          </a:p>
          <a:p>
            <a:pPr marL="285750" indent="-285750" algn="just">
              <a:lnSpc>
                <a:spcPct val="150000"/>
              </a:lnSpc>
              <a:buClr>
                <a:srgbClr val="000000"/>
              </a:buClr>
              <a:buSzPts val="2500"/>
              <a:buFontTx/>
              <a:buChar char="-"/>
            </a:pPr>
            <a:r>
              <a:rPr lang="es-MX" sz="1700" dirty="0">
                <a:latin typeface="Arial" panose="020B0604020202020204" pitchFamily="34" charset="0"/>
                <a:ea typeface="Cambria" panose="02040503050406030204" pitchFamily="18" charset="0"/>
                <a:cs typeface="Arial" panose="020B0604020202020204" pitchFamily="34" charset="0"/>
                <a:sym typeface="Calibri"/>
              </a:rPr>
              <a:t>Resolución MDS N° 1569/2023. Aprobó la Revisión “C” del Proyecto.</a:t>
            </a:r>
          </a:p>
          <a:p>
            <a:pPr marL="285750" indent="-285750" algn="just">
              <a:lnSpc>
                <a:spcPct val="150000"/>
              </a:lnSpc>
              <a:buClr>
                <a:srgbClr val="000000"/>
              </a:buClr>
              <a:buSzPts val="2500"/>
              <a:buFontTx/>
              <a:buChar char="-"/>
            </a:pPr>
            <a:r>
              <a:rPr lang="es-MX" sz="1700" dirty="0">
                <a:latin typeface="Arial" panose="020B0604020202020204" pitchFamily="34" charset="0"/>
                <a:ea typeface="Cambria" panose="02040503050406030204" pitchFamily="18" charset="0"/>
                <a:cs typeface="Arial" panose="020B0604020202020204" pitchFamily="34" charset="0"/>
                <a:sym typeface="Calibri"/>
              </a:rPr>
              <a:t>Resolución MCH N° 442/2025.  Aprobó la Revisión “D” del Proyecto.</a:t>
            </a:r>
          </a:p>
          <a:p>
            <a:pPr marL="285750" indent="-285750" algn="just">
              <a:lnSpc>
                <a:spcPct val="150000"/>
              </a:lnSpc>
              <a:buClr>
                <a:srgbClr val="000000"/>
              </a:buClr>
              <a:buSzPts val="2500"/>
              <a:buFontTx/>
              <a:buChar char="-"/>
            </a:pPr>
            <a:r>
              <a:rPr lang="es-MX" sz="1700" dirty="0">
                <a:latin typeface="Arial" panose="020B0604020202020204" pitchFamily="34" charset="0"/>
                <a:ea typeface="Cambria" panose="02040503050406030204" pitchFamily="18" charset="0"/>
                <a:cs typeface="Arial" panose="020B0604020202020204" pitchFamily="34" charset="0"/>
                <a:sym typeface="Calibri"/>
              </a:rPr>
              <a:t>Reglamento Operativo PNUD 20/004. Corresponde a las actividades desarrolladas en el marco del cumplimiento de los objetivos del Proyecto.</a:t>
            </a:r>
          </a:p>
        </p:txBody>
      </p:sp>
      <p:pic>
        <p:nvPicPr>
          <p:cNvPr id="6" name="Imagen 5">
            <a:extLst>
              <a:ext uri="{FF2B5EF4-FFF2-40B4-BE49-F238E27FC236}">
                <a16:creationId xmlns:a16="http://schemas.microsoft.com/office/drawing/2014/main" xmlns="" id="{4D1F5F2B-17CC-54C4-3CB2-B6B019BDABBC}"/>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8849A3C6-8B20-28D8-9A07-36356042C120}"/>
              </a:ext>
            </a:extLst>
          </p:cNvPr>
          <p:cNvPicPr>
            <a:picLocks noChangeAspect="1"/>
          </p:cNvPicPr>
          <p:nvPr/>
        </p:nvPicPr>
        <p:blipFill>
          <a:blip r:embed="rId3"/>
          <a:stretch>
            <a:fillRect/>
          </a:stretch>
        </p:blipFill>
        <p:spPr>
          <a:xfrm>
            <a:off x="0" y="-9832"/>
            <a:ext cx="12192000" cy="865937"/>
          </a:xfrm>
          <a:prstGeom prst="rect">
            <a:avLst/>
          </a:prstGeom>
        </p:spPr>
      </p:pic>
    </p:spTree>
    <p:extLst>
      <p:ext uri="{BB962C8B-B14F-4D97-AF65-F5344CB8AC3E}">
        <p14:creationId xmlns:p14="http://schemas.microsoft.com/office/powerpoint/2010/main" val="2355959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2188435-09F2-37D8-C12B-3C851AA2B1CF}"/>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529F0D3D-D619-1996-5C4E-DC4539B1E418}"/>
              </a:ext>
            </a:extLst>
          </p:cNvPr>
          <p:cNvSpPr txBox="1"/>
          <p:nvPr/>
        </p:nvSpPr>
        <p:spPr>
          <a:xfrm>
            <a:off x="344133" y="1105547"/>
            <a:ext cx="7147250" cy="714036"/>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600" b="1" dirty="0">
                <a:latin typeface="Cambria" panose="02040503050406030204" pitchFamily="18" charset="0"/>
                <a:ea typeface="Cambria" panose="02040503050406030204" pitchFamily="18" charset="0"/>
                <a:cs typeface="Calibri"/>
                <a:sym typeface="Calibri"/>
              </a:rPr>
              <a:t>Dimensiones del Proyecto</a:t>
            </a:r>
            <a:endParaRPr sz="3600" b="1" dirty="0">
              <a:latin typeface="Cambria" panose="02040503050406030204" pitchFamily="18" charset="0"/>
              <a:ea typeface="Cambria" panose="02040503050406030204" pitchFamily="18" charset="0"/>
              <a:cs typeface="Calibri"/>
              <a:sym typeface="Calibri"/>
            </a:endParaRPr>
          </a:p>
        </p:txBody>
      </p:sp>
      <p:sp>
        <p:nvSpPr>
          <p:cNvPr id="4" name="Google Shape;83;p7">
            <a:extLst>
              <a:ext uri="{FF2B5EF4-FFF2-40B4-BE49-F238E27FC236}">
                <a16:creationId xmlns:a16="http://schemas.microsoft.com/office/drawing/2014/main" xmlns="" id="{596F82CE-8EAE-B926-B3A4-A941FC665771}"/>
              </a:ext>
            </a:extLst>
          </p:cNvPr>
          <p:cNvSpPr txBox="1"/>
          <p:nvPr/>
        </p:nvSpPr>
        <p:spPr>
          <a:xfrm>
            <a:off x="324465" y="1996567"/>
            <a:ext cx="11051457" cy="4325575"/>
          </a:xfrm>
          <a:prstGeom prst="rect">
            <a:avLst/>
          </a:prstGeom>
          <a:noFill/>
          <a:ln>
            <a:noFill/>
          </a:ln>
        </p:spPr>
        <p:txBody>
          <a:bodyPr spcFirstLastPara="1" wrap="square" lIns="87846" tIns="43911" rIns="87846" bIns="43911" anchor="t" anchorCtr="0">
            <a:noAutofit/>
          </a:bodyPr>
          <a:lstStyle/>
          <a:p>
            <a:pPr marL="285750" indent="-285750" algn="just">
              <a:lnSpc>
                <a:spcPct val="150000"/>
              </a:lnSpc>
              <a:buClr>
                <a:srgbClr val="000000"/>
              </a:buClr>
              <a:buSzPts val="2500"/>
              <a:buFont typeface="Courier New" panose="02070309020205020404" pitchFamily="49" charset="0"/>
              <a:buChar char="o"/>
            </a:pPr>
            <a:r>
              <a:rPr lang="es-MX" sz="1600" b="1" dirty="0">
                <a:latin typeface="Arial" panose="020B0604020202020204" pitchFamily="34" charset="0"/>
                <a:ea typeface="Cambria" panose="02040503050406030204" pitchFamily="18" charset="0"/>
                <a:cs typeface="Arial" panose="020B0604020202020204" pitchFamily="34" charset="0"/>
                <a:sym typeface="Calibri"/>
              </a:rPr>
              <a:t>SIGNIFICATIVIDAD</a:t>
            </a:r>
            <a:r>
              <a:rPr lang="es-MX" sz="1600" dirty="0">
                <a:latin typeface="Arial" panose="020B0604020202020204" pitchFamily="34" charset="0"/>
                <a:ea typeface="Cambria" panose="02040503050406030204" pitchFamily="18" charset="0"/>
                <a:cs typeface="Arial" panose="020B0604020202020204" pitchFamily="34" charset="0"/>
                <a:sym typeface="Calibri"/>
              </a:rPr>
              <a:t> </a:t>
            </a:r>
            <a:r>
              <a:rPr lang="es-MX" sz="1600" b="1" dirty="0">
                <a:latin typeface="Arial" panose="020B0604020202020204" pitchFamily="34" charset="0"/>
                <a:ea typeface="Cambria" panose="02040503050406030204" pitchFamily="18" charset="0"/>
                <a:cs typeface="Arial" panose="020B0604020202020204" pitchFamily="34" charset="0"/>
                <a:sym typeface="Calibri"/>
              </a:rPr>
              <a:t>ECONÓMICA</a:t>
            </a:r>
            <a:endParaRPr lang="es-MX" sz="1600" dirty="0">
              <a:latin typeface="Arial" panose="020B0604020202020204" pitchFamily="34" charset="0"/>
              <a:ea typeface="Cambria" panose="02040503050406030204" pitchFamily="18" charset="0"/>
              <a:cs typeface="Arial" panose="020B0604020202020204" pitchFamily="34" charset="0"/>
              <a:sym typeface="Calibri"/>
            </a:endParaRPr>
          </a:p>
          <a:p>
            <a:pPr marL="285750" indent="-285750" algn="just">
              <a:buClr>
                <a:srgbClr val="000000"/>
              </a:buClr>
              <a:buSzPts val="2500"/>
              <a:buFont typeface="Courier New" panose="02070309020205020404" pitchFamily="49" charset="0"/>
              <a:buChar char="o"/>
            </a:pPr>
            <a:endParaRPr lang="es-MX" sz="800" dirty="0">
              <a:latin typeface="Arial" panose="020B0604020202020204" pitchFamily="34" charset="0"/>
              <a:ea typeface="Cambria" panose="02040503050406030204" pitchFamily="18" charset="0"/>
              <a:cs typeface="Arial" panose="020B0604020202020204" pitchFamily="34" charset="0"/>
              <a:sym typeface="Calibri"/>
            </a:endParaRPr>
          </a:p>
          <a:p>
            <a:pPr marL="0" marR="0" lvl="0" indent="0" algn="just" defTabSz="914400" rtl="0" eaLnBrk="1" fontAlgn="auto" latinLnBrk="0" hangingPunct="1">
              <a:lnSpc>
                <a:spcPct val="150000"/>
              </a:lnSpc>
              <a:spcBef>
                <a:spcPts val="0"/>
              </a:spcBef>
              <a:spcAft>
                <a:spcPts val="0"/>
              </a:spcAft>
              <a:buClr>
                <a:srgbClr val="000000"/>
              </a:buClr>
              <a:buSzPts val="2500"/>
              <a:buFontTx/>
              <a:buNone/>
              <a:tabLst/>
              <a:defRPr/>
            </a:pPr>
            <a:r>
              <a:rPr kumimoji="0" lang="es-MX" sz="1600" b="1" i="0" u="none" strike="noStrike" kern="1200" cap="none" spc="0" normalizeH="0" baseline="0" noProof="0" dirty="0">
                <a:ln>
                  <a:noFill/>
                </a:ln>
                <a:effectLst/>
                <a:uLnTx/>
                <a:uFillTx/>
                <a:latin typeface="Arial" panose="020B0604020202020204" pitchFamily="34" charset="0"/>
                <a:ea typeface="Cambria" panose="02040503050406030204" pitchFamily="18" charset="0"/>
                <a:cs typeface="Arial" panose="020B0604020202020204" pitchFamily="34" charset="0"/>
                <a:sym typeface="Calibri"/>
              </a:rPr>
              <a:t>	- Monto Pagado al 30/11/2025</a:t>
            </a:r>
            <a:r>
              <a:rPr kumimoji="0" lang="es-MX" sz="1600" b="0" i="0" u="none" strike="noStrike" kern="1200" cap="none" spc="0" normalizeH="0" baseline="0" noProof="0" dirty="0">
                <a:ln>
                  <a:noFill/>
                </a:ln>
                <a:effectLst/>
                <a:uLnTx/>
                <a:uFillTx/>
                <a:latin typeface="Arial" panose="020B0604020202020204" pitchFamily="34" charset="0"/>
                <a:ea typeface="Cambria" panose="02040503050406030204" pitchFamily="18" charset="0"/>
                <a:cs typeface="Arial" panose="020B0604020202020204" pitchFamily="34" charset="0"/>
                <a:sym typeface="Calibri"/>
              </a:rPr>
              <a:t>: $ </a:t>
            </a:r>
            <a:r>
              <a:rPr lang="es-MX" sz="1600" dirty="0">
                <a:latin typeface="Arial" panose="020B0604020202020204" pitchFamily="34" charset="0"/>
                <a:ea typeface="Cambria" panose="02040503050406030204" pitchFamily="18" charset="0"/>
                <a:cs typeface="Arial" panose="020B0604020202020204" pitchFamily="34" charset="0"/>
                <a:sym typeface="Calibri"/>
              </a:rPr>
              <a:t>56</a:t>
            </a:r>
            <a:r>
              <a:rPr kumimoji="0" lang="es-MX" sz="1600" b="0" i="0" u="none" strike="noStrike" kern="1200" cap="none" spc="0" normalizeH="0" baseline="0" noProof="0" dirty="0">
                <a:ln>
                  <a:noFill/>
                </a:ln>
                <a:effectLst/>
                <a:uLnTx/>
                <a:uFillTx/>
                <a:latin typeface="Arial" panose="020B0604020202020204" pitchFamily="34" charset="0"/>
                <a:ea typeface="Cambria" panose="02040503050406030204" pitchFamily="18" charset="0"/>
                <a:cs typeface="Arial" panose="020B0604020202020204" pitchFamily="34" charset="0"/>
                <a:sym typeface="Calibri"/>
              </a:rPr>
              <a:t>.900.000.000.-</a:t>
            </a:r>
          </a:p>
          <a:p>
            <a:pPr marL="0" marR="0" lvl="0" indent="0" algn="just" defTabSz="914400" rtl="0" eaLnBrk="1" fontAlgn="auto" latinLnBrk="0" hangingPunct="1">
              <a:lnSpc>
                <a:spcPct val="150000"/>
              </a:lnSpc>
              <a:spcBef>
                <a:spcPts val="0"/>
              </a:spcBef>
              <a:spcAft>
                <a:spcPts val="0"/>
              </a:spcAft>
              <a:buClr>
                <a:srgbClr val="000000"/>
              </a:buClr>
              <a:buSzPts val="2500"/>
              <a:buFontTx/>
              <a:buNone/>
              <a:tabLst/>
              <a:defRPr/>
            </a:pPr>
            <a:r>
              <a:rPr kumimoji="0" lang="es-MX" sz="1600" b="1" i="0" u="none" strike="noStrike" kern="1200" cap="none" spc="0" normalizeH="0" baseline="0" noProof="0" dirty="0">
                <a:ln>
                  <a:noFill/>
                </a:ln>
                <a:solidFill>
                  <a:prstClr val="black"/>
                </a:solidFill>
                <a:effectLst/>
                <a:uLnTx/>
                <a:uFillTx/>
                <a:latin typeface="Arial" panose="020B0604020202020204" pitchFamily="34" charset="0"/>
                <a:ea typeface="Cambria" panose="02040503050406030204" pitchFamily="18" charset="0"/>
                <a:cs typeface="Arial" panose="020B0604020202020204" pitchFamily="34" charset="0"/>
                <a:sym typeface="Calibri"/>
              </a:rPr>
              <a:t>	- Metas Físicas Propuestas 2025 - Comedor Asistido</a:t>
            </a:r>
            <a:r>
              <a:rPr kumimoji="0" lang="es-MX" sz="1600" b="0" i="0" u="none" strike="noStrike" kern="1200" cap="none" spc="0" normalizeH="0" baseline="0" noProof="0" dirty="0">
                <a:ln>
                  <a:noFill/>
                </a:ln>
                <a:solidFill>
                  <a:prstClr val="black"/>
                </a:solidFill>
                <a:effectLst/>
                <a:uLnTx/>
                <a:uFillTx/>
                <a:latin typeface="Arial" panose="020B0604020202020204" pitchFamily="34" charset="0"/>
                <a:ea typeface="Cambria" panose="02040503050406030204" pitchFamily="18" charset="0"/>
                <a:cs typeface="Arial" panose="020B0604020202020204" pitchFamily="34" charset="0"/>
                <a:sym typeface="Calibri"/>
              </a:rPr>
              <a:t>: 1.550</a:t>
            </a:r>
          </a:p>
          <a:p>
            <a:pPr marL="285750" indent="-285750" algn="just">
              <a:lnSpc>
                <a:spcPct val="150000"/>
              </a:lnSpc>
              <a:buClr>
                <a:srgbClr val="000000"/>
              </a:buClr>
              <a:buSzPts val="2500"/>
              <a:buFont typeface="Courier New" panose="02070309020205020404" pitchFamily="49" charset="0"/>
              <a:buChar char="o"/>
            </a:pPr>
            <a:endParaRPr lang="es-MX" sz="1600" dirty="0">
              <a:latin typeface="Arial" panose="020B0604020202020204" pitchFamily="34" charset="0"/>
              <a:ea typeface="Cambria" panose="02040503050406030204" pitchFamily="18" charset="0"/>
              <a:cs typeface="Arial" panose="020B0604020202020204" pitchFamily="34" charset="0"/>
              <a:sym typeface="Calibri"/>
            </a:endParaRPr>
          </a:p>
          <a:p>
            <a:pPr marL="285750" indent="-285750" algn="just">
              <a:lnSpc>
                <a:spcPct val="150000"/>
              </a:lnSpc>
              <a:buClr>
                <a:srgbClr val="000000"/>
              </a:buClr>
              <a:buSzPts val="2500"/>
              <a:buFont typeface="Courier New" panose="02070309020205020404" pitchFamily="49" charset="0"/>
              <a:buChar char="o"/>
            </a:pPr>
            <a:r>
              <a:rPr lang="es-MX" sz="1600" b="1" dirty="0">
                <a:latin typeface="Arial" panose="020B0604020202020204" pitchFamily="34" charset="0"/>
                <a:ea typeface="Cambria" panose="02040503050406030204" pitchFamily="18" charset="0"/>
                <a:cs typeface="Arial" panose="020B0604020202020204" pitchFamily="34" charset="0"/>
                <a:sym typeface="Calibri"/>
              </a:rPr>
              <a:t>ALCANCE TERRITORIAL FEDERAL</a:t>
            </a:r>
          </a:p>
          <a:p>
            <a:pPr marL="285750" indent="-285750" algn="just">
              <a:buClr>
                <a:srgbClr val="000000"/>
              </a:buClr>
              <a:buSzPts val="2500"/>
              <a:buFont typeface="Courier New" panose="02070309020205020404" pitchFamily="49" charset="0"/>
              <a:buChar char="o"/>
            </a:pPr>
            <a:endParaRPr lang="es-MX" sz="800" b="1" dirty="0">
              <a:latin typeface="Arial" panose="020B0604020202020204" pitchFamily="34" charset="0"/>
              <a:ea typeface="Cambria" panose="02040503050406030204" pitchFamily="18" charset="0"/>
              <a:cs typeface="Arial" panose="020B0604020202020204" pitchFamily="34" charset="0"/>
              <a:sym typeface="Calibri"/>
            </a:endParaRPr>
          </a:p>
          <a:p>
            <a:pPr marL="0" marR="0" lvl="0" indent="0" algn="just" defTabSz="914400" rtl="0" eaLnBrk="1" fontAlgn="auto" latinLnBrk="0" hangingPunct="1">
              <a:lnSpc>
                <a:spcPct val="150000"/>
              </a:lnSpc>
              <a:spcBef>
                <a:spcPts val="0"/>
              </a:spcBef>
              <a:spcAft>
                <a:spcPts val="0"/>
              </a:spcAft>
              <a:buClr>
                <a:srgbClr val="000000"/>
              </a:buClr>
              <a:buSzPts val="2500"/>
              <a:buFontTx/>
              <a:buNone/>
              <a:tabLst/>
              <a:defRPr/>
            </a:pPr>
            <a:r>
              <a:rPr kumimoji="0" lang="es-MX" sz="1600" b="1" i="0" u="none" strike="noStrike" kern="1200" cap="none" spc="0" normalizeH="0" baseline="0" noProof="0" dirty="0">
                <a:ln>
                  <a:noFill/>
                </a:ln>
                <a:solidFill>
                  <a:prstClr val="black"/>
                </a:solidFill>
                <a:effectLst/>
                <a:uLnTx/>
                <a:uFillTx/>
                <a:latin typeface="Arial" panose="020B0604020202020204" pitchFamily="34" charset="0"/>
                <a:ea typeface="Cambria" panose="02040503050406030204" pitchFamily="18" charset="0"/>
                <a:cs typeface="Arial" panose="020B0604020202020204" pitchFamily="34" charset="0"/>
                <a:sym typeface="Calibri"/>
              </a:rPr>
              <a:t>	- Cobertura </a:t>
            </a:r>
            <a:r>
              <a:rPr lang="es-MX" sz="1600" b="1" dirty="0">
                <a:solidFill>
                  <a:prstClr val="black"/>
                </a:solidFill>
                <a:latin typeface="Arial" panose="020B0604020202020204" pitchFamily="34" charset="0"/>
                <a:ea typeface="Cambria" panose="02040503050406030204" pitchFamily="18" charset="0"/>
                <a:cs typeface="Arial" panose="020B0604020202020204" pitchFamily="34" charset="0"/>
                <a:sym typeface="Calibri"/>
              </a:rPr>
              <a:t>- </a:t>
            </a:r>
            <a:r>
              <a:rPr kumimoji="0" lang="es-MX" sz="1600" b="1" i="0" u="none" strike="noStrike" kern="1200" cap="none" spc="0" normalizeH="0" baseline="0" noProof="0" dirty="0">
                <a:ln>
                  <a:noFill/>
                </a:ln>
                <a:solidFill>
                  <a:prstClr val="black"/>
                </a:solidFill>
                <a:effectLst/>
                <a:uLnTx/>
                <a:uFillTx/>
                <a:latin typeface="Arial" panose="020B0604020202020204" pitchFamily="34" charset="0"/>
                <a:ea typeface="Cambria" panose="02040503050406030204" pitchFamily="18" charset="0"/>
                <a:cs typeface="Arial" panose="020B0604020202020204" pitchFamily="34" charset="0"/>
                <a:sym typeface="Calibri"/>
              </a:rPr>
              <a:t>Ejercicio 2025</a:t>
            </a:r>
            <a:r>
              <a:rPr kumimoji="0" lang="es-MX" sz="1600" b="0" i="0" u="none" strike="noStrike" kern="1200" cap="none" spc="0" normalizeH="0" baseline="0" noProof="0" dirty="0">
                <a:ln>
                  <a:noFill/>
                </a:ln>
                <a:solidFill>
                  <a:prstClr val="black"/>
                </a:solidFill>
                <a:effectLst/>
                <a:uLnTx/>
                <a:uFillTx/>
                <a:latin typeface="Arial" panose="020B0604020202020204" pitchFamily="34" charset="0"/>
                <a:ea typeface="Cambria" panose="02040503050406030204" pitchFamily="18" charset="0"/>
                <a:cs typeface="Arial" panose="020B0604020202020204" pitchFamily="34" charset="0"/>
                <a:sym typeface="Calibri"/>
              </a:rPr>
              <a:t>: 21 provincias (no incluye Chubut, Santa Cruz y Tierra del Fuego)</a:t>
            </a:r>
          </a:p>
          <a:p>
            <a:pPr algn="just">
              <a:lnSpc>
                <a:spcPct val="150000"/>
              </a:lnSpc>
              <a:buClr>
                <a:srgbClr val="000000"/>
              </a:buClr>
              <a:buSzPts val="2500"/>
            </a:pPr>
            <a:endParaRPr lang="es-MX" sz="1600" b="1" dirty="0">
              <a:latin typeface="Arial" panose="020B0604020202020204" pitchFamily="34" charset="0"/>
              <a:ea typeface="Cambria" panose="02040503050406030204" pitchFamily="18" charset="0"/>
              <a:cs typeface="Arial" panose="020B0604020202020204" pitchFamily="34" charset="0"/>
              <a:sym typeface="Calibri"/>
            </a:endParaRPr>
          </a:p>
          <a:p>
            <a:pPr marL="285750" indent="-285750" algn="just">
              <a:lnSpc>
                <a:spcPct val="150000"/>
              </a:lnSpc>
              <a:buClr>
                <a:srgbClr val="000000"/>
              </a:buClr>
              <a:buSzPts val="2500"/>
              <a:buFont typeface="Courier New" panose="02070309020205020404" pitchFamily="49" charset="0"/>
              <a:buChar char="o"/>
            </a:pPr>
            <a:r>
              <a:rPr lang="es-MX" sz="1600" b="1" dirty="0">
                <a:latin typeface="Arial" panose="020B0604020202020204" pitchFamily="34" charset="0"/>
                <a:ea typeface="Cambria" panose="02040503050406030204" pitchFamily="18" charset="0"/>
                <a:cs typeface="Arial" panose="020B0604020202020204" pitchFamily="34" charset="0"/>
                <a:sym typeface="Calibri"/>
              </a:rPr>
              <a:t>CONTINUIDAD DE LA PRESTACIÓN PARA EL EJERCICIO 2026</a:t>
            </a:r>
            <a:endParaRPr lang="es-MX" sz="1600" dirty="0">
              <a:latin typeface="Arial" panose="020B0604020202020204" pitchFamily="34" charset="0"/>
              <a:ea typeface="Cambria" panose="02040503050406030204" pitchFamily="18" charset="0"/>
              <a:cs typeface="Arial" panose="020B0604020202020204" pitchFamily="34" charset="0"/>
              <a:sym typeface="Calibri"/>
            </a:endParaRPr>
          </a:p>
          <a:p>
            <a:pPr algn="just">
              <a:buClr>
                <a:srgbClr val="000000"/>
              </a:buClr>
              <a:buSzPts val="2500"/>
            </a:pPr>
            <a:endParaRPr lang="es-MX" sz="800" dirty="0">
              <a:latin typeface="Arial" panose="020B0604020202020204" pitchFamily="34" charset="0"/>
              <a:ea typeface="Cambria" panose="02040503050406030204" pitchFamily="18" charset="0"/>
              <a:cs typeface="Arial" panose="020B0604020202020204" pitchFamily="34" charset="0"/>
              <a:sym typeface="Calibri"/>
            </a:endParaRPr>
          </a:p>
          <a:p>
            <a:pPr algn="just">
              <a:lnSpc>
                <a:spcPct val="150000"/>
              </a:lnSpc>
              <a:buClr>
                <a:srgbClr val="000000"/>
              </a:buClr>
              <a:buSzPts val="2500"/>
            </a:pPr>
            <a:r>
              <a:rPr lang="es-MX" sz="1600" b="1" dirty="0">
                <a:latin typeface="Arial" panose="020B0604020202020204" pitchFamily="34" charset="0"/>
                <a:ea typeface="Cambria" panose="02040503050406030204" pitchFamily="18" charset="0"/>
                <a:cs typeface="Arial" panose="020B0604020202020204" pitchFamily="34" charset="0"/>
                <a:sym typeface="Calibri"/>
              </a:rPr>
              <a:t>	- Monto Presupuestado 2026</a:t>
            </a:r>
            <a:r>
              <a:rPr lang="es-MX" sz="1600" dirty="0">
                <a:latin typeface="Arial" panose="020B0604020202020204" pitchFamily="34" charset="0"/>
                <a:ea typeface="Cambria" panose="02040503050406030204" pitchFamily="18" charset="0"/>
                <a:cs typeface="Arial" panose="020B0604020202020204" pitchFamily="34" charset="0"/>
                <a:sym typeface="Calibri"/>
              </a:rPr>
              <a:t>: $ 67.104.000.000.-</a:t>
            </a:r>
          </a:p>
          <a:p>
            <a:pPr algn="just">
              <a:lnSpc>
                <a:spcPct val="150000"/>
              </a:lnSpc>
              <a:buClr>
                <a:srgbClr val="000000"/>
              </a:buClr>
              <a:buSzPts val="2500"/>
            </a:pPr>
            <a:r>
              <a:rPr lang="es-MX" sz="1600" b="1" dirty="0">
                <a:latin typeface="Arial" panose="020B0604020202020204" pitchFamily="34" charset="0"/>
                <a:ea typeface="Cambria" panose="02040503050406030204" pitchFamily="18" charset="0"/>
                <a:cs typeface="Arial" panose="020B0604020202020204" pitchFamily="34" charset="0"/>
                <a:sym typeface="Calibri"/>
              </a:rPr>
              <a:t>	- Metas Físicas Programadas 2026 - Comedor Asistido: </a:t>
            </a:r>
            <a:r>
              <a:rPr lang="es-MX" sz="1600" dirty="0">
                <a:latin typeface="Arial" panose="020B0604020202020204" pitchFamily="34" charset="0"/>
                <a:ea typeface="Cambria" panose="02040503050406030204" pitchFamily="18" charset="0"/>
                <a:cs typeface="Arial" panose="020B0604020202020204" pitchFamily="34" charset="0"/>
                <a:sym typeface="Calibri"/>
              </a:rPr>
              <a:t>1.500</a:t>
            </a:r>
          </a:p>
        </p:txBody>
      </p:sp>
      <p:pic>
        <p:nvPicPr>
          <p:cNvPr id="6" name="Imagen 5">
            <a:extLst>
              <a:ext uri="{FF2B5EF4-FFF2-40B4-BE49-F238E27FC236}">
                <a16:creationId xmlns:a16="http://schemas.microsoft.com/office/drawing/2014/main" xmlns="" id="{BC3C83BF-DBA2-03FD-C482-DCB7A9A68A24}"/>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57E7913B-2584-4805-3F86-05FEA14D377D}"/>
              </a:ext>
            </a:extLst>
          </p:cNvPr>
          <p:cNvPicPr>
            <a:picLocks noChangeAspect="1"/>
          </p:cNvPicPr>
          <p:nvPr/>
        </p:nvPicPr>
        <p:blipFill>
          <a:blip r:embed="rId3"/>
          <a:stretch>
            <a:fillRect/>
          </a:stretch>
        </p:blipFill>
        <p:spPr>
          <a:xfrm>
            <a:off x="0" y="-9832"/>
            <a:ext cx="12192000" cy="865937"/>
          </a:xfrm>
          <a:prstGeom prst="rect">
            <a:avLst/>
          </a:prstGeom>
        </p:spPr>
      </p:pic>
    </p:spTree>
    <p:extLst>
      <p:ext uri="{BB962C8B-B14F-4D97-AF65-F5344CB8AC3E}">
        <p14:creationId xmlns:p14="http://schemas.microsoft.com/office/powerpoint/2010/main" val="3898968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C20CDE8-BE3B-BA95-FC3F-490160988686}"/>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D6A0F2BB-67FD-05B5-B31B-3B366DFFC429}"/>
              </a:ext>
            </a:extLst>
          </p:cNvPr>
          <p:cNvSpPr txBox="1"/>
          <p:nvPr/>
        </p:nvSpPr>
        <p:spPr>
          <a:xfrm>
            <a:off x="344133" y="1105547"/>
            <a:ext cx="7147250" cy="714036"/>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600" b="1" dirty="0">
                <a:latin typeface="Cambria" panose="02040503050406030204" pitchFamily="18" charset="0"/>
                <a:ea typeface="Cambria" panose="02040503050406030204" pitchFamily="18" charset="0"/>
                <a:cs typeface="Calibri"/>
                <a:sym typeface="Calibri"/>
              </a:rPr>
              <a:t>Objetivo General y Específicos</a:t>
            </a:r>
            <a:endParaRPr sz="3600" b="1" dirty="0">
              <a:solidFill>
                <a:schemeClr val="lt1"/>
              </a:solidFill>
              <a:latin typeface="Cambria" panose="02040503050406030204" pitchFamily="18" charset="0"/>
              <a:ea typeface="Cambria" panose="02040503050406030204" pitchFamily="18" charset="0"/>
              <a:cs typeface="Calibri"/>
              <a:sym typeface="Calibri"/>
            </a:endParaRPr>
          </a:p>
        </p:txBody>
      </p:sp>
      <p:sp>
        <p:nvSpPr>
          <p:cNvPr id="4" name="Google Shape;83;p7">
            <a:extLst>
              <a:ext uri="{FF2B5EF4-FFF2-40B4-BE49-F238E27FC236}">
                <a16:creationId xmlns:a16="http://schemas.microsoft.com/office/drawing/2014/main" xmlns="" id="{6AAF63A8-82A2-B6EE-6A04-4AB656F10C2F}"/>
              </a:ext>
            </a:extLst>
          </p:cNvPr>
          <p:cNvSpPr txBox="1"/>
          <p:nvPr/>
        </p:nvSpPr>
        <p:spPr>
          <a:xfrm>
            <a:off x="3917759" y="2357318"/>
            <a:ext cx="7843444" cy="1410265"/>
          </a:xfrm>
          <a:prstGeom prst="rect">
            <a:avLst/>
          </a:prstGeom>
          <a:noFill/>
          <a:ln>
            <a:noFill/>
          </a:ln>
        </p:spPr>
        <p:txBody>
          <a:bodyPr spcFirstLastPara="1" wrap="square" lIns="87846" tIns="43911" rIns="87846" bIns="43911" anchor="t" anchorCtr="0">
            <a:noAutofit/>
          </a:bodyPr>
          <a:lstStyle/>
          <a:p>
            <a:pPr algn="just">
              <a:lnSpc>
                <a:spcPct val="150000"/>
              </a:lnSpc>
              <a:buClr>
                <a:srgbClr val="000000"/>
              </a:buClr>
              <a:buSzPts val="2500"/>
            </a:pPr>
            <a:r>
              <a:rPr lang="es-MX" sz="1500" dirty="0">
                <a:latin typeface="Arial" panose="020B0604020202020204" pitchFamily="34" charset="0"/>
                <a:ea typeface="Cambria" panose="02040503050406030204" pitchFamily="18" charset="0"/>
                <a:cs typeface="Arial" panose="020B0604020202020204" pitchFamily="34" charset="0"/>
                <a:sym typeface="Calibri"/>
              </a:rPr>
              <a:t>Resignificar la política alimentaria como instrumento de restitución de derechos sociales, fortaleciendo los servicios de comedores comunitarios y merenderos, e impulsando operativamente la cobertura alimentaria y nutricional de poblaciones en situación de vulnerabilidad.</a:t>
            </a:r>
          </a:p>
        </p:txBody>
      </p:sp>
      <p:pic>
        <p:nvPicPr>
          <p:cNvPr id="6" name="Imagen 5">
            <a:extLst>
              <a:ext uri="{FF2B5EF4-FFF2-40B4-BE49-F238E27FC236}">
                <a16:creationId xmlns:a16="http://schemas.microsoft.com/office/drawing/2014/main" xmlns="" id="{A1A66BCC-25E5-A528-19B3-A32B566B2F31}"/>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64B68952-BFCB-BA50-F7AD-292A344CBF9D}"/>
              </a:ext>
            </a:extLst>
          </p:cNvPr>
          <p:cNvPicPr>
            <a:picLocks noChangeAspect="1"/>
          </p:cNvPicPr>
          <p:nvPr/>
        </p:nvPicPr>
        <p:blipFill>
          <a:blip r:embed="rId3"/>
          <a:stretch>
            <a:fillRect/>
          </a:stretch>
        </p:blipFill>
        <p:spPr>
          <a:xfrm>
            <a:off x="0" y="-9832"/>
            <a:ext cx="12192000" cy="865937"/>
          </a:xfrm>
          <a:prstGeom prst="rect">
            <a:avLst/>
          </a:prstGeom>
        </p:spPr>
      </p:pic>
      <p:pic>
        <p:nvPicPr>
          <p:cNvPr id="15" name="Gráfico 14" descr="Objetivo con relleno sólido">
            <a:extLst>
              <a:ext uri="{FF2B5EF4-FFF2-40B4-BE49-F238E27FC236}">
                <a16:creationId xmlns:a16="http://schemas.microsoft.com/office/drawing/2014/main" xmlns="" id="{A479052D-43D4-088B-C107-9EC8C6FBC1EF}"/>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430798" y="2765886"/>
            <a:ext cx="556734" cy="556734"/>
          </a:xfrm>
          <a:prstGeom prst="rect">
            <a:avLst/>
          </a:prstGeom>
        </p:spPr>
      </p:pic>
      <p:sp>
        <p:nvSpPr>
          <p:cNvPr id="18" name="Rectángulo: esquinas redondeadas 17">
            <a:extLst>
              <a:ext uri="{FF2B5EF4-FFF2-40B4-BE49-F238E27FC236}">
                <a16:creationId xmlns:a16="http://schemas.microsoft.com/office/drawing/2014/main" xmlns="" id="{26810C30-3FCB-D62D-9061-DF42669AB54E}"/>
              </a:ext>
            </a:extLst>
          </p:cNvPr>
          <p:cNvSpPr/>
          <p:nvPr/>
        </p:nvSpPr>
        <p:spPr>
          <a:xfrm>
            <a:off x="3785418" y="2300150"/>
            <a:ext cx="8052619" cy="1622922"/>
          </a:xfrm>
          <a:prstGeom prst="roundRect">
            <a:avLst/>
          </a:prstGeom>
          <a:noFill/>
          <a:ln w="38100">
            <a:solidFill>
              <a:srgbClr val="252D4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ln w="38100">
                <a:solidFill>
                  <a:schemeClr val="tx1"/>
                </a:solidFill>
              </a:ln>
            </a:endParaRPr>
          </a:p>
        </p:txBody>
      </p:sp>
      <p:sp>
        <p:nvSpPr>
          <p:cNvPr id="7" name="Google Shape;83;p7">
            <a:extLst>
              <a:ext uri="{FF2B5EF4-FFF2-40B4-BE49-F238E27FC236}">
                <a16:creationId xmlns:a16="http://schemas.microsoft.com/office/drawing/2014/main" xmlns="" id="{D5381903-C332-099C-1ECD-E32F060AF3F3}"/>
              </a:ext>
            </a:extLst>
          </p:cNvPr>
          <p:cNvSpPr txBox="1"/>
          <p:nvPr/>
        </p:nvSpPr>
        <p:spPr>
          <a:xfrm>
            <a:off x="1024404" y="2808970"/>
            <a:ext cx="2197511" cy="487296"/>
          </a:xfrm>
          <a:prstGeom prst="rect">
            <a:avLst/>
          </a:prstGeom>
          <a:noFill/>
          <a:ln>
            <a:noFill/>
          </a:ln>
        </p:spPr>
        <p:txBody>
          <a:bodyPr spcFirstLastPara="1" wrap="square" lIns="87846" tIns="43911" rIns="87846" bIns="43911" anchor="t" anchorCtr="0">
            <a:noAutofit/>
          </a:bodyPr>
          <a:lstStyle/>
          <a:p>
            <a:pPr>
              <a:lnSpc>
                <a:spcPct val="150000"/>
              </a:lnSpc>
              <a:buClr>
                <a:srgbClr val="000000"/>
              </a:buClr>
              <a:buSzPts val="2500"/>
            </a:pPr>
            <a:r>
              <a:rPr lang="es-MX" sz="1500" b="1" dirty="0">
                <a:latin typeface="Arial" panose="020B0604020202020204" pitchFamily="34" charset="0"/>
                <a:ea typeface="Cambria" panose="02040503050406030204" pitchFamily="18" charset="0"/>
                <a:cs typeface="Arial" panose="020B0604020202020204" pitchFamily="34" charset="0"/>
                <a:sym typeface="Calibri"/>
              </a:rPr>
              <a:t>OBJETIVO GENERAL</a:t>
            </a:r>
          </a:p>
        </p:txBody>
      </p:sp>
      <p:pic>
        <p:nvPicPr>
          <p:cNvPr id="8" name="Gráfico 7" descr="Lista con relleno sólido">
            <a:extLst>
              <a:ext uri="{FF2B5EF4-FFF2-40B4-BE49-F238E27FC236}">
                <a16:creationId xmlns:a16="http://schemas.microsoft.com/office/drawing/2014/main" xmlns="" id="{D81EF0F9-4C58-9A1D-4DC7-68ECEC7BFACC}"/>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450462" y="4971753"/>
            <a:ext cx="556734" cy="556734"/>
          </a:xfrm>
          <a:prstGeom prst="rect">
            <a:avLst/>
          </a:prstGeom>
        </p:spPr>
      </p:pic>
      <p:sp>
        <p:nvSpPr>
          <p:cNvPr id="12" name="Google Shape;83;p7">
            <a:extLst>
              <a:ext uri="{FF2B5EF4-FFF2-40B4-BE49-F238E27FC236}">
                <a16:creationId xmlns:a16="http://schemas.microsoft.com/office/drawing/2014/main" xmlns="" id="{B1AB2D42-3FF4-55CE-E925-8F83684F9E01}"/>
              </a:ext>
            </a:extLst>
          </p:cNvPr>
          <p:cNvSpPr txBox="1"/>
          <p:nvPr/>
        </p:nvSpPr>
        <p:spPr>
          <a:xfrm>
            <a:off x="1017028" y="5011695"/>
            <a:ext cx="2644880" cy="487296"/>
          </a:xfrm>
          <a:prstGeom prst="rect">
            <a:avLst/>
          </a:prstGeom>
          <a:noFill/>
          <a:ln>
            <a:noFill/>
          </a:ln>
        </p:spPr>
        <p:txBody>
          <a:bodyPr spcFirstLastPara="1" wrap="square" lIns="87846" tIns="43911" rIns="87846" bIns="43911" anchor="t" anchorCtr="0">
            <a:noAutofit/>
          </a:bodyPr>
          <a:lstStyle/>
          <a:p>
            <a:pPr>
              <a:lnSpc>
                <a:spcPct val="150000"/>
              </a:lnSpc>
              <a:buClr>
                <a:srgbClr val="000000"/>
              </a:buClr>
              <a:buSzPts val="2500"/>
            </a:pPr>
            <a:r>
              <a:rPr lang="es-MX" sz="1500" b="1" dirty="0">
                <a:latin typeface="Arial" panose="020B0604020202020204" pitchFamily="34" charset="0"/>
                <a:ea typeface="Cambria" panose="02040503050406030204" pitchFamily="18" charset="0"/>
                <a:cs typeface="Arial" panose="020B0604020202020204" pitchFamily="34" charset="0"/>
                <a:sym typeface="Calibri"/>
              </a:rPr>
              <a:t>OBJETIVOS ESPECIFICOS</a:t>
            </a:r>
          </a:p>
        </p:txBody>
      </p:sp>
      <p:sp>
        <p:nvSpPr>
          <p:cNvPr id="14" name="Rectángulo: esquinas redondeadas 13">
            <a:extLst>
              <a:ext uri="{FF2B5EF4-FFF2-40B4-BE49-F238E27FC236}">
                <a16:creationId xmlns:a16="http://schemas.microsoft.com/office/drawing/2014/main" xmlns="" id="{F39001F3-1E76-747C-2096-2FE45ECCA4F7}"/>
              </a:ext>
            </a:extLst>
          </p:cNvPr>
          <p:cNvSpPr/>
          <p:nvPr/>
        </p:nvSpPr>
        <p:spPr>
          <a:xfrm>
            <a:off x="3805082" y="4180091"/>
            <a:ext cx="8052619" cy="2340522"/>
          </a:xfrm>
          <a:prstGeom prst="roundRect">
            <a:avLst/>
          </a:prstGeom>
          <a:noFill/>
          <a:ln w="38100">
            <a:solidFill>
              <a:srgbClr val="252D4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6" name="Google Shape;83;p7">
            <a:extLst>
              <a:ext uri="{FF2B5EF4-FFF2-40B4-BE49-F238E27FC236}">
                <a16:creationId xmlns:a16="http://schemas.microsoft.com/office/drawing/2014/main" xmlns="" id="{CC28B64F-B43F-ED77-8FA3-0CCA7944F257}"/>
              </a:ext>
            </a:extLst>
          </p:cNvPr>
          <p:cNvSpPr txBox="1"/>
          <p:nvPr/>
        </p:nvSpPr>
        <p:spPr>
          <a:xfrm>
            <a:off x="3917758" y="4229306"/>
            <a:ext cx="7823780" cy="2161662"/>
          </a:xfrm>
          <a:prstGeom prst="rect">
            <a:avLst/>
          </a:prstGeom>
          <a:noFill/>
          <a:ln>
            <a:noFill/>
          </a:ln>
        </p:spPr>
        <p:txBody>
          <a:bodyPr spcFirstLastPara="1" wrap="square" lIns="87846" tIns="43911" rIns="87846" bIns="43911" anchor="t" anchorCtr="0">
            <a:noAutofit/>
          </a:bodyPr>
          <a:lstStyle/>
          <a:p>
            <a:pPr marL="285750" indent="-285750" algn="just">
              <a:lnSpc>
                <a:spcPct val="150000"/>
              </a:lnSpc>
              <a:buClr>
                <a:srgbClr val="000000"/>
              </a:buClr>
              <a:buSzPts val="2500"/>
              <a:buFontTx/>
              <a:buChar char="-"/>
            </a:pPr>
            <a:r>
              <a:rPr lang="es-MX" sz="1500" dirty="0">
                <a:latin typeface="Arial" panose="020B0604020202020204" pitchFamily="34" charset="0"/>
                <a:ea typeface="Cambria" panose="02040503050406030204" pitchFamily="18" charset="0"/>
                <a:cs typeface="Arial" panose="020B0604020202020204" pitchFamily="34" charset="0"/>
                <a:sym typeface="Calibri"/>
              </a:rPr>
              <a:t>Mejorar la cobertura de los servicios alimentarios comunitarios y la calidad nutricional de los alimentos suministrados.</a:t>
            </a:r>
          </a:p>
          <a:p>
            <a:pPr marL="285750" indent="-285750" algn="just">
              <a:lnSpc>
                <a:spcPct val="150000"/>
              </a:lnSpc>
              <a:buClr>
                <a:srgbClr val="000000"/>
              </a:buClr>
              <a:buSzPts val="2500"/>
              <a:buFontTx/>
              <a:buChar char="-"/>
            </a:pPr>
            <a:r>
              <a:rPr lang="es-MX" sz="1500" dirty="0">
                <a:latin typeface="Arial" panose="020B0604020202020204" pitchFamily="34" charset="0"/>
                <a:ea typeface="Cambria" panose="02040503050406030204" pitchFamily="18" charset="0"/>
                <a:cs typeface="Arial" panose="020B0604020202020204" pitchFamily="34" charset="0"/>
                <a:sym typeface="Calibri"/>
              </a:rPr>
              <a:t>Fortalecer las capacidades de gestión de las organizaciones comunitarias que brindan estos servicios.</a:t>
            </a:r>
          </a:p>
          <a:p>
            <a:pPr marL="285750" indent="-285750" algn="just">
              <a:lnSpc>
                <a:spcPct val="150000"/>
              </a:lnSpc>
              <a:buClr>
                <a:srgbClr val="000000"/>
              </a:buClr>
              <a:buSzPts val="2500"/>
              <a:buFontTx/>
              <a:buChar char="-"/>
            </a:pPr>
            <a:r>
              <a:rPr lang="es-MX" sz="1500" dirty="0">
                <a:latin typeface="Arial" panose="020B0604020202020204" pitchFamily="34" charset="0"/>
                <a:ea typeface="Cambria" panose="02040503050406030204" pitchFamily="18" charset="0"/>
                <a:cs typeface="Arial" panose="020B0604020202020204" pitchFamily="34" charset="0"/>
                <a:sym typeface="Calibri"/>
              </a:rPr>
              <a:t>Promover la ejecución de la política alimentaria de manera descentralizada, participativa y articulada, en organismos gubernamentales y organizaciones sociales.</a:t>
            </a:r>
          </a:p>
        </p:txBody>
      </p:sp>
    </p:spTree>
    <p:extLst>
      <p:ext uri="{BB962C8B-B14F-4D97-AF65-F5344CB8AC3E}">
        <p14:creationId xmlns:p14="http://schemas.microsoft.com/office/powerpoint/2010/main" val="2832429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D7EC62C-8DDC-7B23-FEDA-C703D5527512}"/>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17A62AC1-2D7D-5D11-B23B-A9788231ACF8}"/>
              </a:ext>
            </a:extLst>
          </p:cNvPr>
          <p:cNvSpPr txBox="1"/>
          <p:nvPr/>
        </p:nvSpPr>
        <p:spPr>
          <a:xfrm>
            <a:off x="344133" y="1105547"/>
            <a:ext cx="7147250" cy="714036"/>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AR" sz="3600" b="1" dirty="0">
                <a:latin typeface="Cambria" panose="02040503050406030204" pitchFamily="18" charset="0"/>
                <a:ea typeface="Cambria" panose="02040503050406030204" pitchFamily="18" charset="0"/>
                <a:cs typeface="Calibri"/>
                <a:sym typeface="Calibri"/>
              </a:rPr>
              <a:t>Líneas de Acción del Proyecto</a:t>
            </a:r>
            <a:endParaRPr sz="3600" b="1" dirty="0">
              <a:latin typeface="Cambria" panose="02040503050406030204" pitchFamily="18" charset="0"/>
              <a:ea typeface="Cambria" panose="02040503050406030204" pitchFamily="18" charset="0"/>
              <a:cs typeface="Calibri"/>
              <a:sym typeface="Calibri"/>
            </a:endParaRPr>
          </a:p>
        </p:txBody>
      </p:sp>
      <p:sp>
        <p:nvSpPr>
          <p:cNvPr id="4" name="Google Shape;83;p7">
            <a:extLst>
              <a:ext uri="{FF2B5EF4-FFF2-40B4-BE49-F238E27FC236}">
                <a16:creationId xmlns:a16="http://schemas.microsoft.com/office/drawing/2014/main" xmlns="" id="{9E0B84B0-5DB1-ADB2-3DFA-B735E6CA3351}"/>
              </a:ext>
            </a:extLst>
          </p:cNvPr>
          <p:cNvSpPr txBox="1"/>
          <p:nvPr/>
        </p:nvSpPr>
        <p:spPr>
          <a:xfrm>
            <a:off x="344133" y="2069025"/>
            <a:ext cx="11051457" cy="2191975"/>
          </a:xfrm>
          <a:prstGeom prst="rect">
            <a:avLst/>
          </a:prstGeom>
          <a:noFill/>
          <a:ln>
            <a:noFill/>
          </a:ln>
        </p:spPr>
        <p:txBody>
          <a:bodyPr spcFirstLastPara="1" wrap="square" lIns="87846" tIns="43911" rIns="87846" bIns="43911" anchor="t" anchorCtr="0">
            <a:noAutofit/>
          </a:bodyPr>
          <a:lstStyle/>
          <a:p>
            <a:pPr algn="just">
              <a:lnSpc>
                <a:spcPct val="150000"/>
              </a:lnSpc>
              <a:buClr>
                <a:srgbClr val="000000"/>
              </a:buClr>
              <a:buSzPts val="2500"/>
            </a:pPr>
            <a:r>
              <a:rPr lang="es-MX" dirty="0">
                <a:latin typeface="Arial" panose="020B0604020202020204" pitchFamily="34" charset="0"/>
                <a:ea typeface="Cambria" panose="02040503050406030204" pitchFamily="18" charset="0"/>
                <a:cs typeface="Arial" panose="020B0604020202020204" pitchFamily="34" charset="0"/>
                <a:sym typeface="Calibri"/>
              </a:rPr>
              <a:t>Se definen dos líneas de acción:</a:t>
            </a:r>
          </a:p>
          <a:p>
            <a:pPr algn="just">
              <a:buClr>
                <a:srgbClr val="000000"/>
              </a:buClr>
              <a:buSzPts val="2500"/>
            </a:pPr>
            <a:endParaRPr lang="es-MX" dirty="0">
              <a:solidFill>
                <a:srgbClr val="FF0000"/>
              </a:solidFill>
              <a:latin typeface="Arial" panose="020B0604020202020204" pitchFamily="34" charset="0"/>
              <a:ea typeface="Cambria" panose="02040503050406030204" pitchFamily="18" charset="0"/>
              <a:cs typeface="Arial" panose="020B0604020202020204" pitchFamily="34" charset="0"/>
              <a:sym typeface="Calibri"/>
            </a:endParaRPr>
          </a:p>
          <a:p>
            <a:pPr marL="285750" indent="-285750" algn="just">
              <a:lnSpc>
                <a:spcPct val="150000"/>
              </a:lnSpc>
              <a:buClr>
                <a:srgbClr val="000000"/>
              </a:buClr>
              <a:buSzPts val="2500"/>
              <a:buFontTx/>
              <a:buChar char="-"/>
            </a:pPr>
            <a:r>
              <a:rPr lang="es-MX" dirty="0">
                <a:latin typeface="Arial" panose="020B0604020202020204" pitchFamily="34" charset="0"/>
                <a:ea typeface="Cambria" panose="02040503050406030204" pitchFamily="18" charset="0"/>
                <a:cs typeface="Arial" panose="020B0604020202020204" pitchFamily="34" charset="0"/>
                <a:sym typeface="Calibri"/>
              </a:rPr>
              <a:t>Financiamiento de prestaciones alimentarias </a:t>
            </a:r>
            <a:r>
              <a:rPr lang="es-MX" b="1" dirty="0">
                <a:latin typeface="Arial" panose="020B0604020202020204" pitchFamily="34" charset="0"/>
                <a:ea typeface="Cambria" panose="02040503050406030204" pitchFamily="18" charset="0"/>
                <a:cs typeface="Arial" panose="020B0604020202020204" pitchFamily="34" charset="0"/>
                <a:sym typeface="Calibri"/>
              </a:rPr>
              <a:t>(Propuesta Planeamiento 2026)</a:t>
            </a:r>
          </a:p>
          <a:p>
            <a:pPr marL="285750" indent="-285750" algn="just">
              <a:lnSpc>
                <a:spcPct val="150000"/>
              </a:lnSpc>
              <a:buClr>
                <a:srgbClr val="000000"/>
              </a:buClr>
              <a:buSzPts val="2500"/>
              <a:buFontTx/>
              <a:buChar char="-"/>
            </a:pPr>
            <a:r>
              <a:rPr lang="es-MX" dirty="0">
                <a:latin typeface="Arial" panose="020B0604020202020204" pitchFamily="34" charset="0"/>
                <a:ea typeface="Cambria" panose="02040503050406030204" pitchFamily="18" charset="0"/>
                <a:cs typeface="Arial" panose="020B0604020202020204" pitchFamily="34" charset="0"/>
                <a:sym typeface="Calibri"/>
              </a:rPr>
              <a:t>Fortalecimiento de las organizaciones</a:t>
            </a:r>
            <a:endParaRPr lang="es-MX" sz="1600" dirty="0">
              <a:latin typeface="Arial" panose="020B0604020202020204" pitchFamily="34" charset="0"/>
              <a:ea typeface="Cambria" panose="02040503050406030204" pitchFamily="18" charset="0"/>
              <a:cs typeface="Arial" panose="020B0604020202020204" pitchFamily="34" charset="0"/>
              <a:sym typeface="Calibri"/>
            </a:endParaRPr>
          </a:p>
          <a:p>
            <a:pPr algn="just">
              <a:lnSpc>
                <a:spcPct val="150000"/>
              </a:lnSpc>
              <a:buClr>
                <a:srgbClr val="000000"/>
              </a:buClr>
              <a:buSzPts val="2500"/>
            </a:pPr>
            <a:endParaRPr lang="es-MX" sz="1600" dirty="0">
              <a:latin typeface="Arial" panose="020B0604020202020204" pitchFamily="34" charset="0"/>
              <a:ea typeface="Cambria" panose="02040503050406030204" pitchFamily="18" charset="0"/>
              <a:cs typeface="Arial" panose="020B0604020202020204" pitchFamily="34" charset="0"/>
              <a:sym typeface="Calibri"/>
            </a:endParaRPr>
          </a:p>
        </p:txBody>
      </p:sp>
      <p:pic>
        <p:nvPicPr>
          <p:cNvPr id="6" name="Imagen 5">
            <a:extLst>
              <a:ext uri="{FF2B5EF4-FFF2-40B4-BE49-F238E27FC236}">
                <a16:creationId xmlns:a16="http://schemas.microsoft.com/office/drawing/2014/main" xmlns="" id="{B5693824-2CC5-F64D-11E1-9ED772702618}"/>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FA788C8E-8235-C5DF-F197-6D26756B9347}"/>
              </a:ext>
            </a:extLst>
          </p:cNvPr>
          <p:cNvPicPr>
            <a:picLocks noChangeAspect="1"/>
          </p:cNvPicPr>
          <p:nvPr/>
        </p:nvPicPr>
        <p:blipFill>
          <a:blip r:embed="rId3"/>
          <a:stretch>
            <a:fillRect/>
          </a:stretch>
        </p:blipFill>
        <p:spPr>
          <a:xfrm>
            <a:off x="0" y="-9832"/>
            <a:ext cx="12192000" cy="865937"/>
          </a:xfrm>
          <a:prstGeom prst="rect">
            <a:avLst/>
          </a:prstGeom>
        </p:spPr>
      </p:pic>
    </p:spTree>
    <p:extLst>
      <p:ext uri="{BB962C8B-B14F-4D97-AF65-F5344CB8AC3E}">
        <p14:creationId xmlns:p14="http://schemas.microsoft.com/office/powerpoint/2010/main" val="3794759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8A5840F-7F8C-CBA3-99B1-9D285CF6C614}"/>
            </a:ext>
          </a:extLst>
        </p:cNvPr>
        <p:cNvGrpSpPr/>
        <p:nvPr/>
      </p:nvGrpSpPr>
      <p:grpSpPr>
        <a:xfrm>
          <a:off x="0" y="0"/>
          <a:ext cx="0" cy="0"/>
          <a:chOff x="0" y="0"/>
          <a:chExt cx="0" cy="0"/>
        </a:xfrm>
      </p:grpSpPr>
      <p:sp>
        <p:nvSpPr>
          <p:cNvPr id="4" name="Google Shape;44;p7">
            <a:extLst>
              <a:ext uri="{FF2B5EF4-FFF2-40B4-BE49-F238E27FC236}">
                <a16:creationId xmlns:a16="http://schemas.microsoft.com/office/drawing/2014/main" xmlns="" id="{B845E0CA-1F42-A423-24CA-F8AF3DF22439}"/>
              </a:ext>
            </a:extLst>
          </p:cNvPr>
          <p:cNvSpPr/>
          <p:nvPr/>
        </p:nvSpPr>
        <p:spPr>
          <a:xfrm>
            <a:off x="1" y="-40239"/>
            <a:ext cx="12191999" cy="6905282"/>
          </a:xfrm>
          <a:custGeom>
            <a:avLst/>
            <a:gdLst/>
            <a:ahLst/>
            <a:cxnLst/>
            <a:rect l="l" t="t" r="r" b="b"/>
            <a:pathLst>
              <a:path w="4097654" h="7131684" extrusionOk="0">
                <a:moveTo>
                  <a:pt x="0" y="7131113"/>
                </a:moveTo>
                <a:lnTo>
                  <a:pt x="4097121" y="7131113"/>
                </a:lnTo>
                <a:lnTo>
                  <a:pt x="4097121" y="0"/>
                </a:lnTo>
                <a:lnTo>
                  <a:pt x="0" y="0"/>
                </a:lnTo>
                <a:lnTo>
                  <a:pt x="0" y="7131113"/>
                </a:lnTo>
                <a:close/>
              </a:path>
            </a:pathLst>
          </a:custGeom>
          <a:solidFill>
            <a:srgbClr val="252D4E"/>
          </a:solidFill>
          <a:ln>
            <a:noFill/>
          </a:ln>
        </p:spPr>
        <p:txBody>
          <a:bodyPr spcFirstLastPara="1" wrap="square" lIns="0" tIns="0" rIns="0" bIns="0" anchor="t" anchorCtr="0">
            <a:noAutofit/>
          </a:bodyPr>
          <a:lstStyle/>
          <a:p>
            <a:pPr>
              <a:buClr>
                <a:srgbClr val="000000"/>
              </a:buClr>
              <a:buSzPts val="1800"/>
            </a:pPr>
            <a:endParaRPr sz="1730" dirty="0">
              <a:solidFill>
                <a:schemeClr val="dk1"/>
              </a:solidFill>
              <a:latin typeface="Calibri"/>
              <a:ea typeface="Calibri"/>
              <a:cs typeface="Calibri"/>
              <a:sym typeface="Calibri"/>
            </a:endParaRPr>
          </a:p>
        </p:txBody>
      </p:sp>
      <p:sp>
        <p:nvSpPr>
          <p:cNvPr id="3" name="Google Shape;83;p7">
            <a:extLst>
              <a:ext uri="{FF2B5EF4-FFF2-40B4-BE49-F238E27FC236}">
                <a16:creationId xmlns:a16="http://schemas.microsoft.com/office/drawing/2014/main" xmlns="" id="{124CBFFC-F10C-5682-4AFA-E73D39DD1B0F}"/>
              </a:ext>
            </a:extLst>
          </p:cNvPr>
          <p:cNvSpPr txBox="1"/>
          <p:nvPr/>
        </p:nvSpPr>
        <p:spPr>
          <a:xfrm>
            <a:off x="1543051" y="1818696"/>
            <a:ext cx="9334499" cy="1904170"/>
          </a:xfrm>
          <a:prstGeom prst="rect">
            <a:avLst/>
          </a:prstGeom>
          <a:noFill/>
          <a:ln>
            <a:noFill/>
          </a:ln>
        </p:spPr>
        <p:txBody>
          <a:bodyPr spcFirstLastPara="1" wrap="square" lIns="87846" tIns="43911" rIns="87846" bIns="43911" anchor="t" anchorCtr="0">
            <a:noAutofit/>
          </a:bodyPr>
          <a:lstStyle/>
          <a:p>
            <a:pPr algn="ctr">
              <a:buClr>
                <a:srgbClr val="000000"/>
              </a:buClr>
              <a:buSzPts val="2500"/>
            </a:pPr>
            <a:r>
              <a:rPr lang="es-MX" sz="4000" b="1" dirty="0">
                <a:solidFill>
                  <a:schemeClr val="lt1"/>
                </a:solidFill>
                <a:latin typeface="Cambria" panose="02040503050406030204" pitchFamily="18" charset="0"/>
                <a:ea typeface="Cambria" panose="02040503050406030204" pitchFamily="18" charset="0"/>
                <a:cs typeface="Calibri"/>
                <a:sym typeface="Calibri"/>
              </a:rPr>
              <a:t>FINANCIAMIENTO DE PRESTACIONES ALIMENTARIAS</a:t>
            </a:r>
          </a:p>
          <a:p>
            <a:pPr algn="ctr">
              <a:buClr>
                <a:srgbClr val="000000"/>
              </a:buClr>
              <a:buSzPts val="2500"/>
            </a:pPr>
            <a:endParaRPr lang="es-MX" sz="1200" b="1" dirty="0">
              <a:solidFill>
                <a:schemeClr val="lt1"/>
              </a:solidFill>
              <a:latin typeface="Cambria" panose="02040503050406030204" pitchFamily="18" charset="0"/>
              <a:ea typeface="Cambria" panose="02040503050406030204" pitchFamily="18" charset="0"/>
              <a:cs typeface="Calibri"/>
              <a:sym typeface="Calibri"/>
            </a:endParaRPr>
          </a:p>
          <a:p>
            <a:pPr algn="ctr">
              <a:buClr>
                <a:srgbClr val="000000"/>
              </a:buClr>
              <a:buSzPts val="2500"/>
            </a:pPr>
            <a:r>
              <a:rPr lang="es-MX" sz="2400" b="1" dirty="0">
                <a:solidFill>
                  <a:schemeClr val="lt1"/>
                </a:solidFill>
                <a:latin typeface="Cambria" panose="02040503050406030204" pitchFamily="18" charset="0"/>
                <a:ea typeface="Cambria" panose="02040503050406030204" pitchFamily="18" charset="0"/>
                <a:cs typeface="Calibri"/>
                <a:sym typeface="Calibri"/>
              </a:rPr>
              <a:t>COMEDORES COMUNITARIOS Y MERENDEROS (PROYECTO PNUD) </a:t>
            </a:r>
          </a:p>
        </p:txBody>
      </p:sp>
      <p:pic>
        <p:nvPicPr>
          <p:cNvPr id="2" name="Imagen 1">
            <a:extLst>
              <a:ext uri="{FF2B5EF4-FFF2-40B4-BE49-F238E27FC236}">
                <a16:creationId xmlns:a16="http://schemas.microsoft.com/office/drawing/2014/main" xmlns="" id="{39D35B1B-DFD8-5C10-3535-4BA0CBE665F5}"/>
              </a:ext>
            </a:extLst>
          </p:cNvPr>
          <p:cNvPicPr>
            <a:picLocks noChangeAspect="1"/>
          </p:cNvPicPr>
          <p:nvPr/>
        </p:nvPicPr>
        <p:blipFill>
          <a:blip r:embed="rId2"/>
          <a:stretch>
            <a:fillRect/>
          </a:stretch>
        </p:blipFill>
        <p:spPr>
          <a:xfrm>
            <a:off x="3421864" y="4042228"/>
            <a:ext cx="5761219" cy="42676"/>
          </a:xfrm>
          <a:prstGeom prst="rect">
            <a:avLst/>
          </a:prstGeom>
        </p:spPr>
      </p:pic>
      <p:sp>
        <p:nvSpPr>
          <p:cNvPr id="5" name="Google Shape;83;p7">
            <a:extLst>
              <a:ext uri="{FF2B5EF4-FFF2-40B4-BE49-F238E27FC236}">
                <a16:creationId xmlns:a16="http://schemas.microsoft.com/office/drawing/2014/main" xmlns="" id="{BECD903A-4709-DA8C-7076-1558441883DA}"/>
              </a:ext>
            </a:extLst>
          </p:cNvPr>
          <p:cNvSpPr txBox="1"/>
          <p:nvPr/>
        </p:nvSpPr>
        <p:spPr>
          <a:xfrm>
            <a:off x="1704975" y="4817711"/>
            <a:ext cx="8712301" cy="613303"/>
          </a:xfrm>
          <a:prstGeom prst="rect">
            <a:avLst/>
          </a:prstGeom>
          <a:noFill/>
          <a:ln>
            <a:noFill/>
          </a:ln>
        </p:spPr>
        <p:txBody>
          <a:bodyPr spcFirstLastPara="1" wrap="square" lIns="87846" tIns="43911" rIns="87846" bIns="43911" anchor="t" anchorCtr="0">
            <a:noAutofit/>
          </a:bodyPr>
          <a:lstStyle/>
          <a:p>
            <a:pPr algn="ctr">
              <a:buClr>
                <a:srgbClr val="000000"/>
              </a:buClr>
              <a:buSzPts val="2500"/>
            </a:pPr>
            <a:r>
              <a:rPr lang="es-MX" sz="3200" b="1" dirty="0">
                <a:solidFill>
                  <a:schemeClr val="lt1"/>
                </a:solidFill>
                <a:latin typeface="Cambria" panose="02040503050406030204" pitchFamily="18" charset="0"/>
                <a:ea typeface="Cambria" panose="02040503050406030204" pitchFamily="18" charset="0"/>
                <a:cs typeface="Calibri"/>
                <a:sym typeface="Calibri"/>
              </a:rPr>
              <a:t>Propuesta Metodológica - Planeamiento 2026</a:t>
            </a:r>
          </a:p>
        </p:txBody>
      </p:sp>
    </p:spTree>
    <p:extLst>
      <p:ext uri="{BB962C8B-B14F-4D97-AF65-F5344CB8AC3E}">
        <p14:creationId xmlns:p14="http://schemas.microsoft.com/office/powerpoint/2010/main" val="3898670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2BA28D4-9C20-62C4-C25E-0F3D59B2E52A}"/>
            </a:ext>
          </a:extLst>
        </p:cNvPr>
        <p:cNvGrpSpPr/>
        <p:nvPr/>
      </p:nvGrpSpPr>
      <p:grpSpPr>
        <a:xfrm>
          <a:off x="0" y="0"/>
          <a:ext cx="0" cy="0"/>
          <a:chOff x="0" y="0"/>
          <a:chExt cx="0" cy="0"/>
        </a:xfrm>
      </p:grpSpPr>
      <p:sp>
        <p:nvSpPr>
          <p:cNvPr id="3" name="Google Shape;83;p7">
            <a:extLst>
              <a:ext uri="{FF2B5EF4-FFF2-40B4-BE49-F238E27FC236}">
                <a16:creationId xmlns:a16="http://schemas.microsoft.com/office/drawing/2014/main" xmlns="" id="{92D43CF5-03B9-2075-2D6F-A160F98E3432}"/>
              </a:ext>
            </a:extLst>
          </p:cNvPr>
          <p:cNvSpPr txBox="1"/>
          <p:nvPr/>
        </p:nvSpPr>
        <p:spPr>
          <a:xfrm>
            <a:off x="344133" y="1105546"/>
            <a:ext cx="10392693" cy="644711"/>
          </a:xfrm>
          <a:prstGeom prst="rect">
            <a:avLst/>
          </a:prstGeom>
          <a:noFill/>
          <a:ln>
            <a:noFill/>
          </a:ln>
        </p:spPr>
        <p:txBody>
          <a:bodyPr spcFirstLastPara="1" wrap="square" lIns="87846" tIns="43911" rIns="87846" bIns="43911" anchor="t" anchorCtr="0">
            <a:noAutofit/>
          </a:bodyPr>
          <a:lstStyle/>
          <a:p>
            <a:pPr>
              <a:buClr>
                <a:srgbClr val="000000"/>
              </a:buClr>
              <a:buSzPts val="2500"/>
            </a:pPr>
            <a:r>
              <a:rPr lang="es-MX" sz="3600" b="1" dirty="0">
                <a:latin typeface="Cambria" panose="02040503050406030204" pitchFamily="18" charset="0"/>
                <a:ea typeface="Cambria" panose="02040503050406030204" pitchFamily="18" charset="0"/>
                <a:cs typeface="Calibri"/>
                <a:sym typeface="Calibri"/>
              </a:rPr>
              <a:t>Financiamiento de Prestaciones Alimentarias</a:t>
            </a:r>
          </a:p>
        </p:txBody>
      </p:sp>
      <p:pic>
        <p:nvPicPr>
          <p:cNvPr id="6" name="Imagen 5">
            <a:extLst>
              <a:ext uri="{FF2B5EF4-FFF2-40B4-BE49-F238E27FC236}">
                <a16:creationId xmlns:a16="http://schemas.microsoft.com/office/drawing/2014/main" xmlns="" id="{EB8DF24B-9F19-BDBB-A055-FDA9DC76F159}"/>
              </a:ext>
            </a:extLst>
          </p:cNvPr>
          <p:cNvPicPr>
            <a:picLocks noChangeAspect="1"/>
          </p:cNvPicPr>
          <p:nvPr/>
        </p:nvPicPr>
        <p:blipFill>
          <a:blip r:embed="rId2"/>
          <a:stretch>
            <a:fillRect/>
          </a:stretch>
        </p:blipFill>
        <p:spPr>
          <a:xfrm>
            <a:off x="0" y="6646606"/>
            <a:ext cx="12192000" cy="211394"/>
          </a:xfrm>
          <a:prstGeom prst="rect">
            <a:avLst/>
          </a:prstGeom>
        </p:spPr>
      </p:pic>
      <p:pic>
        <p:nvPicPr>
          <p:cNvPr id="11" name="Imagen 10">
            <a:extLst>
              <a:ext uri="{FF2B5EF4-FFF2-40B4-BE49-F238E27FC236}">
                <a16:creationId xmlns:a16="http://schemas.microsoft.com/office/drawing/2014/main" xmlns="" id="{50BBC45B-A22C-2884-B238-998DD38BD554}"/>
              </a:ext>
            </a:extLst>
          </p:cNvPr>
          <p:cNvPicPr>
            <a:picLocks noChangeAspect="1"/>
          </p:cNvPicPr>
          <p:nvPr/>
        </p:nvPicPr>
        <p:blipFill>
          <a:blip r:embed="rId3"/>
          <a:stretch>
            <a:fillRect/>
          </a:stretch>
        </p:blipFill>
        <p:spPr>
          <a:xfrm>
            <a:off x="0" y="-9832"/>
            <a:ext cx="12192000" cy="865937"/>
          </a:xfrm>
          <a:prstGeom prst="rect">
            <a:avLst/>
          </a:prstGeom>
        </p:spPr>
      </p:pic>
      <p:sp>
        <p:nvSpPr>
          <p:cNvPr id="2" name="9 Rectángulo">
            <a:extLst>
              <a:ext uri="{FF2B5EF4-FFF2-40B4-BE49-F238E27FC236}">
                <a16:creationId xmlns:a16="http://schemas.microsoft.com/office/drawing/2014/main" xmlns="" id="{A6FBC0F2-77E2-7886-0C19-D65C3FD4608D}"/>
              </a:ext>
            </a:extLst>
          </p:cNvPr>
          <p:cNvSpPr/>
          <p:nvPr/>
        </p:nvSpPr>
        <p:spPr>
          <a:xfrm>
            <a:off x="1804734" y="2241960"/>
            <a:ext cx="8331026" cy="508363"/>
          </a:xfrm>
          <a:prstGeom prst="rect">
            <a:avLst/>
          </a:prstGeom>
          <a:noFill/>
          <a:ln>
            <a:solidFill>
              <a:srgbClr val="302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11 CuadroTexto">
            <a:extLst>
              <a:ext uri="{FF2B5EF4-FFF2-40B4-BE49-F238E27FC236}">
                <a16:creationId xmlns:a16="http://schemas.microsoft.com/office/drawing/2014/main" xmlns="" id="{C97D7892-AF42-20AC-0A38-B42010C1360F}"/>
              </a:ext>
            </a:extLst>
          </p:cNvPr>
          <p:cNvSpPr txBox="1"/>
          <p:nvPr/>
        </p:nvSpPr>
        <p:spPr>
          <a:xfrm>
            <a:off x="1804733" y="2256818"/>
            <a:ext cx="8252559" cy="461665"/>
          </a:xfrm>
          <a:prstGeom prst="rect">
            <a:avLst/>
          </a:prstGeom>
          <a:noFill/>
        </p:spPr>
        <p:txBody>
          <a:bodyPr wrap="square" rtlCol="0">
            <a:spAutoFit/>
          </a:bodyPr>
          <a:lstStyle/>
          <a:p>
            <a:pPr marL="285750" indent="-285750">
              <a:buFont typeface="Arial" pitchFamily="34" charset="0"/>
              <a:buChar char="•"/>
            </a:pPr>
            <a:r>
              <a:rPr lang="es-MX" sz="1200" u="sng" dirty="0">
                <a:latin typeface="Arial" panose="020B0604020202020204" pitchFamily="34" charset="0"/>
                <a:cs typeface="Arial" panose="020B0604020202020204" pitchFamily="34" charset="0"/>
              </a:rPr>
              <a:t>Organización Solicitante</a:t>
            </a:r>
            <a:r>
              <a:rPr lang="es-MX" sz="1200" dirty="0">
                <a:latin typeface="Arial" panose="020B0604020202020204" pitchFamily="34" charset="0"/>
                <a:cs typeface="Arial" panose="020B0604020202020204" pitchFamily="34" charset="0"/>
              </a:rPr>
              <a:t>: firma el convenio y recibe los fondos con destino a los comedores y merenderos.</a:t>
            </a:r>
          </a:p>
          <a:p>
            <a:pPr marL="285750" indent="-285750">
              <a:buFont typeface="Arial" pitchFamily="34" charset="0"/>
              <a:buChar char="•"/>
            </a:pPr>
            <a:r>
              <a:rPr lang="es-MX" sz="1200" u="sng" dirty="0">
                <a:latin typeface="Arial" panose="020B0604020202020204" pitchFamily="34" charset="0"/>
                <a:cs typeface="Arial" panose="020B0604020202020204" pitchFamily="34" charset="0"/>
              </a:rPr>
              <a:t>Organización Ejecutante</a:t>
            </a:r>
            <a:r>
              <a:rPr lang="es-MX" sz="1200" dirty="0">
                <a:latin typeface="Arial" panose="020B0604020202020204" pitchFamily="34" charset="0"/>
                <a:cs typeface="Arial" panose="020B0604020202020204" pitchFamily="34" charset="0"/>
              </a:rPr>
              <a:t>: brinda directamente la prestación alimentaria (comedor y merendero).</a:t>
            </a:r>
          </a:p>
        </p:txBody>
      </p:sp>
      <p:sp>
        <p:nvSpPr>
          <p:cNvPr id="7" name="16 CuadroTexto">
            <a:extLst>
              <a:ext uri="{FF2B5EF4-FFF2-40B4-BE49-F238E27FC236}">
                <a16:creationId xmlns:a16="http://schemas.microsoft.com/office/drawing/2014/main" xmlns="" id="{F76CEFF2-C043-1D18-265F-1C29F99B7334}"/>
              </a:ext>
            </a:extLst>
          </p:cNvPr>
          <p:cNvSpPr txBox="1"/>
          <p:nvPr/>
        </p:nvSpPr>
        <p:spPr>
          <a:xfrm>
            <a:off x="1810039" y="3149070"/>
            <a:ext cx="8280920" cy="830997"/>
          </a:xfrm>
          <a:prstGeom prst="rect">
            <a:avLst/>
          </a:prstGeom>
          <a:noFill/>
        </p:spPr>
        <p:txBody>
          <a:bodyPr wrap="square" rtlCol="0">
            <a:spAutoFit/>
          </a:bodyPr>
          <a:lstStyle/>
          <a:p>
            <a:pPr marL="285750" indent="-285750">
              <a:buFont typeface="Arial" pitchFamily="34" charset="0"/>
              <a:buChar char="•"/>
            </a:pPr>
            <a:r>
              <a:rPr lang="es-AR" sz="1200" dirty="0">
                <a:latin typeface="Arial" panose="020B0604020202020204" pitchFamily="34" charset="0"/>
                <a:cs typeface="Arial" panose="020B0604020202020204" pitchFamily="34" charset="0"/>
              </a:rPr>
              <a:t>Componente Alimentario</a:t>
            </a:r>
          </a:p>
          <a:p>
            <a:pPr marL="285750" indent="-285750">
              <a:buFont typeface="Arial" pitchFamily="34" charset="0"/>
              <a:buChar char="•"/>
            </a:pPr>
            <a:r>
              <a:rPr lang="es-AR" sz="1200" dirty="0">
                <a:latin typeface="Arial" panose="020B0604020202020204" pitchFamily="34" charset="0"/>
                <a:cs typeface="Arial" panose="020B0604020202020204" pitchFamily="34" charset="0"/>
              </a:rPr>
              <a:t>Gastos Bancarios</a:t>
            </a:r>
          </a:p>
          <a:p>
            <a:pPr marL="285750" indent="-285750">
              <a:buFont typeface="Arial" pitchFamily="34" charset="0"/>
              <a:buChar char="•"/>
            </a:pPr>
            <a:r>
              <a:rPr lang="es-AR" sz="1200" dirty="0">
                <a:latin typeface="Arial" panose="020B0604020202020204" pitchFamily="34" charset="0"/>
                <a:cs typeface="Arial" panose="020B0604020202020204" pitchFamily="34" charset="0"/>
              </a:rPr>
              <a:t>Gastos Generales</a:t>
            </a:r>
          </a:p>
          <a:p>
            <a:pPr marL="285750" indent="-285750">
              <a:buFont typeface="Arial" pitchFamily="34" charset="0"/>
              <a:buChar char="•"/>
            </a:pPr>
            <a:r>
              <a:rPr lang="es-AR" sz="1200" dirty="0">
                <a:latin typeface="Arial" panose="020B0604020202020204" pitchFamily="34" charset="0"/>
                <a:cs typeface="Arial" panose="020B0604020202020204" pitchFamily="34" charset="0"/>
              </a:rPr>
              <a:t>Imprevistos</a:t>
            </a:r>
          </a:p>
        </p:txBody>
      </p:sp>
      <p:sp>
        <p:nvSpPr>
          <p:cNvPr id="8" name="20 CuadroTexto">
            <a:extLst>
              <a:ext uri="{FF2B5EF4-FFF2-40B4-BE49-F238E27FC236}">
                <a16:creationId xmlns:a16="http://schemas.microsoft.com/office/drawing/2014/main" xmlns="" id="{49379AB2-E8DB-112F-2698-FB3C66F68653}"/>
              </a:ext>
            </a:extLst>
          </p:cNvPr>
          <p:cNvSpPr txBox="1"/>
          <p:nvPr/>
        </p:nvSpPr>
        <p:spPr>
          <a:xfrm>
            <a:off x="1775491" y="4374212"/>
            <a:ext cx="8019129" cy="646331"/>
          </a:xfrm>
          <a:prstGeom prst="rect">
            <a:avLst/>
          </a:prstGeom>
          <a:noFill/>
        </p:spPr>
        <p:txBody>
          <a:bodyPr wrap="square" rtlCol="0">
            <a:spAutoFit/>
          </a:bodyPr>
          <a:lstStyle/>
          <a:p>
            <a:pPr marL="285750" indent="-285750">
              <a:buFont typeface="Arial" pitchFamily="34" charset="0"/>
              <a:buChar char="•"/>
            </a:pPr>
            <a:r>
              <a:rPr lang="es-AR" sz="1200" dirty="0">
                <a:latin typeface="Arial" panose="020B0604020202020204" pitchFamily="34" charset="0"/>
                <a:cs typeface="Arial" panose="020B0604020202020204" pitchFamily="34" charset="0"/>
              </a:rPr>
              <a:t>Compras y Pagos Centralizados</a:t>
            </a:r>
          </a:p>
          <a:p>
            <a:pPr marL="285750" indent="-285750">
              <a:buFont typeface="Arial" pitchFamily="34" charset="0"/>
              <a:buChar char="•"/>
            </a:pPr>
            <a:r>
              <a:rPr lang="es-AR" sz="1200" dirty="0">
                <a:latin typeface="Arial" panose="020B0604020202020204" pitchFamily="34" charset="0"/>
                <a:cs typeface="Arial" panose="020B0604020202020204" pitchFamily="34" charset="0"/>
              </a:rPr>
              <a:t>Compras y Pagos Descentralizados</a:t>
            </a:r>
          </a:p>
          <a:p>
            <a:pPr marL="285750" indent="-285750">
              <a:buFont typeface="Arial" pitchFamily="34" charset="0"/>
              <a:buChar char="•"/>
            </a:pPr>
            <a:r>
              <a:rPr lang="es-AR" sz="1200" dirty="0">
                <a:latin typeface="Arial" panose="020B0604020202020204" pitchFamily="34" charset="0"/>
                <a:cs typeface="Arial" panose="020B0604020202020204" pitchFamily="34" charset="0"/>
              </a:rPr>
              <a:t>Compras Descentralizadas y Pagos Centralizados. </a:t>
            </a:r>
          </a:p>
        </p:txBody>
      </p:sp>
      <p:sp>
        <p:nvSpPr>
          <p:cNvPr id="9" name="21 Rectángulo">
            <a:extLst>
              <a:ext uri="{FF2B5EF4-FFF2-40B4-BE49-F238E27FC236}">
                <a16:creationId xmlns:a16="http://schemas.microsoft.com/office/drawing/2014/main" xmlns="" id="{A4551CBD-B1F5-0968-EBB9-518CF5D60816}"/>
              </a:ext>
            </a:extLst>
          </p:cNvPr>
          <p:cNvSpPr/>
          <p:nvPr/>
        </p:nvSpPr>
        <p:spPr>
          <a:xfrm>
            <a:off x="1801732" y="4283154"/>
            <a:ext cx="8332828" cy="748536"/>
          </a:xfrm>
          <a:prstGeom prst="rect">
            <a:avLst/>
          </a:prstGeom>
          <a:noFill/>
          <a:ln>
            <a:solidFill>
              <a:srgbClr val="302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0" name="25 Rectángulo">
            <a:extLst>
              <a:ext uri="{FF2B5EF4-FFF2-40B4-BE49-F238E27FC236}">
                <a16:creationId xmlns:a16="http://schemas.microsoft.com/office/drawing/2014/main" xmlns="" id="{C6BE5C4E-B8CD-FAB4-FD74-8A74E3BD677C}"/>
              </a:ext>
            </a:extLst>
          </p:cNvPr>
          <p:cNvSpPr/>
          <p:nvPr/>
        </p:nvSpPr>
        <p:spPr>
          <a:xfrm>
            <a:off x="1804733" y="5421163"/>
            <a:ext cx="8329133" cy="1106319"/>
          </a:xfrm>
          <a:prstGeom prst="rect">
            <a:avLst/>
          </a:prstGeom>
          <a:noFill/>
          <a:ln>
            <a:solidFill>
              <a:srgbClr val="302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26 CuadroTexto">
            <a:extLst>
              <a:ext uri="{FF2B5EF4-FFF2-40B4-BE49-F238E27FC236}">
                <a16:creationId xmlns:a16="http://schemas.microsoft.com/office/drawing/2014/main" xmlns="" id="{4A6BFA64-2FF1-46C7-2975-005A88D3539B}"/>
              </a:ext>
            </a:extLst>
          </p:cNvPr>
          <p:cNvSpPr txBox="1"/>
          <p:nvPr/>
        </p:nvSpPr>
        <p:spPr>
          <a:xfrm>
            <a:off x="1804733" y="5477203"/>
            <a:ext cx="8171874" cy="1200329"/>
          </a:xfrm>
          <a:prstGeom prst="rect">
            <a:avLst/>
          </a:prstGeom>
          <a:noFill/>
        </p:spPr>
        <p:txBody>
          <a:bodyPr wrap="square" rtlCol="0">
            <a:spAutoFit/>
          </a:bodyPr>
          <a:lstStyle/>
          <a:p>
            <a:pPr marL="285750" indent="-285750" algn="just">
              <a:buFont typeface="Arial" pitchFamily="34" charset="0"/>
              <a:buChar char="•"/>
            </a:pPr>
            <a:r>
              <a:rPr lang="es-MX" sz="1200" dirty="0">
                <a:latin typeface="Arial" panose="020B0604020202020204" pitchFamily="34" charset="0"/>
                <a:cs typeface="Arial" panose="020B0604020202020204" pitchFamily="34" charset="0"/>
              </a:rPr>
              <a:t>La Organización Solicitante presenta mensualmente la rendición de cuentas incluyendo: comprobantes respaldatorios de la inversión de los fondos, extracto bancario del mes rendido y formularios requeridos por el Reglamento Operativo del Proyecto.</a:t>
            </a:r>
          </a:p>
          <a:p>
            <a:pPr marL="285750" indent="-285750" algn="just">
              <a:buFont typeface="Arial" pitchFamily="34" charset="0"/>
              <a:buChar char="•"/>
            </a:pPr>
            <a:r>
              <a:rPr lang="es-MX" sz="1200" u="sng" dirty="0">
                <a:latin typeface="Arial" panose="020B0604020202020204" pitchFamily="34" charset="0"/>
                <a:cs typeface="Arial" panose="020B0604020202020204" pitchFamily="34" charset="0"/>
              </a:rPr>
              <a:t>Condiciones para nuevo desembolso</a:t>
            </a:r>
            <a:r>
              <a:rPr lang="es-MX" sz="1200" dirty="0">
                <a:latin typeface="Arial" panose="020B0604020202020204" pitchFamily="34" charset="0"/>
                <a:cs typeface="Arial" panose="020B0604020202020204" pitchFamily="34" charset="0"/>
              </a:rPr>
              <a:t>: la transferencia inmediatamente anterior deberá estar rendida como mínimo en un 61%, y los desembolsos previos deberán estar rendidos en un 100%.</a:t>
            </a:r>
          </a:p>
          <a:p>
            <a:pPr marL="285750" indent="-285750" algn="just">
              <a:buFont typeface="Arial" pitchFamily="34" charset="0"/>
              <a:buChar char="•"/>
            </a:pPr>
            <a:endParaRPr lang="es-AR" sz="1200" dirty="0">
              <a:latin typeface="Arial" panose="020B0604020202020204" pitchFamily="34" charset="0"/>
              <a:cs typeface="Arial" panose="020B0604020202020204" pitchFamily="34" charset="0"/>
            </a:endParaRPr>
          </a:p>
        </p:txBody>
      </p:sp>
      <p:sp>
        <p:nvSpPr>
          <p:cNvPr id="13" name="30 Rectángulo">
            <a:extLst>
              <a:ext uri="{FF2B5EF4-FFF2-40B4-BE49-F238E27FC236}">
                <a16:creationId xmlns:a16="http://schemas.microsoft.com/office/drawing/2014/main" xmlns="" id="{7C40FCB4-EAEF-813D-3DC6-997E5883DF6A}"/>
              </a:ext>
            </a:extLst>
          </p:cNvPr>
          <p:cNvSpPr/>
          <p:nvPr/>
        </p:nvSpPr>
        <p:spPr>
          <a:xfrm>
            <a:off x="1810038" y="3153885"/>
            <a:ext cx="8332829" cy="820443"/>
          </a:xfrm>
          <a:prstGeom prst="rect">
            <a:avLst/>
          </a:prstGeom>
          <a:noFill/>
          <a:ln>
            <a:solidFill>
              <a:srgbClr val="302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4" name="1 Rectángulo">
            <a:extLst>
              <a:ext uri="{FF2B5EF4-FFF2-40B4-BE49-F238E27FC236}">
                <a16:creationId xmlns:a16="http://schemas.microsoft.com/office/drawing/2014/main" xmlns="" id="{3F86E51D-96E7-69B5-CBA3-39843D693CA7}"/>
              </a:ext>
            </a:extLst>
          </p:cNvPr>
          <p:cNvSpPr/>
          <p:nvPr/>
        </p:nvSpPr>
        <p:spPr>
          <a:xfrm>
            <a:off x="1804733" y="1942315"/>
            <a:ext cx="8331026" cy="288032"/>
          </a:xfrm>
          <a:prstGeom prst="rect">
            <a:avLst/>
          </a:prstGeom>
          <a:solidFill>
            <a:srgbClr val="252D4E"/>
          </a:solidFill>
          <a:ln>
            <a:solidFill>
              <a:srgbClr val="302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
        <p:nvSpPr>
          <p:cNvPr id="15" name="2 CuadroTexto">
            <a:extLst>
              <a:ext uri="{FF2B5EF4-FFF2-40B4-BE49-F238E27FC236}">
                <a16:creationId xmlns:a16="http://schemas.microsoft.com/office/drawing/2014/main" xmlns="" id="{EAA0F404-8545-09D6-C4FF-E44DF875E3FE}"/>
              </a:ext>
            </a:extLst>
          </p:cNvPr>
          <p:cNvSpPr txBox="1"/>
          <p:nvPr/>
        </p:nvSpPr>
        <p:spPr>
          <a:xfrm>
            <a:off x="1867998" y="1911072"/>
            <a:ext cx="8202602" cy="369332"/>
          </a:xfrm>
          <a:prstGeom prst="rect">
            <a:avLst/>
          </a:prstGeom>
          <a:noFill/>
        </p:spPr>
        <p:txBody>
          <a:bodyPr wrap="square" rtlCol="0">
            <a:spAutoFit/>
          </a:bodyPr>
          <a:lstStyle/>
          <a:p>
            <a:r>
              <a:rPr lang="es-AR" b="1" dirty="0">
                <a:solidFill>
                  <a:schemeClr val="bg1"/>
                </a:solidFill>
                <a:highlight>
                  <a:srgbClr val="252D4E"/>
                </a:highlight>
                <a:latin typeface="Arial" panose="020B0604020202020204" pitchFamily="34" charset="0"/>
                <a:cs typeface="Arial" panose="020B0604020202020204" pitchFamily="34" charset="0"/>
              </a:rPr>
              <a:t>ORGANIZACIONES INTERVINIENTES</a:t>
            </a:r>
          </a:p>
        </p:txBody>
      </p:sp>
      <p:sp>
        <p:nvSpPr>
          <p:cNvPr id="16" name="33 Rectángulo">
            <a:extLst>
              <a:ext uri="{FF2B5EF4-FFF2-40B4-BE49-F238E27FC236}">
                <a16:creationId xmlns:a16="http://schemas.microsoft.com/office/drawing/2014/main" xmlns="" id="{D461C0BD-F54B-BFA9-8B5E-D24E9D510BEB}"/>
              </a:ext>
            </a:extLst>
          </p:cNvPr>
          <p:cNvSpPr/>
          <p:nvPr/>
        </p:nvSpPr>
        <p:spPr>
          <a:xfrm>
            <a:off x="1810039" y="2865853"/>
            <a:ext cx="8331026" cy="288032"/>
          </a:xfrm>
          <a:prstGeom prst="rect">
            <a:avLst/>
          </a:prstGeom>
          <a:solidFill>
            <a:srgbClr val="252D4E"/>
          </a:solidFill>
          <a:ln>
            <a:solidFill>
              <a:srgbClr val="302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highlight>
                <a:srgbClr val="252D4E"/>
              </a:highlight>
            </a:endParaRPr>
          </a:p>
        </p:txBody>
      </p:sp>
      <p:sp>
        <p:nvSpPr>
          <p:cNvPr id="17" name="34 CuadroTexto">
            <a:extLst>
              <a:ext uri="{FF2B5EF4-FFF2-40B4-BE49-F238E27FC236}">
                <a16:creationId xmlns:a16="http://schemas.microsoft.com/office/drawing/2014/main" xmlns="" id="{45090B0F-6A4A-C96B-9F24-44FC2A887729}"/>
              </a:ext>
            </a:extLst>
          </p:cNvPr>
          <p:cNvSpPr txBox="1"/>
          <p:nvPr/>
        </p:nvSpPr>
        <p:spPr>
          <a:xfrm>
            <a:off x="1883051" y="2836867"/>
            <a:ext cx="8202602" cy="369332"/>
          </a:xfrm>
          <a:prstGeom prst="rect">
            <a:avLst/>
          </a:prstGeom>
          <a:noFill/>
        </p:spPr>
        <p:txBody>
          <a:bodyPr wrap="square" rtlCol="0">
            <a:spAutoFit/>
          </a:bodyPr>
          <a:lstStyle/>
          <a:p>
            <a:r>
              <a:rPr lang="es-AR" b="1" dirty="0">
                <a:solidFill>
                  <a:schemeClr val="bg1"/>
                </a:solidFill>
                <a:latin typeface="Arial" panose="020B0604020202020204" pitchFamily="34" charset="0"/>
                <a:cs typeface="Arial" panose="020B0604020202020204" pitchFamily="34" charset="0"/>
              </a:rPr>
              <a:t>COMPOSICIÓN DEL MONTO DE LA PRESTACIÓN</a:t>
            </a:r>
          </a:p>
        </p:txBody>
      </p:sp>
      <p:sp>
        <p:nvSpPr>
          <p:cNvPr id="18" name="36 Rectángulo">
            <a:extLst>
              <a:ext uri="{FF2B5EF4-FFF2-40B4-BE49-F238E27FC236}">
                <a16:creationId xmlns:a16="http://schemas.microsoft.com/office/drawing/2014/main" xmlns="" id="{4CFA1AE7-18FE-D72E-8313-C07ED2E8FDC5}"/>
              </a:ext>
            </a:extLst>
          </p:cNvPr>
          <p:cNvSpPr/>
          <p:nvPr/>
        </p:nvSpPr>
        <p:spPr>
          <a:xfrm>
            <a:off x="1801732" y="4095586"/>
            <a:ext cx="8331026" cy="288032"/>
          </a:xfrm>
          <a:prstGeom prst="rect">
            <a:avLst/>
          </a:prstGeom>
          <a:solidFill>
            <a:srgbClr val="252D4E"/>
          </a:solidFill>
          <a:ln>
            <a:solidFill>
              <a:srgbClr val="302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9" name="37 CuadroTexto">
            <a:extLst>
              <a:ext uri="{FF2B5EF4-FFF2-40B4-BE49-F238E27FC236}">
                <a16:creationId xmlns:a16="http://schemas.microsoft.com/office/drawing/2014/main" xmlns="" id="{3A7F42B1-6BD8-DF83-EC54-66BB04FBCA67}"/>
              </a:ext>
            </a:extLst>
          </p:cNvPr>
          <p:cNvSpPr txBox="1"/>
          <p:nvPr/>
        </p:nvSpPr>
        <p:spPr>
          <a:xfrm>
            <a:off x="1902315" y="4057323"/>
            <a:ext cx="8202602" cy="369332"/>
          </a:xfrm>
          <a:prstGeom prst="rect">
            <a:avLst/>
          </a:prstGeom>
          <a:noFill/>
        </p:spPr>
        <p:txBody>
          <a:bodyPr wrap="square" rtlCol="0">
            <a:spAutoFit/>
          </a:bodyPr>
          <a:lstStyle/>
          <a:p>
            <a:r>
              <a:rPr lang="es-AR" b="1" dirty="0">
                <a:solidFill>
                  <a:schemeClr val="bg1"/>
                </a:solidFill>
                <a:latin typeface="Arial" panose="020B0604020202020204" pitchFamily="34" charset="0"/>
                <a:cs typeface="Arial" panose="020B0604020202020204" pitchFamily="34" charset="0"/>
              </a:rPr>
              <a:t>MODALIDAD DE ADQUISICIÓN</a:t>
            </a:r>
          </a:p>
        </p:txBody>
      </p:sp>
      <p:sp>
        <p:nvSpPr>
          <p:cNvPr id="20" name="38 Rectángulo">
            <a:extLst>
              <a:ext uri="{FF2B5EF4-FFF2-40B4-BE49-F238E27FC236}">
                <a16:creationId xmlns:a16="http://schemas.microsoft.com/office/drawing/2014/main" xmlns="" id="{53F6077E-7655-8583-BD98-430537A8F355}"/>
              </a:ext>
            </a:extLst>
          </p:cNvPr>
          <p:cNvSpPr/>
          <p:nvPr/>
        </p:nvSpPr>
        <p:spPr>
          <a:xfrm>
            <a:off x="1804733" y="5161588"/>
            <a:ext cx="8331026" cy="288032"/>
          </a:xfrm>
          <a:prstGeom prst="rect">
            <a:avLst/>
          </a:prstGeom>
          <a:solidFill>
            <a:srgbClr val="252D4E"/>
          </a:solidFill>
          <a:ln>
            <a:solidFill>
              <a:srgbClr val="302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39 CuadroTexto">
            <a:extLst>
              <a:ext uri="{FF2B5EF4-FFF2-40B4-BE49-F238E27FC236}">
                <a16:creationId xmlns:a16="http://schemas.microsoft.com/office/drawing/2014/main" xmlns="" id="{76273F1A-4695-7520-CA83-CF4436D034D1}"/>
              </a:ext>
            </a:extLst>
          </p:cNvPr>
          <p:cNvSpPr txBox="1"/>
          <p:nvPr/>
        </p:nvSpPr>
        <p:spPr>
          <a:xfrm>
            <a:off x="1911626" y="5132462"/>
            <a:ext cx="8202602" cy="369332"/>
          </a:xfrm>
          <a:prstGeom prst="rect">
            <a:avLst/>
          </a:prstGeom>
          <a:noFill/>
        </p:spPr>
        <p:txBody>
          <a:bodyPr wrap="square" rtlCol="0">
            <a:spAutoFit/>
          </a:bodyPr>
          <a:lstStyle/>
          <a:p>
            <a:r>
              <a:rPr lang="es-AR" b="1" dirty="0">
                <a:solidFill>
                  <a:schemeClr val="bg1"/>
                </a:solidFill>
                <a:latin typeface="Arial" panose="020B0604020202020204" pitchFamily="34" charset="0"/>
                <a:cs typeface="Arial" panose="020B0604020202020204" pitchFamily="34" charset="0"/>
              </a:rPr>
              <a:t>RENDICIÓN DE CUENTAS</a:t>
            </a:r>
          </a:p>
        </p:txBody>
      </p:sp>
    </p:spTree>
    <p:extLst>
      <p:ext uri="{BB962C8B-B14F-4D97-AF65-F5344CB8AC3E}">
        <p14:creationId xmlns:p14="http://schemas.microsoft.com/office/powerpoint/2010/main" val="41145661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3450</TotalTime>
  <Words>1238</Words>
  <Application>Microsoft Office PowerPoint</Application>
  <PresentationFormat>Personalizado</PresentationFormat>
  <Paragraphs>168</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Patricia Manusovich</dc:creator>
  <cp:lastModifiedBy>Jorge Laprovitta</cp:lastModifiedBy>
  <cp:revision>257</cp:revision>
  <dcterms:created xsi:type="dcterms:W3CDTF">2024-12-09T15:51:06Z</dcterms:created>
  <dcterms:modified xsi:type="dcterms:W3CDTF">2025-12-05T17:24:30Z</dcterms:modified>
</cp:coreProperties>
</file>