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5"/>
  </p:notesMasterIdLst>
  <p:sldIdLst>
    <p:sldId id="284" r:id="rId2"/>
    <p:sldId id="299" r:id="rId3"/>
    <p:sldId id="292" r:id="rId4"/>
    <p:sldId id="306" r:id="rId5"/>
    <p:sldId id="307" r:id="rId6"/>
    <p:sldId id="289" r:id="rId7"/>
    <p:sldId id="290" r:id="rId8"/>
    <p:sldId id="296" r:id="rId9"/>
    <p:sldId id="295" r:id="rId10"/>
    <p:sldId id="313" r:id="rId11"/>
    <p:sldId id="314" r:id="rId12"/>
    <p:sldId id="321" r:id="rId13"/>
    <p:sldId id="322" r:id="rId14"/>
    <p:sldId id="323" r:id="rId15"/>
    <p:sldId id="324" r:id="rId16"/>
    <p:sldId id="315" r:id="rId17"/>
    <p:sldId id="316" r:id="rId18"/>
    <p:sldId id="317" r:id="rId19"/>
    <p:sldId id="318" r:id="rId20"/>
    <p:sldId id="319" r:id="rId21"/>
    <p:sldId id="320" r:id="rId22"/>
    <p:sldId id="300"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8" d="100"/>
          <a:sy n="68" d="100"/>
        </p:scale>
        <p:origin x="-125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63FA1-A8DA-44AA-92BB-7D65F88F925C}" type="datetimeFigureOut">
              <a:rPr lang="es-AR" smtClean="0"/>
              <a:t>5/12/2025</a:t>
            </a:fld>
            <a:endParaRPr lang="es-AR"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FE2C5-7CD4-47C4-9DF5-FD9B19320EDF}" type="slidenum">
              <a:rPr lang="es-AR" smtClean="0"/>
              <a:t>‹Nº›</a:t>
            </a:fld>
            <a:endParaRPr lang="es-AR" dirty="0"/>
          </a:p>
        </p:txBody>
      </p:sp>
    </p:spTree>
    <p:extLst>
      <p:ext uri="{BB962C8B-B14F-4D97-AF65-F5344CB8AC3E}">
        <p14:creationId xmlns:p14="http://schemas.microsoft.com/office/powerpoint/2010/main" val="375165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AR"/>
          </a:p>
        </p:txBody>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E35E9F-F031-4E95-96FD-95B0CDEB6A2F}" type="slidenum">
              <a:rPr kumimoji="0" lang="es-A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s-AR"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8928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AR"/>
          </a:p>
        </p:txBody>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defTabSz="931774" eaLnBrk="0" fontAlgn="base" hangingPunct="0">
              <a:spcBef>
                <a:spcPct val="0"/>
              </a:spcBef>
              <a:spcAft>
                <a:spcPct val="0"/>
              </a:spcAft>
              <a:defRPr/>
            </a:pPr>
            <a:fld id="{6FE35E9F-F031-4E95-96FD-95B0CDEB6A2F}" type="slidenum">
              <a:rPr lang="es-AR">
                <a:solidFill>
                  <a:prstClr val="black"/>
                </a:solidFill>
                <a:latin typeface="Arial" charset="0"/>
                <a:cs typeface="Arial" charset="0"/>
              </a:rPr>
              <a:pPr defTabSz="931774" eaLnBrk="0" fontAlgn="base" hangingPunct="0">
                <a:spcBef>
                  <a:spcPct val="0"/>
                </a:spcBef>
                <a:spcAft>
                  <a:spcPct val="0"/>
                </a:spcAft>
                <a:defRPr/>
              </a:pPr>
              <a:t>10</a:t>
            </a:fld>
            <a:endParaRPr lang="es-AR" dirty="0">
              <a:solidFill>
                <a:prstClr val="black"/>
              </a:solidFill>
              <a:latin typeface="Arial" charset="0"/>
              <a:cs typeface="Arial" charset="0"/>
            </a:endParaRPr>
          </a:p>
        </p:txBody>
      </p:sp>
    </p:spTree>
    <p:extLst>
      <p:ext uri="{BB962C8B-B14F-4D97-AF65-F5344CB8AC3E}">
        <p14:creationId xmlns:p14="http://schemas.microsoft.com/office/powerpoint/2010/main" val="236795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464031-4F74-1727-E2D3-DC7C9EB624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ADE3775C-FBBA-7E6F-AAE8-1DB9D4F77896}"/>
              </a:ext>
            </a:extLst>
          </p:cNvPr>
          <p:cNvSpPr>
            <a:spLocks noGrp="1" noRot="1" noChangeAspect="1"/>
          </p:cNvSpPr>
          <p:nvPr>
            <p:ph type="sldImg"/>
          </p:nvPr>
        </p:nvSpPr>
        <p:spPr/>
        <p:txBody>
          <a:bodyPr/>
          <a:lstStyle/>
          <a:p>
            <a:endParaRPr lang="es-AR"/>
          </a:p>
        </p:txBody>
      </p:sp>
      <p:sp>
        <p:nvSpPr>
          <p:cNvPr id="3" name="Marcador de notas 2">
            <a:extLst>
              <a:ext uri="{FF2B5EF4-FFF2-40B4-BE49-F238E27FC236}">
                <a16:creationId xmlns:a16="http://schemas.microsoft.com/office/drawing/2014/main" xmlns="" id="{048CD00D-5B86-B9DE-F275-EB80EA83B795}"/>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xmlns="" id="{0408C09E-10CC-9EAE-2C68-FE39EB696660}"/>
              </a:ext>
            </a:extLst>
          </p:cNvPr>
          <p:cNvSpPr>
            <a:spLocks noGrp="1"/>
          </p:cNvSpPr>
          <p:nvPr>
            <p:ph type="sldNum" sz="quarter" idx="5"/>
          </p:nvPr>
        </p:nvSpPr>
        <p:spPr/>
        <p:txBody>
          <a:bodyPr/>
          <a:lstStyle/>
          <a:p>
            <a:pPr defTabSz="931774" eaLnBrk="0" fontAlgn="base" hangingPunct="0">
              <a:spcBef>
                <a:spcPct val="0"/>
              </a:spcBef>
              <a:spcAft>
                <a:spcPct val="0"/>
              </a:spcAft>
              <a:defRPr/>
            </a:pPr>
            <a:fld id="{6FE35E9F-F031-4E95-96FD-95B0CDEB6A2F}" type="slidenum">
              <a:rPr lang="es-AR">
                <a:solidFill>
                  <a:prstClr val="black"/>
                </a:solidFill>
                <a:latin typeface="Arial" charset="0"/>
                <a:cs typeface="Arial" charset="0"/>
              </a:rPr>
              <a:pPr defTabSz="931774" eaLnBrk="0" fontAlgn="base" hangingPunct="0">
                <a:spcBef>
                  <a:spcPct val="0"/>
                </a:spcBef>
                <a:spcAft>
                  <a:spcPct val="0"/>
                </a:spcAft>
                <a:defRPr/>
              </a:pPr>
              <a:t>11</a:t>
            </a:fld>
            <a:endParaRPr lang="es-AR" dirty="0">
              <a:solidFill>
                <a:prstClr val="black"/>
              </a:solidFill>
              <a:latin typeface="Arial" charset="0"/>
              <a:cs typeface="Arial" charset="0"/>
            </a:endParaRPr>
          </a:p>
        </p:txBody>
      </p:sp>
    </p:spTree>
    <p:extLst>
      <p:ext uri="{BB962C8B-B14F-4D97-AF65-F5344CB8AC3E}">
        <p14:creationId xmlns:p14="http://schemas.microsoft.com/office/powerpoint/2010/main" val="123017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99B695-4C1D-55D9-0D24-5087D19195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2F154D38-5120-8875-5FD4-FC10F2C8CC89}"/>
              </a:ext>
            </a:extLst>
          </p:cNvPr>
          <p:cNvSpPr>
            <a:spLocks noGrp="1" noRot="1" noChangeAspect="1"/>
          </p:cNvSpPr>
          <p:nvPr>
            <p:ph type="sldImg"/>
          </p:nvPr>
        </p:nvSpPr>
        <p:spPr/>
        <p:txBody>
          <a:bodyPr/>
          <a:lstStyle/>
          <a:p>
            <a:endParaRPr lang="es-AR"/>
          </a:p>
        </p:txBody>
      </p:sp>
      <p:sp>
        <p:nvSpPr>
          <p:cNvPr id="3" name="Marcador de notas 2">
            <a:extLst>
              <a:ext uri="{FF2B5EF4-FFF2-40B4-BE49-F238E27FC236}">
                <a16:creationId xmlns:a16="http://schemas.microsoft.com/office/drawing/2014/main" xmlns="" id="{11D8E879-5C31-58D8-0B27-FDCB8127F5B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xmlns="" id="{EB1402AC-E550-DF64-2F65-ADC52E0F2CA7}"/>
              </a:ext>
            </a:extLst>
          </p:cNvPr>
          <p:cNvSpPr>
            <a:spLocks noGrp="1"/>
          </p:cNvSpPr>
          <p:nvPr>
            <p:ph type="sldNum" sz="quarter" idx="5"/>
          </p:nvPr>
        </p:nvSpPr>
        <p:spPr/>
        <p:txBody>
          <a:bodyPr/>
          <a:lstStyle/>
          <a:p>
            <a:pPr defTabSz="931774" eaLnBrk="0" fontAlgn="base" hangingPunct="0">
              <a:spcBef>
                <a:spcPct val="0"/>
              </a:spcBef>
              <a:spcAft>
                <a:spcPct val="0"/>
              </a:spcAft>
              <a:defRPr/>
            </a:pPr>
            <a:fld id="{6FE35E9F-F031-4E95-96FD-95B0CDEB6A2F}" type="slidenum">
              <a:rPr lang="es-AR">
                <a:solidFill>
                  <a:prstClr val="black"/>
                </a:solidFill>
                <a:latin typeface="Arial" charset="0"/>
                <a:cs typeface="Arial" charset="0"/>
              </a:rPr>
              <a:pPr defTabSz="931774" eaLnBrk="0" fontAlgn="base" hangingPunct="0">
                <a:spcBef>
                  <a:spcPct val="0"/>
                </a:spcBef>
                <a:spcAft>
                  <a:spcPct val="0"/>
                </a:spcAft>
                <a:defRPr/>
              </a:pPr>
              <a:t>12</a:t>
            </a:fld>
            <a:endParaRPr lang="es-AR" dirty="0">
              <a:solidFill>
                <a:prstClr val="black"/>
              </a:solidFill>
              <a:latin typeface="Arial" charset="0"/>
              <a:cs typeface="Arial" charset="0"/>
            </a:endParaRPr>
          </a:p>
        </p:txBody>
      </p:sp>
    </p:spTree>
    <p:extLst>
      <p:ext uri="{BB962C8B-B14F-4D97-AF65-F5344CB8AC3E}">
        <p14:creationId xmlns:p14="http://schemas.microsoft.com/office/powerpoint/2010/main" val="36529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68A83E-BD7F-BE4D-4B42-CC9D44E79B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19F8DF19-498F-34F3-463B-D066571B1163}"/>
              </a:ext>
            </a:extLst>
          </p:cNvPr>
          <p:cNvSpPr>
            <a:spLocks noGrp="1" noRot="1" noChangeAspect="1"/>
          </p:cNvSpPr>
          <p:nvPr>
            <p:ph type="sldImg"/>
          </p:nvPr>
        </p:nvSpPr>
        <p:spPr/>
        <p:txBody>
          <a:bodyPr/>
          <a:lstStyle/>
          <a:p>
            <a:endParaRPr lang="es-AR"/>
          </a:p>
        </p:txBody>
      </p:sp>
      <p:sp>
        <p:nvSpPr>
          <p:cNvPr id="3" name="Marcador de notas 2">
            <a:extLst>
              <a:ext uri="{FF2B5EF4-FFF2-40B4-BE49-F238E27FC236}">
                <a16:creationId xmlns:a16="http://schemas.microsoft.com/office/drawing/2014/main" xmlns="" id="{05DFDEB5-F2CE-54A4-1B32-953639D84F5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xmlns="" id="{9BAED77D-5B0E-8653-1916-3DEBC6961244}"/>
              </a:ext>
            </a:extLst>
          </p:cNvPr>
          <p:cNvSpPr>
            <a:spLocks noGrp="1"/>
          </p:cNvSpPr>
          <p:nvPr>
            <p:ph type="sldNum" sz="quarter" idx="5"/>
          </p:nvPr>
        </p:nvSpPr>
        <p:spPr/>
        <p:txBody>
          <a:bodyPr/>
          <a:lstStyle/>
          <a:p>
            <a:pPr defTabSz="931774" eaLnBrk="0" fontAlgn="base" hangingPunct="0">
              <a:spcBef>
                <a:spcPct val="0"/>
              </a:spcBef>
              <a:spcAft>
                <a:spcPct val="0"/>
              </a:spcAft>
              <a:defRPr/>
            </a:pPr>
            <a:fld id="{6FE35E9F-F031-4E95-96FD-95B0CDEB6A2F}" type="slidenum">
              <a:rPr lang="es-AR">
                <a:solidFill>
                  <a:prstClr val="black"/>
                </a:solidFill>
                <a:latin typeface="Arial" charset="0"/>
                <a:cs typeface="Arial" charset="0"/>
              </a:rPr>
              <a:pPr defTabSz="931774" eaLnBrk="0" fontAlgn="base" hangingPunct="0">
                <a:spcBef>
                  <a:spcPct val="0"/>
                </a:spcBef>
                <a:spcAft>
                  <a:spcPct val="0"/>
                </a:spcAft>
                <a:defRPr/>
              </a:pPr>
              <a:t>13</a:t>
            </a:fld>
            <a:endParaRPr lang="es-AR" dirty="0">
              <a:solidFill>
                <a:prstClr val="black"/>
              </a:solidFill>
              <a:latin typeface="Arial" charset="0"/>
              <a:cs typeface="Arial" charset="0"/>
            </a:endParaRPr>
          </a:p>
        </p:txBody>
      </p:sp>
    </p:spTree>
    <p:extLst>
      <p:ext uri="{BB962C8B-B14F-4D97-AF65-F5344CB8AC3E}">
        <p14:creationId xmlns:p14="http://schemas.microsoft.com/office/powerpoint/2010/main" val="356138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44DE3D-1D0C-95C3-339F-C12ADDBC220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8459DB1F-D79A-992F-7973-FE7CB6EE0A09}"/>
              </a:ext>
            </a:extLst>
          </p:cNvPr>
          <p:cNvSpPr>
            <a:spLocks noGrp="1" noRot="1" noChangeAspect="1"/>
          </p:cNvSpPr>
          <p:nvPr>
            <p:ph type="sldImg"/>
          </p:nvPr>
        </p:nvSpPr>
        <p:spPr/>
        <p:txBody>
          <a:bodyPr/>
          <a:lstStyle/>
          <a:p>
            <a:endParaRPr lang="es-AR"/>
          </a:p>
        </p:txBody>
      </p:sp>
      <p:sp>
        <p:nvSpPr>
          <p:cNvPr id="3" name="Marcador de notas 2">
            <a:extLst>
              <a:ext uri="{FF2B5EF4-FFF2-40B4-BE49-F238E27FC236}">
                <a16:creationId xmlns:a16="http://schemas.microsoft.com/office/drawing/2014/main" xmlns="" id="{BA8518A7-0729-E2DB-1266-398E5B2F115B}"/>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xmlns="" id="{B6F99909-3D58-C8E3-828E-AFF73834A4F9}"/>
              </a:ext>
            </a:extLst>
          </p:cNvPr>
          <p:cNvSpPr>
            <a:spLocks noGrp="1"/>
          </p:cNvSpPr>
          <p:nvPr>
            <p:ph type="sldNum" sz="quarter" idx="5"/>
          </p:nvPr>
        </p:nvSpPr>
        <p:spPr/>
        <p:txBody>
          <a:bodyPr/>
          <a:lstStyle/>
          <a:p>
            <a:pPr defTabSz="931774" eaLnBrk="0" fontAlgn="base" hangingPunct="0">
              <a:spcBef>
                <a:spcPct val="0"/>
              </a:spcBef>
              <a:spcAft>
                <a:spcPct val="0"/>
              </a:spcAft>
              <a:defRPr/>
            </a:pPr>
            <a:fld id="{6FE35E9F-F031-4E95-96FD-95B0CDEB6A2F}" type="slidenum">
              <a:rPr lang="es-AR">
                <a:solidFill>
                  <a:prstClr val="black"/>
                </a:solidFill>
                <a:latin typeface="Arial" charset="0"/>
                <a:cs typeface="Arial" charset="0"/>
              </a:rPr>
              <a:pPr defTabSz="931774" eaLnBrk="0" fontAlgn="base" hangingPunct="0">
                <a:spcBef>
                  <a:spcPct val="0"/>
                </a:spcBef>
                <a:spcAft>
                  <a:spcPct val="0"/>
                </a:spcAft>
                <a:defRPr/>
              </a:pPr>
              <a:t>14</a:t>
            </a:fld>
            <a:endParaRPr lang="es-AR" dirty="0">
              <a:solidFill>
                <a:prstClr val="black"/>
              </a:solidFill>
              <a:latin typeface="Arial" charset="0"/>
              <a:cs typeface="Arial" charset="0"/>
            </a:endParaRPr>
          </a:p>
        </p:txBody>
      </p:sp>
    </p:spTree>
    <p:extLst>
      <p:ext uri="{BB962C8B-B14F-4D97-AF65-F5344CB8AC3E}">
        <p14:creationId xmlns:p14="http://schemas.microsoft.com/office/powerpoint/2010/main" val="323232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EEA5B4-9F19-0048-2155-0FD712A950F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A8CCCF67-CEFB-453A-5A20-A6EA742388F9}"/>
              </a:ext>
            </a:extLst>
          </p:cNvPr>
          <p:cNvSpPr>
            <a:spLocks noGrp="1" noRot="1" noChangeAspect="1"/>
          </p:cNvSpPr>
          <p:nvPr>
            <p:ph type="sldImg"/>
          </p:nvPr>
        </p:nvSpPr>
        <p:spPr/>
        <p:txBody>
          <a:bodyPr/>
          <a:lstStyle/>
          <a:p>
            <a:endParaRPr lang="es-AR"/>
          </a:p>
        </p:txBody>
      </p:sp>
      <p:sp>
        <p:nvSpPr>
          <p:cNvPr id="3" name="Marcador de notas 2">
            <a:extLst>
              <a:ext uri="{FF2B5EF4-FFF2-40B4-BE49-F238E27FC236}">
                <a16:creationId xmlns:a16="http://schemas.microsoft.com/office/drawing/2014/main" xmlns="" id="{C08BF56B-9B1D-7C02-F039-D6BC0F3373D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xmlns="" id="{14944324-A05F-FD78-E00F-41DF4A3196BF}"/>
              </a:ext>
            </a:extLst>
          </p:cNvPr>
          <p:cNvSpPr>
            <a:spLocks noGrp="1"/>
          </p:cNvSpPr>
          <p:nvPr>
            <p:ph type="sldNum" sz="quarter" idx="5"/>
          </p:nvPr>
        </p:nvSpPr>
        <p:spPr/>
        <p:txBody>
          <a:bodyPr/>
          <a:lstStyle/>
          <a:p>
            <a:pPr defTabSz="931774" eaLnBrk="0" fontAlgn="base" hangingPunct="0">
              <a:spcBef>
                <a:spcPct val="0"/>
              </a:spcBef>
              <a:spcAft>
                <a:spcPct val="0"/>
              </a:spcAft>
              <a:defRPr/>
            </a:pPr>
            <a:fld id="{6FE35E9F-F031-4E95-96FD-95B0CDEB6A2F}" type="slidenum">
              <a:rPr lang="es-AR">
                <a:solidFill>
                  <a:prstClr val="black"/>
                </a:solidFill>
                <a:latin typeface="Arial" charset="0"/>
                <a:cs typeface="Arial" charset="0"/>
              </a:rPr>
              <a:pPr defTabSz="931774" eaLnBrk="0" fontAlgn="base" hangingPunct="0">
                <a:spcBef>
                  <a:spcPct val="0"/>
                </a:spcBef>
                <a:spcAft>
                  <a:spcPct val="0"/>
                </a:spcAft>
                <a:defRPr/>
              </a:pPr>
              <a:t>15</a:t>
            </a:fld>
            <a:endParaRPr lang="es-AR" dirty="0">
              <a:solidFill>
                <a:prstClr val="black"/>
              </a:solidFill>
              <a:latin typeface="Arial" charset="0"/>
              <a:cs typeface="Arial" charset="0"/>
            </a:endParaRPr>
          </a:p>
        </p:txBody>
      </p:sp>
    </p:spTree>
    <p:extLst>
      <p:ext uri="{BB962C8B-B14F-4D97-AF65-F5344CB8AC3E}">
        <p14:creationId xmlns:p14="http://schemas.microsoft.com/office/powerpoint/2010/main" val="270923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59546DD3-A263-4359-AF41-A6CBE1B3C536}" type="slidenum">
              <a:rPr lang="es-AR" smtClean="0"/>
              <a:t>‹Nº›</a:t>
            </a:fld>
            <a:endParaRPr lang="es-A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13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54790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113941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29580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59546DD3-A263-4359-AF41-A6CBE1B3C536}" type="slidenum">
              <a:rPr lang="es-AR" smtClean="0"/>
              <a:t>‹Nº›</a:t>
            </a:fld>
            <a:endParaRPr lang="es-A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75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62613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144059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125736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7" name="Date Placeholder 6"/>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dirty="0"/>
          </a:p>
        </p:txBody>
      </p:sp>
      <p:sp>
        <p:nvSpPr>
          <p:cNvPr id="9" name="Slide Number Placeholder 8"/>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148282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FB69F5-9227-4340-948C-FC43B2583ACA}" type="datetimeFigureOut">
              <a:rPr lang="es-AR" smtClean="0"/>
              <a:t>5/12/2025</a:t>
            </a:fld>
            <a:endParaRPr lang="es-AR"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A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546DD3-A263-4359-AF41-A6CBE1B3C536}" type="slidenum">
              <a:rPr lang="es-AR" smtClean="0"/>
              <a:t>‹Nº›</a:t>
            </a:fld>
            <a:endParaRPr lang="es-AR" dirty="0"/>
          </a:p>
        </p:txBody>
      </p:sp>
    </p:spTree>
    <p:extLst>
      <p:ext uri="{BB962C8B-B14F-4D97-AF65-F5344CB8AC3E}">
        <p14:creationId xmlns:p14="http://schemas.microsoft.com/office/powerpoint/2010/main" val="202627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FB69F5-9227-4340-948C-FC43B2583ACA}" type="datetimeFigureOut">
              <a:rPr lang="es-AR" smtClean="0"/>
              <a:t>5/12/2025</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59546DD3-A263-4359-AF41-A6CBE1B3C536}" type="slidenum">
              <a:rPr lang="es-AR" smtClean="0"/>
              <a:t>‹Nº›</a:t>
            </a:fld>
            <a:endParaRPr lang="es-AR" dirty="0"/>
          </a:p>
        </p:txBody>
      </p:sp>
    </p:spTree>
    <p:extLst>
      <p:ext uri="{BB962C8B-B14F-4D97-AF65-F5344CB8AC3E}">
        <p14:creationId xmlns:p14="http://schemas.microsoft.com/office/powerpoint/2010/main" val="316742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FB69F5-9227-4340-948C-FC43B2583ACA}" type="datetimeFigureOut">
              <a:rPr lang="es-AR" smtClean="0"/>
              <a:t>5/12/2025</a:t>
            </a:fld>
            <a:endParaRPr lang="es-A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9546DD3-A263-4359-AF41-A6CBE1B3C536}" type="slidenum">
              <a:rPr lang="es-AR" smtClean="0"/>
              <a:t>‹Nº›</a:t>
            </a:fld>
            <a:endParaRPr lang="es-AR"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9805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jviola@msal.gov.ar"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3.svg"/><Relationship Id="rId4" Type="http://schemas.openxmlformats.org/officeDocument/2006/relationships/image" Target="../media/image1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2">
            <a:extLst>
              <a:ext uri="{FF2B5EF4-FFF2-40B4-BE49-F238E27FC236}">
                <a16:creationId xmlns:a16="http://schemas.microsoft.com/office/drawing/2014/main" xmlns="" id="{84772833-3404-C4BC-0FC6-102D4A18224E}"/>
              </a:ext>
            </a:extLst>
          </p:cNvPr>
          <p:cNvSpPr txBox="1">
            <a:spLocks noChangeArrowheads="1"/>
          </p:cNvSpPr>
          <p:nvPr/>
        </p:nvSpPr>
        <p:spPr bwMode="auto">
          <a:xfrm>
            <a:off x="-108520" y="0"/>
            <a:ext cx="9252520" cy="7355860"/>
          </a:xfrm>
          <a:prstGeom prst="rect">
            <a:avLst/>
          </a:prstGeom>
          <a:solidFill>
            <a:srgbClr val="002060"/>
          </a:solidFill>
          <a:ln w="9525">
            <a:noFill/>
            <a:miter lim="800000"/>
            <a:headEnd/>
            <a:tailEnd/>
          </a:ln>
          <a:effectLst>
            <a:outerShdw blurRad="50800" dist="50800" dir="5400000" algn="ctr" rotWithShape="0">
              <a:srgbClr val="000000"/>
            </a:outerShdw>
          </a:effectLst>
        </p:spPr>
        <p:txBody>
          <a:bodyPr wrap="square">
            <a:spAutoFit/>
          </a:bodyPr>
          <a:lstStyle/>
          <a:p>
            <a:pPr algn="ctr" eaLnBrk="1" hangingPunct="1"/>
            <a:endParaRPr lang="es-ES" altLang="es-ES" sz="3600" b="1" dirty="0">
              <a:solidFill>
                <a:schemeClr val="bg1"/>
              </a:solidFill>
            </a:endParaRPr>
          </a:p>
          <a:p>
            <a:pPr algn="ctr" eaLnBrk="1" hangingPunct="1"/>
            <a:endParaRPr lang="es-ES" altLang="es-ES" sz="3600" b="1" dirty="0">
              <a:solidFill>
                <a:schemeClr val="bg1"/>
              </a:solidFill>
            </a:endParaRPr>
          </a:p>
          <a:p>
            <a:pPr algn="ctr" eaLnBrk="1" hangingPunct="1"/>
            <a:r>
              <a:rPr lang="es-ES" altLang="es-ES" sz="3200" b="1" dirty="0">
                <a:solidFill>
                  <a:schemeClr val="bg1"/>
                </a:solidFill>
                <a:latin typeface="Arial" panose="020B0604020202020204" pitchFamily="34" charset="0"/>
                <a:cs typeface="Arial" panose="020B0604020202020204" pitchFamily="34" charset="0"/>
              </a:rPr>
              <a:t>RED FEDERAL </a:t>
            </a:r>
          </a:p>
          <a:p>
            <a:pPr algn="ctr" eaLnBrk="1" hangingPunct="1"/>
            <a:r>
              <a:rPr lang="es-ES" altLang="es-ES" sz="3200" b="1" dirty="0">
                <a:solidFill>
                  <a:schemeClr val="bg1"/>
                </a:solidFill>
                <a:latin typeface="Arial" panose="020B0604020202020204" pitchFamily="34" charset="0"/>
                <a:cs typeface="Arial" panose="020B0604020202020204" pitchFamily="34" charset="0"/>
              </a:rPr>
              <a:t>DE CONTROL PUBLICO   </a:t>
            </a:r>
            <a:endParaRPr lang="es-ES" altLang="es-ES" sz="2000" b="1" dirty="0">
              <a:solidFill>
                <a:schemeClr val="bg1"/>
              </a:solidFill>
              <a:latin typeface="Arial" panose="020B0604020202020204" pitchFamily="34" charset="0"/>
              <a:cs typeface="Arial" panose="020B0604020202020204" pitchFamily="34" charset="0"/>
            </a:endParaRPr>
          </a:p>
          <a:p>
            <a:pPr algn="ctr" eaLnBrk="1" hangingPunct="1"/>
            <a:endParaRPr lang="es-ES" altLang="es-ES" sz="2000" b="1" dirty="0">
              <a:solidFill>
                <a:schemeClr val="bg1"/>
              </a:solidFill>
              <a:latin typeface="Arial" panose="020B0604020202020204" pitchFamily="34" charset="0"/>
              <a:cs typeface="Arial" panose="020B0604020202020204" pitchFamily="34" charset="0"/>
            </a:endParaRPr>
          </a:p>
          <a:p>
            <a:pPr algn="ctr" eaLnBrk="1" hangingPunct="1"/>
            <a:endParaRPr lang="es-ES" altLang="es-ES" sz="2000" b="1" dirty="0">
              <a:solidFill>
                <a:schemeClr val="bg1"/>
              </a:solidFill>
              <a:latin typeface="Arial" panose="020B0604020202020204" pitchFamily="34" charset="0"/>
              <a:cs typeface="Arial" panose="020B0604020202020204" pitchFamily="34" charset="0"/>
            </a:endParaRPr>
          </a:p>
          <a:p>
            <a:pPr algn="ctr" eaLnBrk="1" hangingPunct="1"/>
            <a:r>
              <a:rPr lang="es-ES" altLang="es-ES" sz="3200" b="1" i="1" dirty="0">
                <a:solidFill>
                  <a:schemeClr val="bg1"/>
                </a:solidFill>
                <a:latin typeface="Arial" panose="020B0604020202020204" pitchFamily="34" charset="0"/>
                <a:cs typeface="Arial" panose="020B0604020202020204" pitchFamily="34" charset="0"/>
              </a:rPr>
              <a:t>PRESENTACIÓN DE AUDITORIA</a:t>
            </a:r>
          </a:p>
          <a:p>
            <a:pPr algn="ctr" eaLnBrk="1" hangingPunct="1"/>
            <a:endParaRPr lang="es-ES" altLang="es-ES" sz="3200" b="1" i="1" dirty="0">
              <a:solidFill>
                <a:schemeClr val="bg1"/>
              </a:solidFill>
              <a:latin typeface="Arial" panose="020B0604020202020204" pitchFamily="34" charset="0"/>
              <a:cs typeface="Arial" panose="020B0604020202020204" pitchFamily="34" charset="0"/>
            </a:endParaRPr>
          </a:p>
          <a:p>
            <a:pPr algn="ctr" eaLnBrk="1" hangingPunct="1"/>
            <a:r>
              <a:rPr lang="es-ES" altLang="es-ES" sz="3200" b="1" i="1" dirty="0">
                <a:solidFill>
                  <a:schemeClr val="bg1"/>
                </a:solidFill>
                <a:latin typeface="Arial" panose="020B0604020202020204" pitchFamily="34" charset="0"/>
                <a:cs typeface="Arial" panose="020B0604020202020204" pitchFamily="34" charset="0"/>
              </a:rPr>
              <a:t>PLANIFICACIÓN 2026</a:t>
            </a:r>
          </a:p>
          <a:p>
            <a:pPr algn="ctr" eaLnBrk="1" hangingPunct="1"/>
            <a:endParaRPr lang="es-ES" altLang="es-ES" sz="3200" b="1" i="1" dirty="0">
              <a:solidFill>
                <a:schemeClr val="bg1"/>
              </a:solidFill>
              <a:latin typeface="Arial" panose="020B0604020202020204" pitchFamily="34" charset="0"/>
              <a:cs typeface="Arial" panose="020B0604020202020204" pitchFamily="34" charset="0"/>
            </a:endParaRPr>
          </a:p>
          <a:p>
            <a:pPr algn="ctr" eaLnBrk="1" hangingPunct="1"/>
            <a:endParaRPr lang="es-ES" altLang="es-ES" sz="2000" b="1" i="1" dirty="0">
              <a:solidFill>
                <a:schemeClr val="bg1"/>
              </a:solidFill>
              <a:latin typeface="Arial" panose="020B0604020202020204" pitchFamily="34" charset="0"/>
              <a:cs typeface="Arial" panose="020B0604020202020204" pitchFamily="34" charset="0"/>
            </a:endParaRPr>
          </a:p>
          <a:p>
            <a:pPr algn="ctr" eaLnBrk="1" hangingPunct="1"/>
            <a:r>
              <a:rPr lang="es-ES" altLang="es-ES" sz="2000" b="1" i="1" dirty="0">
                <a:solidFill>
                  <a:schemeClr val="bg1"/>
                </a:solidFill>
                <a:latin typeface="Arial" panose="020B0604020202020204" pitchFamily="34" charset="0"/>
                <a:cs typeface="Arial" panose="020B0604020202020204" pitchFamily="34" charset="0"/>
              </a:rPr>
              <a:t>UNIDAD DE AUDITORIA INTERNA </a:t>
            </a:r>
          </a:p>
          <a:p>
            <a:pPr algn="ctr" eaLnBrk="1" hangingPunct="1"/>
            <a:r>
              <a:rPr lang="es-ES" altLang="es-ES" sz="2800" b="1" i="1" dirty="0">
                <a:solidFill>
                  <a:schemeClr val="bg1"/>
                </a:solidFill>
                <a:latin typeface="Arial" panose="020B0604020202020204" pitchFamily="34" charset="0"/>
                <a:cs typeface="Arial" panose="020B0604020202020204" pitchFamily="34" charset="0"/>
              </a:rPr>
              <a:t>MINISTERIO DE SALUD DE LA NACIÓN</a:t>
            </a:r>
          </a:p>
          <a:p>
            <a:pPr algn="ctr" eaLnBrk="1" hangingPunct="1"/>
            <a:endParaRPr lang="es-ES" altLang="es-ES" sz="2000" b="1" i="1" dirty="0">
              <a:solidFill>
                <a:schemeClr val="bg1"/>
              </a:solidFill>
              <a:latin typeface="Arial" panose="020B0604020202020204" pitchFamily="34" charset="0"/>
              <a:cs typeface="Arial" panose="020B0604020202020204" pitchFamily="34" charset="0"/>
            </a:endParaRPr>
          </a:p>
          <a:p>
            <a:pPr algn="ctr" eaLnBrk="1" hangingPunct="1"/>
            <a:endParaRPr lang="es-ES" altLang="es-ES" sz="2000" b="1" dirty="0">
              <a:solidFill>
                <a:schemeClr val="bg1"/>
              </a:solidFill>
            </a:endParaRPr>
          </a:p>
          <a:p>
            <a:pPr algn="ctr" eaLnBrk="1" hangingPunct="1"/>
            <a:r>
              <a:rPr lang="es-ES" altLang="es-ES" sz="2000" b="1" dirty="0">
                <a:solidFill>
                  <a:schemeClr val="bg1"/>
                </a:solidFill>
                <a:latin typeface="Arial" panose="020B0604020202020204" pitchFamily="34" charset="0"/>
                <a:cs typeface="Arial" panose="020B0604020202020204" pitchFamily="34" charset="0"/>
              </a:rPr>
              <a:t>                                                                                                  DICIEMBRE 2025</a:t>
            </a:r>
          </a:p>
          <a:p>
            <a:pPr algn="r" eaLnBrk="1" hangingPunct="1"/>
            <a:endParaRPr lang="es-ES" altLang="es-ES" sz="2000" b="1" dirty="0">
              <a:solidFill>
                <a:schemeClr val="bg1"/>
              </a:solidFill>
              <a:latin typeface="Arial" panose="020B0604020202020204" pitchFamily="34" charset="0"/>
              <a:cs typeface="Arial" panose="020B0604020202020204" pitchFamily="34" charset="0"/>
            </a:endParaRPr>
          </a:p>
          <a:p>
            <a:pPr algn="r" eaLnBrk="1" hangingPunct="1"/>
            <a:endParaRPr lang="es-ES" altLang="es-ES" sz="2000" b="1" dirty="0">
              <a:solidFill>
                <a:schemeClr val="bg1"/>
              </a:solidFill>
            </a:endParaRPr>
          </a:p>
        </p:txBody>
      </p:sp>
      <p:pic>
        <p:nvPicPr>
          <p:cNvPr id="6" name="Imagen 5">
            <a:extLst>
              <a:ext uri="{FF2B5EF4-FFF2-40B4-BE49-F238E27FC236}">
                <a16:creationId xmlns:a16="http://schemas.microsoft.com/office/drawing/2014/main" xmlns="" id="{CF104B07-3BB2-F350-516F-1A488BDE5F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205" y="293507"/>
            <a:ext cx="1178702" cy="1178702"/>
          </a:xfrm>
          <a:prstGeom prst="rect">
            <a:avLst/>
          </a:prstGeom>
        </p:spPr>
      </p:pic>
    </p:spTree>
    <p:extLst>
      <p:ext uri="{BB962C8B-B14F-4D97-AF65-F5344CB8AC3E}">
        <p14:creationId xmlns:p14="http://schemas.microsoft.com/office/powerpoint/2010/main" val="2479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A6B27F4A-3155-9D7C-7EC5-1317FEBEEBB9}"/>
              </a:ext>
            </a:extLst>
          </p:cNvPr>
          <p:cNvSpPr/>
          <p:nvPr/>
        </p:nvSpPr>
        <p:spPr>
          <a:xfrm>
            <a:off x="-189265" y="633544"/>
            <a:ext cx="9040433"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1" u="sng" strike="noStrike" kern="1200" cap="none" spc="0" normalizeH="0" baseline="0" noProof="0" dirty="0">
                <a:ln>
                  <a:noFill/>
                </a:ln>
                <a:solidFill>
                  <a:srgbClr val="002060"/>
                </a:solidFill>
                <a:effectLst/>
                <a:uLnTx/>
                <a:uFillTx/>
                <a:latin typeface="Arial" charset="0"/>
                <a:ea typeface="+mn-ea"/>
                <a:cs typeface="Arial" charset="0"/>
              </a:rPr>
              <a:t>Normativa Vigente "PROGRAMA 20-ACTIVIDAD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400" b="1" i="0" u="sng" strike="noStrike" kern="1200" cap="none" spc="0" normalizeH="0" baseline="0" noProof="0" dirty="0">
                <a:ln>
                  <a:noFill/>
                </a:ln>
                <a:solidFill>
                  <a:srgbClr val="002060"/>
                </a:solidFill>
                <a:effectLst/>
                <a:uLnTx/>
                <a:uFillTx/>
                <a:latin typeface="Arial" charset="0"/>
                <a:ea typeface="+mn-ea"/>
                <a:cs typeface="Arial" charset="0"/>
              </a:rPr>
              <a:t> </a:t>
            </a:r>
          </a:p>
        </p:txBody>
      </p:sp>
      <p:sp>
        <p:nvSpPr>
          <p:cNvPr id="2" name="Rectángulo 1">
            <a:extLst>
              <a:ext uri="{FF2B5EF4-FFF2-40B4-BE49-F238E27FC236}">
                <a16:creationId xmlns:a16="http://schemas.microsoft.com/office/drawing/2014/main" xmlns="" id="{B4D26A59-D5E5-7A45-209B-E4342AE454D5}"/>
              </a:ext>
            </a:extLst>
          </p:cNvPr>
          <p:cNvSpPr/>
          <p:nvPr/>
        </p:nvSpPr>
        <p:spPr>
          <a:xfrm>
            <a:off x="240459" y="67319"/>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9" name="3 Rectángulo">
            <a:extLst>
              <a:ext uri="{FF2B5EF4-FFF2-40B4-BE49-F238E27FC236}">
                <a16:creationId xmlns:a16="http://schemas.microsoft.com/office/drawing/2014/main" xmlns="" id="{A853FFC3-5AC9-302C-D757-2503FCF98722}"/>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0" name="Imagen 9">
            <a:extLst>
              <a:ext uri="{FF2B5EF4-FFF2-40B4-BE49-F238E27FC236}">
                <a16:creationId xmlns:a16="http://schemas.microsoft.com/office/drawing/2014/main" xmlns="" id="{EE660AEE-E3F8-7E54-8DBB-83043BFEA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45" y="5931701"/>
            <a:ext cx="909482" cy="909482"/>
          </a:xfrm>
          <a:prstGeom prst="rect">
            <a:avLst/>
          </a:prstGeom>
        </p:spPr>
      </p:pic>
      <p:sp>
        <p:nvSpPr>
          <p:cNvPr id="11" name="Flecha: cheurón 21">
            <a:extLst>
              <a:ext uri="{FF2B5EF4-FFF2-40B4-BE49-F238E27FC236}">
                <a16:creationId xmlns:a16="http://schemas.microsoft.com/office/drawing/2014/main" xmlns="" id="{58181633-30D1-E787-BB98-068FF2CDED7F}"/>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6" name="CuadroTexto 25">
            <a:extLst>
              <a:ext uri="{FF2B5EF4-FFF2-40B4-BE49-F238E27FC236}">
                <a16:creationId xmlns:a16="http://schemas.microsoft.com/office/drawing/2014/main" xmlns="" id="{56528180-2601-D512-3292-64D95E5B4863}"/>
              </a:ext>
            </a:extLst>
          </p:cNvPr>
          <p:cNvSpPr txBox="1"/>
          <p:nvPr/>
        </p:nvSpPr>
        <p:spPr>
          <a:xfrm>
            <a:off x="88641" y="1234045"/>
            <a:ext cx="8966718" cy="576568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s-MX" sz="1400" b="1" i="1" dirty="0">
                <a:solidFill>
                  <a:prstClr val="black"/>
                </a:solidFill>
                <a:latin typeface="Arial" panose="020B0604020202020204" pitchFamily="34" charset="0"/>
                <a:cs typeface="Arial" panose="020B0604020202020204" pitchFamily="34" charset="0"/>
              </a:rPr>
              <a:t>Ley 15.465</a:t>
            </a:r>
            <a:r>
              <a:rPr lang="es-MX" sz="1400" i="1" dirty="0">
                <a:solidFill>
                  <a:prstClr val="black"/>
                </a:solidFill>
                <a:latin typeface="Arial" panose="020B0604020202020204" pitchFamily="34" charset="0"/>
                <a:cs typeface="Arial" panose="020B0604020202020204" pitchFamily="34" charset="0"/>
              </a:rPr>
              <a:t> </a:t>
            </a:r>
            <a:r>
              <a:rPr lang="es-MX" sz="1400" dirty="0">
                <a:solidFill>
                  <a:prstClr val="black"/>
                </a:solidFill>
                <a:latin typeface="Arial" panose="020B0604020202020204" pitchFamily="34" charset="0"/>
                <a:cs typeface="Arial" panose="020B0604020202020204" pitchFamily="34" charset="0"/>
              </a:rPr>
              <a:t>Obligatoriedad de Notificación de Enfermedades Infecciosas</a:t>
            </a:r>
          </a:p>
          <a:p>
            <a:pPr marL="285750" indent="-285750" algn="just">
              <a:lnSpc>
                <a:spcPct val="150000"/>
              </a:lnSpc>
              <a:buFont typeface="Wingdings" panose="05000000000000000000" pitchFamily="2" charset="2"/>
              <a:buChar char="Ø"/>
            </a:pPr>
            <a:r>
              <a:rPr lang="es-MX" sz="1400" b="1" i="1" dirty="0">
                <a:solidFill>
                  <a:prstClr val="black"/>
                </a:solidFill>
                <a:latin typeface="Arial" panose="020B0604020202020204" pitchFamily="34" charset="0"/>
                <a:cs typeface="Arial" panose="020B0604020202020204" pitchFamily="34" charset="0"/>
              </a:rPr>
              <a:t>Ley 24.151</a:t>
            </a:r>
            <a:r>
              <a:rPr lang="es-MX" sz="1400" i="1" dirty="0">
                <a:solidFill>
                  <a:prstClr val="black"/>
                </a:solidFill>
                <a:latin typeface="Arial" panose="020B0604020202020204" pitchFamily="34" charset="0"/>
                <a:cs typeface="Arial" panose="020B0604020202020204" pitchFamily="34" charset="0"/>
              </a:rPr>
              <a:t> Obligatoriedad de la vacuna contra la hepatitis B para el personal de salud</a:t>
            </a:r>
          </a:p>
          <a:p>
            <a:pPr marL="285750" indent="-285750" algn="just">
              <a:lnSpc>
                <a:spcPct val="150000"/>
              </a:lnSpc>
              <a:buFont typeface="Wingdings" panose="05000000000000000000" pitchFamily="2" charset="2"/>
              <a:buChar char="Ø"/>
            </a:pPr>
            <a:r>
              <a:rPr lang="es-MX" sz="1400" b="1" i="1" dirty="0">
                <a:solidFill>
                  <a:prstClr val="black"/>
                </a:solidFill>
                <a:latin typeface="Arial" panose="020B0604020202020204" pitchFamily="34" charset="0"/>
                <a:cs typeface="Arial" panose="020B0604020202020204" pitchFamily="34" charset="0"/>
              </a:rPr>
              <a:t>Ley 26.796</a:t>
            </a:r>
            <a:r>
              <a:rPr lang="es-MX" sz="1400" i="1" dirty="0">
                <a:solidFill>
                  <a:prstClr val="black"/>
                </a:solidFill>
                <a:latin typeface="Arial" panose="020B0604020202020204" pitchFamily="34" charset="0"/>
                <a:cs typeface="Arial" panose="020B0604020202020204" pitchFamily="34" charset="0"/>
              </a:rPr>
              <a:t> Incorporación de la vacuna BCG al PMO</a:t>
            </a:r>
          </a:p>
          <a:p>
            <a:pPr marL="285750" indent="-285750" algn="just">
              <a:lnSpc>
                <a:spcPct val="150000"/>
              </a:lnSpc>
              <a:buFont typeface="Wingdings" panose="05000000000000000000" pitchFamily="2" charset="2"/>
              <a:buChar char="Ø"/>
            </a:pPr>
            <a:r>
              <a:rPr lang="es-AR" sz="1400" b="1" dirty="0">
                <a:latin typeface="Arial" panose="020B0604020202020204" pitchFamily="34" charset="0"/>
                <a:cs typeface="Arial" panose="020B0604020202020204" pitchFamily="34" charset="0"/>
              </a:rPr>
              <a:t>Ley  27.491 </a:t>
            </a:r>
            <a:r>
              <a:rPr lang="es-MX" sz="1400" dirty="0">
                <a:latin typeface="Arial" panose="020B0604020202020204" pitchFamily="34" charset="0"/>
                <a:cs typeface="Arial" panose="020B0604020202020204" pitchFamily="34" charset="0"/>
              </a:rPr>
              <a:t>Control de enfermedades prevenibles por vacunación, la misma tiene por objeto regular la implementación de una política publica de control de las enfermedades prevenibles por vacunación. Deroga la ley 22.909.</a:t>
            </a:r>
            <a:endParaRPr lang="es-MX" sz="1400" i="1" dirty="0">
              <a:solidFill>
                <a:prstClr val="black"/>
              </a:solidFill>
              <a:latin typeface="Arial" panose="020B060402020202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s-MX" sz="1400" b="1" dirty="0">
                <a:solidFill>
                  <a:prstClr val="black"/>
                </a:solidFill>
                <a:latin typeface="Arial" panose="020B0604020202020204" pitchFamily="34" charset="0"/>
                <a:cs typeface="Arial" panose="020B0604020202020204" pitchFamily="34" charset="0"/>
              </a:rPr>
              <a:t>Resol. MS 53/2014 </a:t>
            </a:r>
            <a:r>
              <a:rPr lang="es-MX" sz="1400" b="1" i="1" dirty="0">
                <a:solidFill>
                  <a:prstClr val="black"/>
                </a:solidFill>
                <a:latin typeface="Arial" panose="020B0604020202020204" pitchFamily="34" charset="0"/>
                <a:cs typeface="Arial" panose="020B0604020202020204" pitchFamily="34" charset="0"/>
              </a:rPr>
              <a:t> </a:t>
            </a:r>
            <a:r>
              <a:rPr lang="es-MX" sz="1400" dirty="0">
                <a:solidFill>
                  <a:prstClr val="black"/>
                </a:solidFill>
                <a:latin typeface="Arial" panose="020B0604020202020204" pitchFamily="34" charset="0"/>
                <a:cs typeface="Arial" panose="020B0604020202020204" pitchFamily="34" charset="0"/>
              </a:rPr>
              <a:t>Revacunación cada 10 años contra fiebre amarilla.</a:t>
            </a:r>
            <a:endParaRPr lang="es-AR" sz="1400" dirty="0">
              <a:solidFill>
                <a:prstClr val="black"/>
              </a:solidFill>
              <a:latin typeface="Arial" panose="020B060402020202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s-MX" sz="1400" b="1" dirty="0">
                <a:solidFill>
                  <a:prstClr val="black"/>
                </a:solidFill>
                <a:latin typeface="Arial" panose="020B0604020202020204" pitchFamily="34" charset="0"/>
                <a:cs typeface="Arial" panose="020B0604020202020204" pitchFamily="34" charset="0"/>
              </a:rPr>
              <a:t>Resol. MS 1027/2014</a:t>
            </a:r>
            <a:r>
              <a:rPr lang="es-MX" sz="1400" b="1" i="1" dirty="0">
                <a:solidFill>
                  <a:prstClr val="black"/>
                </a:solidFill>
                <a:latin typeface="Arial" panose="020B0604020202020204" pitchFamily="34" charset="0"/>
                <a:cs typeface="Arial" panose="020B0604020202020204" pitchFamily="34" charset="0"/>
              </a:rPr>
              <a:t> </a:t>
            </a:r>
            <a:r>
              <a:rPr lang="es-MX" sz="1400" dirty="0">
                <a:solidFill>
                  <a:prstClr val="black"/>
                </a:solidFill>
                <a:latin typeface="Arial" panose="020B0604020202020204" pitchFamily="34" charset="0"/>
                <a:cs typeface="Arial" panose="020B0604020202020204" pitchFamily="34" charset="0"/>
              </a:rPr>
              <a:t>Incorporación al PROGRAMA NACIONAL DE CONTROL DE ENFERMEDADES INMUNOPREVENIBLES de vacuna contra rotavirus</a:t>
            </a:r>
            <a:endParaRPr lang="es-AR" sz="1400" dirty="0">
              <a:solidFill>
                <a:prstClr val="black"/>
              </a:solidFill>
              <a:latin typeface="Arial" panose="020B060402020202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s-MX" sz="1400" b="1" dirty="0">
                <a:solidFill>
                  <a:prstClr val="black"/>
                </a:solidFill>
                <a:latin typeface="Arial" panose="020B0604020202020204" pitchFamily="34" charset="0"/>
                <a:cs typeface="Arial" panose="020B0604020202020204" pitchFamily="34" charset="0"/>
              </a:rPr>
              <a:t>Resol. MS 1029/2014</a:t>
            </a:r>
            <a:r>
              <a:rPr lang="es-MX" sz="1400" b="1" i="1" dirty="0">
                <a:solidFill>
                  <a:prstClr val="black"/>
                </a:solidFill>
                <a:latin typeface="Arial" panose="020B0604020202020204" pitchFamily="34" charset="0"/>
                <a:cs typeface="Arial" panose="020B0604020202020204" pitchFamily="34" charset="0"/>
              </a:rPr>
              <a:t> </a:t>
            </a:r>
            <a:r>
              <a:rPr lang="es-MX" sz="1400" dirty="0">
                <a:solidFill>
                  <a:prstClr val="black"/>
                </a:solidFill>
                <a:latin typeface="Arial" panose="020B0604020202020204" pitchFamily="34" charset="0"/>
                <a:cs typeface="Arial" panose="020B0604020202020204" pitchFamily="34" charset="0"/>
              </a:rPr>
              <a:t>Incorporación al CALENDARIO NACIONAL DE VACUNACIÓN de vacuna contra varicela</a:t>
            </a:r>
            <a:endParaRPr lang="es-AR" sz="1400" dirty="0">
              <a:solidFill>
                <a:prstClr val="black"/>
              </a:solidFill>
              <a:latin typeface="Arial" panose="020B060402020202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s-MX" sz="1400" b="1" dirty="0">
                <a:solidFill>
                  <a:prstClr val="black"/>
                </a:solidFill>
                <a:latin typeface="Arial" panose="020B0604020202020204" pitchFamily="34" charset="0"/>
                <a:cs typeface="Arial" panose="020B0604020202020204" pitchFamily="34" charset="0"/>
              </a:rPr>
              <a:t>Resol. MS 10/2015 </a:t>
            </a:r>
            <a:r>
              <a:rPr lang="es-MX" sz="1400" dirty="0">
                <a:solidFill>
                  <a:prstClr val="black"/>
                </a:solidFill>
                <a:latin typeface="Arial" panose="020B0604020202020204" pitchFamily="34" charset="0"/>
                <a:cs typeface="Arial" panose="020B0604020202020204" pitchFamily="34" charset="0"/>
              </a:rPr>
              <a:t>Incorporación al CALENDARIO NACIONAL DE VACUNACIÓN  de vacuna meningococo</a:t>
            </a:r>
            <a:endParaRPr lang="es-AR" sz="1400" dirty="0">
              <a:solidFill>
                <a:prstClr val="black"/>
              </a:solidFill>
              <a:latin typeface="Arial" panose="020B0604020202020204" pitchFamily="34" charset="0"/>
              <a:cs typeface="Arial" panose="020B0604020202020204" pitchFamily="34" charset="0"/>
            </a:endParaRPr>
          </a:p>
          <a:p>
            <a:pPr algn="just">
              <a:lnSpc>
                <a:spcPct val="150000"/>
              </a:lnSpc>
              <a:spcAft>
                <a:spcPts val="1000"/>
              </a:spcAft>
            </a:pPr>
            <a:endParaRPr lang="es-AR"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endParaRPr lang="es-MX" i="1" dirty="0">
              <a:solidFill>
                <a:prstClr val="black"/>
              </a:solidFill>
              <a:latin typeface="Arial" charset="0"/>
              <a:cs typeface="Arial" charset="0"/>
            </a:endParaRPr>
          </a:p>
        </p:txBody>
      </p:sp>
      <p:pic>
        <p:nvPicPr>
          <p:cNvPr id="3" name="Imagen 2">
            <a:extLst>
              <a:ext uri="{FF2B5EF4-FFF2-40B4-BE49-F238E27FC236}">
                <a16:creationId xmlns:a16="http://schemas.microsoft.com/office/drawing/2014/main" xmlns="" id="{A106354C-C9EA-0F28-A507-1A502784EBFB}"/>
              </a:ext>
            </a:extLst>
          </p:cNvPr>
          <p:cNvPicPr>
            <a:picLocks noChangeAspect="1"/>
          </p:cNvPicPr>
          <p:nvPr/>
        </p:nvPicPr>
        <p:blipFill>
          <a:blip r:embed="rId4"/>
          <a:stretch>
            <a:fillRect/>
          </a:stretch>
        </p:blipFill>
        <p:spPr>
          <a:xfrm>
            <a:off x="240459" y="436989"/>
            <a:ext cx="6809822" cy="164606"/>
          </a:xfrm>
          <a:prstGeom prst="rect">
            <a:avLst/>
          </a:prstGeom>
        </p:spPr>
      </p:pic>
    </p:spTree>
    <p:extLst>
      <p:ext uri="{BB962C8B-B14F-4D97-AF65-F5344CB8AC3E}">
        <p14:creationId xmlns:p14="http://schemas.microsoft.com/office/powerpoint/2010/main" val="276003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1F2F65-1D4D-12A1-F26A-F9A2416147C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8B74767E-8F1F-EAEE-88F0-B9A45975314D}"/>
              </a:ext>
            </a:extLst>
          </p:cNvPr>
          <p:cNvSpPr/>
          <p:nvPr/>
        </p:nvSpPr>
        <p:spPr>
          <a:xfrm>
            <a:off x="210624" y="62811"/>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9" name="3 Rectángulo">
            <a:extLst>
              <a:ext uri="{FF2B5EF4-FFF2-40B4-BE49-F238E27FC236}">
                <a16:creationId xmlns:a16="http://schemas.microsoft.com/office/drawing/2014/main" xmlns="" id="{02E4BDB1-A8B3-0F00-ED1D-1BCD4C1F0E56}"/>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0" name="Imagen 9">
            <a:extLst>
              <a:ext uri="{FF2B5EF4-FFF2-40B4-BE49-F238E27FC236}">
                <a16:creationId xmlns:a16="http://schemas.microsoft.com/office/drawing/2014/main" xmlns="" id="{F13F5A96-D119-67BC-5872-EEB7A422C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45" y="5931701"/>
            <a:ext cx="909482" cy="909482"/>
          </a:xfrm>
          <a:prstGeom prst="rect">
            <a:avLst/>
          </a:prstGeom>
        </p:spPr>
      </p:pic>
      <p:sp>
        <p:nvSpPr>
          <p:cNvPr id="11" name="Flecha: cheurón 21">
            <a:extLst>
              <a:ext uri="{FF2B5EF4-FFF2-40B4-BE49-F238E27FC236}">
                <a16:creationId xmlns:a16="http://schemas.microsoft.com/office/drawing/2014/main" xmlns="" id="{54D192B2-4C28-8701-CD4D-D23CDD243CBD}"/>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6" name="CuadroTexto 25">
            <a:extLst>
              <a:ext uri="{FF2B5EF4-FFF2-40B4-BE49-F238E27FC236}">
                <a16:creationId xmlns:a16="http://schemas.microsoft.com/office/drawing/2014/main" xmlns="" id="{A81218D6-957B-B45E-1D95-A61A40C3BF37}"/>
              </a:ext>
            </a:extLst>
          </p:cNvPr>
          <p:cNvSpPr txBox="1"/>
          <p:nvPr/>
        </p:nvSpPr>
        <p:spPr>
          <a:xfrm>
            <a:off x="176627" y="545224"/>
            <a:ext cx="8901404" cy="6463308"/>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es-MX" sz="1400" b="1" dirty="0">
                <a:solidFill>
                  <a:prstClr val="black"/>
                </a:solidFill>
                <a:latin typeface="Arial" panose="020B0604020202020204" pitchFamily="34" charset="0"/>
                <a:cs typeface="Arial" panose="020B0604020202020204" pitchFamily="34" charset="0"/>
              </a:rPr>
              <a:t>Resol. MS 267/2015</a:t>
            </a:r>
            <a:r>
              <a:rPr lang="es-MX" sz="1400" b="1" i="1" dirty="0">
                <a:solidFill>
                  <a:prstClr val="black"/>
                </a:solidFill>
                <a:latin typeface="Arial" panose="020B0604020202020204" pitchFamily="34" charset="0"/>
                <a:cs typeface="Arial" panose="020B0604020202020204" pitchFamily="34" charset="0"/>
              </a:rPr>
              <a:t> </a:t>
            </a:r>
            <a:r>
              <a:rPr lang="es-MX" sz="1400" dirty="0">
                <a:solidFill>
                  <a:prstClr val="black"/>
                </a:solidFill>
                <a:latin typeface="Arial" panose="020B0604020202020204" pitchFamily="34" charset="0"/>
                <a:cs typeface="Arial" panose="020B0604020202020204" pitchFamily="34" charset="0"/>
              </a:rPr>
              <a:t>Incorporación al CALENDARIO NACIONAL DE VACUNACIÓN de vacuna antigripal</a:t>
            </a:r>
            <a:endParaRPr lang="es-MX" sz="1400" b="1" i="1"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268/2015 </a:t>
            </a:r>
            <a:r>
              <a:rPr lang="es-MX" sz="1400" dirty="0">
                <a:solidFill>
                  <a:prstClr val="black"/>
                </a:solidFill>
                <a:latin typeface="Arial" charset="0"/>
                <a:cs typeface="Arial" charset="0"/>
              </a:rPr>
              <a:t>Incorporación al PROGRAMA NACIONAL DE CONTROL DE ENFERMEDADES INMUNOPREVENIBLES de vacuna contra sarampión y rubeola</a:t>
            </a:r>
            <a:endParaRPr lang="es-AR" sz="1400"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2334/2015 </a:t>
            </a:r>
            <a:r>
              <a:rPr lang="es-MX" sz="1400" dirty="0">
                <a:solidFill>
                  <a:prstClr val="black"/>
                </a:solidFill>
                <a:latin typeface="Arial" charset="0"/>
                <a:cs typeface="Arial" charset="0"/>
              </a:rPr>
              <a:t>Aprueba Estrategia de Destrucción de Poliovirus</a:t>
            </a:r>
            <a:endParaRPr lang="es-AR" sz="1400"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814/2020 </a:t>
            </a:r>
            <a:r>
              <a:rPr lang="es-MX" sz="1400" dirty="0">
                <a:solidFill>
                  <a:prstClr val="black"/>
                </a:solidFill>
                <a:latin typeface="Arial" charset="0"/>
                <a:cs typeface="Arial" charset="0"/>
              </a:rPr>
              <a:t>Incorporación al CALENDARIO NACIONAL DE VACUNACIÓN de la vacuna anti poliomielítica inactivada</a:t>
            </a:r>
            <a:endParaRPr lang="es-AR" sz="1400"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3613/2021 </a:t>
            </a:r>
            <a:r>
              <a:rPr lang="es-MX" sz="1400" dirty="0">
                <a:solidFill>
                  <a:prstClr val="black"/>
                </a:solidFill>
                <a:latin typeface="Arial" charset="0"/>
                <a:cs typeface="Arial" charset="0"/>
              </a:rPr>
              <a:t>Incorporación al CALENDARIO NACIONAL DE VACUNACIÓN de segunda dosis de la vacuna contra la varicela</a:t>
            </a:r>
            <a:endParaRPr lang="es-AR" sz="1400"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353/2023 </a:t>
            </a:r>
            <a:r>
              <a:rPr lang="es-MX" sz="1400" dirty="0">
                <a:solidFill>
                  <a:prstClr val="black"/>
                </a:solidFill>
                <a:latin typeface="Arial" charset="0"/>
                <a:cs typeface="Arial" charset="0"/>
              </a:rPr>
              <a:t>Modificación del REGLAMENTO DE FUNCIONAMIENTO Y COMPOSICIÓN DE LA COMISIÓN NACIONAL DE INMUNIZACIONES (CONAIN)</a:t>
            </a:r>
            <a:endParaRPr lang="es-AR" sz="1400"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4217/2023 </a:t>
            </a:r>
            <a:r>
              <a:rPr lang="es-MX" sz="1400" dirty="0">
                <a:solidFill>
                  <a:prstClr val="black"/>
                </a:solidFill>
                <a:latin typeface="Arial" charset="0"/>
                <a:cs typeface="Arial" charset="0"/>
              </a:rPr>
              <a:t>Incorporación al CALENDARIO NACIONAL DE VACUNACIÓN de la vacuna contra VPH</a:t>
            </a:r>
            <a:endParaRPr lang="es-AR" sz="1400" dirty="0">
              <a:solidFill>
                <a:prstClr val="black"/>
              </a:solidFill>
              <a:latin typeface="Arial" charset="0"/>
              <a:cs typeface="Arial" charset="0"/>
            </a:endParaRPr>
          </a:p>
          <a:p>
            <a:pPr marL="285750" indent="-285750" algn="just">
              <a:lnSpc>
                <a:spcPct val="150000"/>
              </a:lnSpc>
              <a:spcAft>
                <a:spcPts val="1000"/>
              </a:spcAft>
              <a:buFont typeface="Wingdings" panose="05000000000000000000" pitchFamily="2" charset="2"/>
              <a:buChar char="Ø"/>
            </a:pPr>
            <a:r>
              <a:rPr lang="es-MX" sz="1400" b="1" i="1" dirty="0">
                <a:solidFill>
                  <a:prstClr val="black"/>
                </a:solidFill>
                <a:latin typeface="Arial" charset="0"/>
                <a:cs typeface="Arial" charset="0"/>
              </a:rPr>
              <a:t>Resol. MS </a:t>
            </a:r>
            <a:r>
              <a:rPr lang="es-MX" sz="1400" b="1" dirty="0">
                <a:solidFill>
                  <a:prstClr val="black"/>
                </a:solidFill>
                <a:latin typeface="Arial" charset="0"/>
                <a:cs typeface="Arial" charset="0"/>
              </a:rPr>
              <a:t>4218/2023 </a:t>
            </a:r>
            <a:r>
              <a:rPr lang="es-MX" sz="1400" dirty="0">
                <a:solidFill>
                  <a:prstClr val="black"/>
                </a:solidFill>
                <a:latin typeface="Arial" charset="0"/>
                <a:cs typeface="Arial" charset="0"/>
              </a:rPr>
              <a:t>Incorporación al CALENDARIO NACIONAL DE VACUNACIÓN la vacuna contra VSR en personas gestantes</a:t>
            </a:r>
            <a:endParaRPr lang="es-AR" sz="1400" dirty="0">
              <a:solidFill>
                <a:prstClr val="black"/>
              </a:solidFill>
              <a:latin typeface="Arial" charset="0"/>
              <a:cs typeface="Arial" charset="0"/>
            </a:endParaRPr>
          </a:p>
          <a:p>
            <a:pPr algn="just">
              <a:lnSpc>
                <a:spcPct val="150000"/>
              </a:lnSpc>
              <a:spcAft>
                <a:spcPts val="1000"/>
              </a:spcAft>
            </a:pP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s-MX" i="1" dirty="0">
              <a:solidFill>
                <a:prstClr val="black"/>
              </a:solidFill>
              <a:latin typeface="Arial" charset="0"/>
              <a:cs typeface="Arial" charset="0"/>
            </a:endParaRPr>
          </a:p>
        </p:txBody>
      </p:sp>
      <p:pic>
        <p:nvPicPr>
          <p:cNvPr id="4" name="Imagen 3">
            <a:extLst>
              <a:ext uri="{FF2B5EF4-FFF2-40B4-BE49-F238E27FC236}">
                <a16:creationId xmlns:a16="http://schemas.microsoft.com/office/drawing/2014/main" xmlns="" id="{4D694148-40EA-CDCC-F88B-8ABC35D15B3A}"/>
              </a:ext>
            </a:extLst>
          </p:cNvPr>
          <p:cNvPicPr>
            <a:picLocks noChangeAspect="1"/>
          </p:cNvPicPr>
          <p:nvPr/>
        </p:nvPicPr>
        <p:blipFill>
          <a:blip r:embed="rId4"/>
          <a:stretch>
            <a:fillRect/>
          </a:stretch>
        </p:blipFill>
        <p:spPr>
          <a:xfrm>
            <a:off x="293980" y="421770"/>
            <a:ext cx="6809822" cy="164606"/>
          </a:xfrm>
          <a:prstGeom prst="rect">
            <a:avLst/>
          </a:prstGeom>
        </p:spPr>
      </p:pic>
    </p:spTree>
    <p:extLst>
      <p:ext uri="{BB962C8B-B14F-4D97-AF65-F5344CB8AC3E}">
        <p14:creationId xmlns:p14="http://schemas.microsoft.com/office/powerpoint/2010/main" val="77746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0FE16B-945B-D8F7-756C-4D20FE1AFAE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40D88892-6650-4E5B-66B8-00FF6222BE87}"/>
              </a:ext>
            </a:extLst>
          </p:cNvPr>
          <p:cNvSpPr/>
          <p:nvPr/>
        </p:nvSpPr>
        <p:spPr>
          <a:xfrm>
            <a:off x="210624" y="62811"/>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9" name="3 Rectángulo">
            <a:extLst>
              <a:ext uri="{FF2B5EF4-FFF2-40B4-BE49-F238E27FC236}">
                <a16:creationId xmlns:a16="http://schemas.microsoft.com/office/drawing/2014/main" xmlns="" id="{850FC190-4F50-A51A-DD9D-15927C92F65E}"/>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0" name="Imagen 9">
            <a:extLst>
              <a:ext uri="{FF2B5EF4-FFF2-40B4-BE49-F238E27FC236}">
                <a16:creationId xmlns:a16="http://schemas.microsoft.com/office/drawing/2014/main" xmlns="" id="{2A154372-33AA-F10A-43ED-71608F848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45" y="5931701"/>
            <a:ext cx="909482" cy="909482"/>
          </a:xfrm>
          <a:prstGeom prst="rect">
            <a:avLst/>
          </a:prstGeom>
        </p:spPr>
      </p:pic>
      <p:sp>
        <p:nvSpPr>
          <p:cNvPr id="11" name="Flecha: cheurón 21">
            <a:extLst>
              <a:ext uri="{FF2B5EF4-FFF2-40B4-BE49-F238E27FC236}">
                <a16:creationId xmlns:a16="http://schemas.microsoft.com/office/drawing/2014/main" xmlns="" id="{B7BBE774-A79D-594B-B885-64E33F3C30E8}"/>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pic>
        <p:nvPicPr>
          <p:cNvPr id="4" name="Imagen 3">
            <a:extLst>
              <a:ext uri="{FF2B5EF4-FFF2-40B4-BE49-F238E27FC236}">
                <a16:creationId xmlns:a16="http://schemas.microsoft.com/office/drawing/2014/main" xmlns="" id="{634F9067-FD86-E4CA-7DA1-286ED34BAF25}"/>
              </a:ext>
            </a:extLst>
          </p:cNvPr>
          <p:cNvPicPr>
            <a:picLocks noChangeAspect="1"/>
          </p:cNvPicPr>
          <p:nvPr/>
        </p:nvPicPr>
        <p:blipFill>
          <a:blip r:embed="rId4"/>
          <a:stretch>
            <a:fillRect/>
          </a:stretch>
        </p:blipFill>
        <p:spPr>
          <a:xfrm>
            <a:off x="293980" y="421770"/>
            <a:ext cx="6809822" cy="164606"/>
          </a:xfrm>
          <a:prstGeom prst="rect">
            <a:avLst/>
          </a:prstGeom>
        </p:spPr>
      </p:pic>
      <p:sp>
        <p:nvSpPr>
          <p:cNvPr id="5" name="CuadroTexto 4">
            <a:extLst>
              <a:ext uri="{FF2B5EF4-FFF2-40B4-BE49-F238E27FC236}">
                <a16:creationId xmlns:a16="http://schemas.microsoft.com/office/drawing/2014/main" xmlns="" id="{B217125F-10C2-0ABD-5AE6-F9F4FFBF9360}"/>
              </a:ext>
            </a:extLst>
          </p:cNvPr>
          <p:cNvSpPr txBox="1"/>
          <p:nvPr/>
        </p:nvSpPr>
        <p:spPr>
          <a:xfrm>
            <a:off x="210624" y="647791"/>
            <a:ext cx="8672119" cy="4924425"/>
          </a:xfrm>
          <a:prstGeom prst="rect">
            <a:avLst/>
          </a:prstGeom>
          <a:noFill/>
        </p:spPr>
        <p:txBody>
          <a:bodyPr wrap="square">
            <a:spAutoFit/>
          </a:bodyPr>
          <a:lstStyle/>
          <a:p>
            <a:pPr algn="ctr"/>
            <a:r>
              <a:rPr lang="es-MX" sz="2000" b="1" i="1" u="sng" dirty="0">
                <a:solidFill>
                  <a:srgbClr val="002060"/>
                </a:solidFill>
                <a:latin typeface="Arial" panose="020B0604020202020204" pitchFamily="34" charset="0"/>
                <a:cs typeface="Arial" panose="020B0604020202020204" pitchFamily="34" charset="0"/>
              </a:rPr>
              <a:t>PROGRAMA DE TRABAJO</a:t>
            </a:r>
          </a:p>
          <a:p>
            <a:pPr algn="ctr"/>
            <a:endParaRPr lang="es-MX" b="1" i="1" dirty="0">
              <a:solidFill>
                <a:srgbClr val="002060"/>
              </a:solidFill>
              <a:latin typeface="Arial" panose="020B0604020202020204" pitchFamily="34" charset="0"/>
              <a:cs typeface="Arial" panose="020B0604020202020204" pitchFamily="34" charset="0"/>
            </a:endParaRPr>
          </a:p>
          <a:p>
            <a:r>
              <a:rPr lang="es-AR" dirty="0">
                <a:latin typeface="Arial" panose="020B0604020202020204" pitchFamily="34" charset="0"/>
                <a:cs typeface="Arial" panose="020B0604020202020204" pitchFamily="34" charset="0"/>
              </a:rPr>
              <a:t>El programa de trabajo  no es una simple revisión de checklists, es un ejercicio que transforma preguntas en datos, y esos datos en  eficiencia de gestión.</a:t>
            </a:r>
          </a:p>
          <a:p>
            <a:endParaRPr lang="es-AR" sz="2000" b="1" i="1" dirty="0">
              <a:solidFill>
                <a:srgbClr val="002060"/>
              </a:solidFill>
              <a:latin typeface="Arial" panose="020B0604020202020204" pitchFamily="34" charset="0"/>
              <a:cs typeface="Arial" panose="020B0604020202020204" pitchFamily="34" charset="0"/>
            </a:endParaRPr>
          </a:p>
          <a:p>
            <a:pPr algn="just"/>
            <a:r>
              <a:rPr lang="es-MX" sz="2000" b="1" i="1" dirty="0">
                <a:solidFill>
                  <a:srgbClr val="002060"/>
                </a:solidFill>
                <a:latin typeface="Arial" panose="020B0604020202020204" pitchFamily="34" charset="0"/>
                <a:cs typeface="Arial" panose="020B0604020202020204" pitchFamily="34" charset="0"/>
              </a:rPr>
              <a:t>Se destacan cuatro puntos de importancia en el presente relevamiento</a:t>
            </a:r>
            <a:r>
              <a:rPr lang="es-MX" b="1" i="1" dirty="0">
                <a:solidFill>
                  <a:srgbClr val="002060"/>
                </a:solidFill>
                <a:latin typeface="Arial" panose="020B0604020202020204" pitchFamily="34" charset="0"/>
                <a:cs typeface="Arial" panose="020B0604020202020204" pitchFamily="34" charset="0"/>
              </a:rPr>
              <a:t>:</a:t>
            </a:r>
          </a:p>
          <a:p>
            <a:pPr algn="just"/>
            <a:endParaRPr lang="es-MX" b="1" i="1" dirty="0">
              <a:solidFill>
                <a:srgbClr val="002060"/>
              </a:solidFill>
              <a:latin typeface="Arial" panose="020B0604020202020204" pitchFamily="34" charset="0"/>
              <a:cs typeface="Arial" panose="020B0604020202020204" pitchFamily="34" charset="0"/>
            </a:endParaRPr>
          </a:p>
          <a:p>
            <a:pPr algn="just"/>
            <a:r>
              <a:rPr lang="es-MX" b="1" i="1" dirty="0">
                <a:solidFill>
                  <a:srgbClr val="002060"/>
                </a:solidFill>
                <a:latin typeface="Arial" panose="020B0604020202020204" pitchFamily="34" charset="0"/>
                <a:cs typeface="Arial" panose="020B0604020202020204" pitchFamily="34" charset="0"/>
              </a:rPr>
              <a:t>1- Estrategia: Planificación y transferencia de fondos </a:t>
            </a:r>
          </a:p>
          <a:p>
            <a:pPr algn="just"/>
            <a:endParaRPr lang="es-MX" b="1" i="1"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MX" b="1" i="1" dirty="0">
                <a:solidFill>
                  <a:srgbClr val="002060"/>
                </a:solidFill>
                <a:latin typeface="Arial" panose="020B0604020202020204" pitchFamily="34" charset="0"/>
                <a:cs typeface="Arial" panose="020B0604020202020204" pitchFamily="34" charset="0"/>
              </a:rPr>
              <a:t>Visión y Suministro</a:t>
            </a:r>
            <a:r>
              <a:rPr lang="es-MX" dirty="0">
                <a:latin typeface="Arial" panose="020B0604020202020204" pitchFamily="34" charset="0"/>
                <a:cs typeface="Arial" panose="020B0604020202020204" pitchFamily="34" charset="0"/>
              </a:rPr>
              <a:t>: Se verifica que se planifique las necesidades de vacunas e insumos a futuro, utilizando datos poblacionales y evaluación  del suministro de Nación. </a:t>
            </a:r>
            <a:r>
              <a:rPr lang="es-MX" b="1" dirty="0">
                <a:latin typeface="Arial" panose="020B0604020202020204" pitchFamily="34" charset="0"/>
                <a:cs typeface="Arial" panose="020B0604020202020204" pitchFamily="34" charset="0"/>
              </a:rPr>
              <a:t>Clave:</a:t>
            </a:r>
            <a:r>
              <a:rPr lang="es-MX" dirty="0">
                <a:latin typeface="Arial" panose="020B0604020202020204" pitchFamily="34" charset="0"/>
                <a:cs typeface="Arial" panose="020B0604020202020204" pitchFamily="34" charset="0"/>
              </a:rPr>
              <a:t> </a:t>
            </a:r>
            <a:r>
              <a:rPr lang="es-MX" b="1" i="1" dirty="0">
                <a:latin typeface="Arial" panose="020B0604020202020204" pitchFamily="34" charset="0"/>
                <a:cs typeface="Arial" panose="020B0604020202020204" pitchFamily="34" charset="0"/>
              </a:rPr>
              <a:t>¿Se solicita y se recibe  lo que realmente se necesita?</a:t>
            </a:r>
          </a:p>
          <a:p>
            <a:pPr marL="285750" indent="-285750" algn="just">
              <a:buFont typeface="Wingdings" panose="05000000000000000000" pitchFamily="2" charset="2"/>
              <a:buChar char="§"/>
            </a:pP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MX" b="1" i="1" dirty="0">
                <a:solidFill>
                  <a:srgbClr val="002060"/>
                </a:solidFill>
                <a:latin typeface="Arial" panose="020B0604020202020204" pitchFamily="34" charset="0"/>
                <a:cs typeface="Arial" panose="020B0604020202020204" pitchFamily="34" charset="0"/>
              </a:rPr>
              <a:t>Transparencia Financiera: </a:t>
            </a:r>
            <a:r>
              <a:rPr lang="es-MX" dirty="0">
                <a:latin typeface="Arial" panose="020B0604020202020204" pitchFamily="34" charset="0"/>
                <a:cs typeface="Arial" panose="020B0604020202020204" pitchFamily="34" charset="0"/>
              </a:rPr>
              <a:t>Se verifica que se presentan las rendiciones de cuentas sobre los fondos remitidos de Nación, asegurando que no haya saldos pendientes. </a:t>
            </a:r>
            <a:r>
              <a:rPr lang="es-MX" b="1" dirty="0">
                <a:latin typeface="Arial" panose="020B0604020202020204" pitchFamily="34" charset="0"/>
                <a:cs typeface="Arial" panose="020B0604020202020204" pitchFamily="34" charset="0"/>
              </a:rPr>
              <a:t>Clave: ¿La rendición se presento en tiempo y forma?</a:t>
            </a:r>
          </a:p>
        </p:txBody>
      </p:sp>
      <p:pic>
        <p:nvPicPr>
          <p:cNvPr id="6" name="Imagen 5">
            <a:extLst>
              <a:ext uri="{FF2B5EF4-FFF2-40B4-BE49-F238E27FC236}">
                <a16:creationId xmlns:a16="http://schemas.microsoft.com/office/drawing/2014/main" xmlns="" id="{DEC8A9CC-6255-3914-F7DF-8997CE7B87C1}"/>
              </a:ext>
            </a:extLst>
          </p:cNvPr>
          <p:cNvPicPr>
            <a:picLocks noChangeAspect="1"/>
          </p:cNvPicPr>
          <p:nvPr/>
        </p:nvPicPr>
        <p:blipFill>
          <a:blip r:embed="rId5"/>
          <a:stretch>
            <a:fillRect/>
          </a:stretch>
        </p:blipFill>
        <p:spPr>
          <a:xfrm rot="16438472">
            <a:off x="6359500" y="2339020"/>
            <a:ext cx="1183537" cy="1187705"/>
          </a:xfrm>
          <a:prstGeom prst="rect">
            <a:avLst/>
          </a:prstGeom>
          <a:noFill/>
          <a:ln>
            <a:noFill/>
          </a:ln>
        </p:spPr>
      </p:pic>
    </p:spTree>
    <p:extLst>
      <p:ext uri="{BB962C8B-B14F-4D97-AF65-F5344CB8AC3E}">
        <p14:creationId xmlns:p14="http://schemas.microsoft.com/office/powerpoint/2010/main" val="274014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FD4E8B-3E74-9F67-77A1-46EB47A7BBE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01082AEE-1EF5-6B00-389C-F18A7C29A03D}"/>
              </a:ext>
            </a:extLst>
          </p:cNvPr>
          <p:cNvSpPr/>
          <p:nvPr/>
        </p:nvSpPr>
        <p:spPr>
          <a:xfrm>
            <a:off x="210624" y="62811"/>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9" name="3 Rectángulo">
            <a:extLst>
              <a:ext uri="{FF2B5EF4-FFF2-40B4-BE49-F238E27FC236}">
                <a16:creationId xmlns:a16="http://schemas.microsoft.com/office/drawing/2014/main" xmlns="" id="{B77AC302-4719-50D5-036A-64D223E9F197}"/>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0" name="Imagen 9">
            <a:extLst>
              <a:ext uri="{FF2B5EF4-FFF2-40B4-BE49-F238E27FC236}">
                <a16:creationId xmlns:a16="http://schemas.microsoft.com/office/drawing/2014/main" xmlns="" id="{3EC9EB0B-966A-0A86-716C-6426713FA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45" y="5931701"/>
            <a:ext cx="909482" cy="909482"/>
          </a:xfrm>
          <a:prstGeom prst="rect">
            <a:avLst/>
          </a:prstGeom>
        </p:spPr>
      </p:pic>
      <p:sp>
        <p:nvSpPr>
          <p:cNvPr id="11" name="Flecha: cheurón 21">
            <a:extLst>
              <a:ext uri="{FF2B5EF4-FFF2-40B4-BE49-F238E27FC236}">
                <a16:creationId xmlns:a16="http://schemas.microsoft.com/office/drawing/2014/main" xmlns="" id="{07532108-2AC2-AF24-41A2-1ACBC61361DA}"/>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pic>
        <p:nvPicPr>
          <p:cNvPr id="4" name="Imagen 3">
            <a:extLst>
              <a:ext uri="{FF2B5EF4-FFF2-40B4-BE49-F238E27FC236}">
                <a16:creationId xmlns:a16="http://schemas.microsoft.com/office/drawing/2014/main" xmlns="" id="{8418078A-F9AB-63BA-9026-E2BBE45A330E}"/>
              </a:ext>
            </a:extLst>
          </p:cNvPr>
          <p:cNvPicPr>
            <a:picLocks noChangeAspect="1"/>
          </p:cNvPicPr>
          <p:nvPr/>
        </p:nvPicPr>
        <p:blipFill>
          <a:blip r:embed="rId4"/>
          <a:stretch>
            <a:fillRect/>
          </a:stretch>
        </p:blipFill>
        <p:spPr>
          <a:xfrm>
            <a:off x="293980" y="421770"/>
            <a:ext cx="6809822" cy="164606"/>
          </a:xfrm>
          <a:prstGeom prst="rect">
            <a:avLst/>
          </a:prstGeom>
        </p:spPr>
      </p:pic>
      <p:sp>
        <p:nvSpPr>
          <p:cNvPr id="5" name="CuadroTexto 4">
            <a:extLst>
              <a:ext uri="{FF2B5EF4-FFF2-40B4-BE49-F238E27FC236}">
                <a16:creationId xmlns:a16="http://schemas.microsoft.com/office/drawing/2014/main" xmlns="" id="{9A32E137-7E47-1596-7080-A9A78B4467F3}"/>
              </a:ext>
            </a:extLst>
          </p:cNvPr>
          <p:cNvSpPr txBox="1"/>
          <p:nvPr/>
        </p:nvSpPr>
        <p:spPr>
          <a:xfrm>
            <a:off x="114300" y="647791"/>
            <a:ext cx="8768443" cy="5878532"/>
          </a:xfrm>
          <a:prstGeom prst="rect">
            <a:avLst/>
          </a:prstGeom>
          <a:noFill/>
        </p:spPr>
        <p:txBody>
          <a:bodyPr wrap="square">
            <a:spAutoFit/>
          </a:bodyPr>
          <a:lstStyle/>
          <a:p>
            <a:pPr algn="ctr"/>
            <a:r>
              <a:rPr lang="es-MX" b="1" i="1" u="sng" dirty="0">
                <a:solidFill>
                  <a:srgbClr val="002060"/>
                </a:solidFill>
                <a:latin typeface="Arial" panose="020B0604020202020204" pitchFamily="34" charset="0"/>
                <a:cs typeface="Arial" panose="020B0604020202020204" pitchFamily="34" charset="0"/>
              </a:rPr>
              <a:t>PROGRAMA DE TRABAJO</a:t>
            </a:r>
          </a:p>
          <a:p>
            <a:pPr algn="ctr"/>
            <a:endParaRPr lang="es-MX" b="1" i="1" dirty="0">
              <a:solidFill>
                <a:srgbClr val="002060"/>
              </a:solidFill>
              <a:latin typeface="Arial" panose="020B0604020202020204" pitchFamily="34" charset="0"/>
              <a:cs typeface="Arial" panose="020B0604020202020204" pitchFamily="34" charset="0"/>
            </a:endParaRPr>
          </a:p>
          <a:p>
            <a:r>
              <a:rPr lang="es-AR" b="1" i="1" dirty="0">
                <a:solidFill>
                  <a:srgbClr val="002060"/>
                </a:solidFill>
                <a:latin typeface="Arial" panose="020B0604020202020204" pitchFamily="34" charset="0"/>
                <a:cs typeface="Arial" panose="020B0604020202020204" pitchFamily="34" charset="0"/>
              </a:rPr>
              <a:t>2- Operatividad: Almacenamiento y Logística </a:t>
            </a:r>
          </a:p>
          <a:p>
            <a:endParaRPr lang="es-AR" b="1" i="1" dirty="0">
              <a:solidFill>
                <a:srgbClr val="00206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es-AR" b="1" i="1" dirty="0">
                <a:solidFill>
                  <a:srgbClr val="002060"/>
                </a:solidFill>
                <a:latin typeface="Arial" panose="020B0604020202020204" pitchFamily="34" charset="0"/>
                <a:cs typeface="Arial" panose="020B0604020202020204" pitchFamily="34" charset="0"/>
              </a:rPr>
              <a:t>Control de Inventario: </a:t>
            </a:r>
            <a:r>
              <a:rPr lang="es-AR" dirty="0">
                <a:latin typeface="Arial" panose="020B0604020202020204" pitchFamily="34" charset="0"/>
                <a:cs typeface="Arial" panose="020B0604020202020204" pitchFamily="34" charset="0"/>
              </a:rPr>
              <a:t>Se audita el sistema de manejo de inventario (manual o informático), la existencia de remitos y la periodicidad con la que se realizan los inventarios físicos a nivel central.</a:t>
            </a:r>
            <a:r>
              <a:rPr lang="es-AR" sz="1600" dirty="0">
                <a:latin typeface="Arial" panose="020B0604020202020204" pitchFamily="34" charset="0"/>
                <a:cs typeface="Arial" panose="020B0604020202020204" pitchFamily="34" charset="0"/>
              </a:rPr>
              <a:t> </a:t>
            </a:r>
            <a:r>
              <a:rPr lang="es-AR" b="1" i="1" dirty="0">
                <a:latin typeface="Arial" panose="020B0604020202020204" pitchFamily="34" charset="0"/>
                <a:cs typeface="Arial" panose="020B0604020202020204" pitchFamily="34" charset="0"/>
              </a:rPr>
              <a:t>Clave:</a:t>
            </a:r>
            <a:r>
              <a:rPr lang="es-AR" dirty="0">
                <a:latin typeface="Arial" panose="020B0604020202020204" pitchFamily="34" charset="0"/>
                <a:cs typeface="Arial" panose="020B0604020202020204" pitchFamily="34" charset="0"/>
              </a:rPr>
              <a:t> ¿</a:t>
            </a:r>
            <a:r>
              <a:rPr lang="es-AR" b="1" dirty="0">
                <a:latin typeface="Arial" panose="020B0604020202020204" pitchFamily="34" charset="0"/>
                <a:cs typeface="Arial" panose="020B0604020202020204" pitchFamily="34" charset="0"/>
              </a:rPr>
              <a:t>Que tienen, dónde está y que se consumió?</a:t>
            </a:r>
          </a:p>
          <a:p>
            <a:pPr lvl="0" algn="just"/>
            <a:endParaRPr lang="es-AR" sz="16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es-AR" b="1" i="1" dirty="0">
                <a:solidFill>
                  <a:srgbClr val="002060"/>
                </a:solidFill>
                <a:latin typeface="Arial" panose="020B0604020202020204" pitchFamily="34" charset="0"/>
                <a:cs typeface="Arial" panose="020B0604020202020204" pitchFamily="34" charset="0"/>
              </a:rPr>
              <a:t>Gestión de Riesgos: </a:t>
            </a:r>
            <a:r>
              <a:rPr lang="es-AR" dirty="0">
                <a:latin typeface="Arial" panose="020B0604020202020204" pitchFamily="34" charset="0"/>
                <a:cs typeface="Arial" panose="020B0604020202020204" pitchFamily="34" charset="0"/>
              </a:rPr>
              <a:t>Se verifica la existencia y estado de la Cadena de Frío (equipos, años de uso, mantenimiento, sistemas de control de temperatura como RTM/DATALOGGER) y la existencia de un Plan de Contingencias (ej. equipo electrógeno).</a:t>
            </a:r>
            <a:r>
              <a:rPr lang="es-AR" sz="1600" dirty="0">
                <a:latin typeface="Arial" panose="020B0604020202020204" pitchFamily="34" charset="0"/>
                <a:cs typeface="Arial" panose="020B0604020202020204" pitchFamily="34" charset="0"/>
              </a:rPr>
              <a:t> </a:t>
            </a:r>
            <a:r>
              <a:rPr lang="es-AR" b="1" i="1" dirty="0">
                <a:latin typeface="Arial" panose="020B0604020202020204" pitchFamily="34" charset="0"/>
                <a:cs typeface="Arial" panose="020B0604020202020204" pitchFamily="34" charset="0"/>
              </a:rPr>
              <a:t>Clave:</a:t>
            </a:r>
            <a:r>
              <a:rPr lang="es-AR" dirty="0">
                <a:latin typeface="Arial" panose="020B0604020202020204" pitchFamily="34" charset="0"/>
                <a:cs typeface="Arial" panose="020B0604020202020204" pitchFamily="34" charset="0"/>
              </a:rPr>
              <a:t> </a:t>
            </a:r>
            <a:r>
              <a:rPr lang="es-AR" b="1" dirty="0">
                <a:latin typeface="Arial" panose="020B0604020202020204" pitchFamily="34" charset="0"/>
                <a:cs typeface="Arial" panose="020B0604020202020204" pitchFamily="34" charset="0"/>
              </a:rPr>
              <a:t>¿Están preparados para cualquier imprevisto de temperatura?</a:t>
            </a:r>
          </a:p>
          <a:p>
            <a:pPr lvl="0" algn="just"/>
            <a:endParaRPr lang="es-AR"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es-AR" b="1" i="1" dirty="0">
                <a:solidFill>
                  <a:srgbClr val="002060"/>
                </a:solidFill>
                <a:latin typeface="Arial" panose="020B0604020202020204" pitchFamily="34" charset="0"/>
                <a:cs typeface="Arial" panose="020B0604020202020204" pitchFamily="34" charset="0"/>
              </a:rPr>
              <a:t>Descarte y Pérdida: </a:t>
            </a:r>
            <a:r>
              <a:rPr lang="es-AR" dirty="0">
                <a:latin typeface="Arial" panose="020B0604020202020204" pitchFamily="34" charset="0"/>
                <a:cs typeface="Arial" panose="020B0604020202020204" pitchFamily="34" charset="0"/>
              </a:rPr>
              <a:t>Se examina si se calcula el Factor de Pérdida y si se clasifican las causas del descarte (vencimiento, rotura, etc.) con la documentación que lo avale.</a:t>
            </a:r>
            <a:r>
              <a:rPr lang="es-AR" sz="1600" dirty="0">
                <a:latin typeface="Arial" panose="020B0604020202020204" pitchFamily="34" charset="0"/>
                <a:cs typeface="Arial" panose="020B0604020202020204" pitchFamily="34" charset="0"/>
              </a:rPr>
              <a:t> </a:t>
            </a:r>
            <a:r>
              <a:rPr lang="es-AR" b="1" i="1" dirty="0">
                <a:latin typeface="Arial" panose="020B0604020202020204" pitchFamily="34" charset="0"/>
                <a:cs typeface="Arial" panose="020B0604020202020204" pitchFamily="34" charset="0"/>
              </a:rPr>
              <a:t>Clave:</a:t>
            </a:r>
            <a:r>
              <a:rPr lang="es-AR" b="1" dirty="0">
                <a:latin typeface="Arial" panose="020B0604020202020204" pitchFamily="34" charset="0"/>
                <a:cs typeface="Arial" panose="020B0604020202020204" pitchFamily="34" charset="0"/>
              </a:rPr>
              <a:t> Optimización de recursos- Identificación de las causas de pérdida.</a:t>
            </a:r>
            <a:endParaRPr lang="es-A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s-MX" b="1" i="1" dirty="0">
              <a:solidFill>
                <a:srgbClr val="002060"/>
              </a:solidFill>
              <a:latin typeface="Arial" panose="020B0604020202020204" pitchFamily="34" charset="0"/>
              <a:cs typeface="Arial" panose="020B0604020202020204" pitchFamily="34" charset="0"/>
            </a:endParaRPr>
          </a:p>
          <a:p>
            <a:pPr algn="ctr"/>
            <a:endParaRPr lang="es-MX" b="1" i="1" dirty="0">
              <a:solidFill>
                <a:srgbClr val="002060"/>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ECB69788-8B46-1DFD-A0F7-397084C99F1D}"/>
              </a:ext>
            </a:extLst>
          </p:cNvPr>
          <p:cNvPicPr>
            <a:picLocks noChangeAspect="1"/>
          </p:cNvPicPr>
          <p:nvPr/>
        </p:nvPicPr>
        <p:blipFill>
          <a:blip r:embed="rId5"/>
          <a:stretch>
            <a:fillRect/>
          </a:stretch>
        </p:blipFill>
        <p:spPr>
          <a:xfrm>
            <a:off x="6999011" y="421770"/>
            <a:ext cx="1450805" cy="1443864"/>
          </a:xfrm>
          <a:prstGeom prst="rect">
            <a:avLst/>
          </a:prstGeom>
        </p:spPr>
      </p:pic>
    </p:spTree>
    <p:extLst>
      <p:ext uri="{BB962C8B-B14F-4D97-AF65-F5344CB8AC3E}">
        <p14:creationId xmlns:p14="http://schemas.microsoft.com/office/powerpoint/2010/main" val="146907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2F5A57-7784-6B15-C926-DCE02D287D9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33B9D9A5-B86E-0766-E31D-0634A4F15C16}"/>
              </a:ext>
            </a:extLst>
          </p:cNvPr>
          <p:cNvSpPr/>
          <p:nvPr/>
        </p:nvSpPr>
        <p:spPr>
          <a:xfrm>
            <a:off x="210624" y="62811"/>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9" name="3 Rectángulo">
            <a:extLst>
              <a:ext uri="{FF2B5EF4-FFF2-40B4-BE49-F238E27FC236}">
                <a16:creationId xmlns:a16="http://schemas.microsoft.com/office/drawing/2014/main" xmlns="" id="{5744F66A-4562-A1EE-241F-15D3AF91CCD0}"/>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0" name="Imagen 9">
            <a:extLst>
              <a:ext uri="{FF2B5EF4-FFF2-40B4-BE49-F238E27FC236}">
                <a16:creationId xmlns:a16="http://schemas.microsoft.com/office/drawing/2014/main" xmlns="" id="{5039AA35-3DCE-D67A-6615-EF34C7828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45" y="5931701"/>
            <a:ext cx="909482" cy="909482"/>
          </a:xfrm>
          <a:prstGeom prst="rect">
            <a:avLst/>
          </a:prstGeom>
        </p:spPr>
      </p:pic>
      <p:sp>
        <p:nvSpPr>
          <p:cNvPr id="11" name="Flecha: cheurón 21">
            <a:extLst>
              <a:ext uri="{FF2B5EF4-FFF2-40B4-BE49-F238E27FC236}">
                <a16:creationId xmlns:a16="http://schemas.microsoft.com/office/drawing/2014/main" xmlns="" id="{4EB76FED-3EED-56BF-85B5-1B7AEB484142}"/>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pic>
        <p:nvPicPr>
          <p:cNvPr id="4" name="Imagen 3">
            <a:extLst>
              <a:ext uri="{FF2B5EF4-FFF2-40B4-BE49-F238E27FC236}">
                <a16:creationId xmlns:a16="http://schemas.microsoft.com/office/drawing/2014/main" xmlns="" id="{573AEA55-92C6-DC31-541A-6196253ACECE}"/>
              </a:ext>
            </a:extLst>
          </p:cNvPr>
          <p:cNvPicPr>
            <a:picLocks noChangeAspect="1"/>
          </p:cNvPicPr>
          <p:nvPr/>
        </p:nvPicPr>
        <p:blipFill>
          <a:blip r:embed="rId4"/>
          <a:stretch>
            <a:fillRect/>
          </a:stretch>
        </p:blipFill>
        <p:spPr>
          <a:xfrm>
            <a:off x="293980" y="421770"/>
            <a:ext cx="6809822" cy="164606"/>
          </a:xfrm>
          <a:prstGeom prst="rect">
            <a:avLst/>
          </a:prstGeom>
        </p:spPr>
      </p:pic>
      <p:sp>
        <p:nvSpPr>
          <p:cNvPr id="5" name="CuadroTexto 4">
            <a:extLst>
              <a:ext uri="{FF2B5EF4-FFF2-40B4-BE49-F238E27FC236}">
                <a16:creationId xmlns:a16="http://schemas.microsoft.com/office/drawing/2014/main" xmlns="" id="{696719BD-F990-CD96-C8B4-059790C8AB4F}"/>
              </a:ext>
            </a:extLst>
          </p:cNvPr>
          <p:cNvSpPr txBox="1"/>
          <p:nvPr/>
        </p:nvSpPr>
        <p:spPr>
          <a:xfrm>
            <a:off x="262405" y="1196431"/>
            <a:ext cx="8588763" cy="4247317"/>
          </a:xfrm>
          <a:prstGeom prst="rect">
            <a:avLst/>
          </a:prstGeom>
          <a:noFill/>
        </p:spPr>
        <p:txBody>
          <a:bodyPr wrap="square">
            <a:spAutoFit/>
          </a:bodyPr>
          <a:lstStyle/>
          <a:p>
            <a:pPr algn="ctr"/>
            <a:r>
              <a:rPr lang="es-MX" b="1" i="1" u="sng" dirty="0">
                <a:solidFill>
                  <a:srgbClr val="002060"/>
                </a:solidFill>
                <a:latin typeface="Arial" panose="020B0604020202020204" pitchFamily="34" charset="0"/>
                <a:cs typeface="Arial" panose="020B0604020202020204" pitchFamily="34" charset="0"/>
              </a:rPr>
              <a:t>PROGRAMA DE TRABAJO</a:t>
            </a:r>
          </a:p>
          <a:p>
            <a:pPr algn="ctr"/>
            <a:endParaRPr lang="es-MX" b="1" i="1" dirty="0">
              <a:solidFill>
                <a:srgbClr val="002060"/>
              </a:solidFill>
              <a:latin typeface="Arial" panose="020B0604020202020204" pitchFamily="34" charset="0"/>
              <a:cs typeface="Arial" panose="020B0604020202020204" pitchFamily="34" charset="0"/>
            </a:endParaRPr>
          </a:p>
          <a:p>
            <a:pPr algn="ctr"/>
            <a:endParaRPr lang="es-MX" b="1" i="1" dirty="0">
              <a:solidFill>
                <a:srgbClr val="002060"/>
              </a:solidFill>
              <a:latin typeface="Arial" panose="020B0604020202020204" pitchFamily="34" charset="0"/>
              <a:cs typeface="Arial" panose="020B0604020202020204" pitchFamily="34" charset="0"/>
            </a:endParaRPr>
          </a:p>
          <a:p>
            <a:r>
              <a:rPr lang="es-AR" b="1" i="1" dirty="0">
                <a:solidFill>
                  <a:srgbClr val="002060"/>
                </a:solidFill>
                <a:latin typeface="Arial" panose="020B0604020202020204" pitchFamily="34" charset="0"/>
                <a:cs typeface="Arial" panose="020B0604020202020204" pitchFamily="34" charset="0"/>
              </a:rPr>
              <a:t>3-</a:t>
            </a:r>
            <a:r>
              <a:rPr lang="es-MX" b="1" i="1" dirty="0">
                <a:solidFill>
                  <a:srgbClr val="002060"/>
                </a:solidFill>
                <a:latin typeface="Arial" panose="020B0604020202020204" pitchFamily="34" charset="0"/>
                <a:cs typeface="Arial" panose="020B0604020202020204" pitchFamily="34" charset="0"/>
              </a:rPr>
              <a:t> Ambiente: Residuos y Seguridad</a:t>
            </a:r>
          </a:p>
          <a:p>
            <a:endParaRPr lang="es-MX" b="1" i="1"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MX" b="1" i="1" dirty="0">
                <a:solidFill>
                  <a:srgbClr val="002060"/>
                </a:solidFill>
                <a:latin typeface="Arial" panose="020B0604020202020204" pitchFamily="34" charset="0"/>
                <a:cs typeface="Arial" panose="020B0604020202020204" pitchFamily="34" charset="0"/>
              </a:rPr>
              <a:t>Disposición Final: </a:t>
            </a:r>
            <a:r>
              <a:rPr lang="es-MX" dirty="0">
                <a:latin typeface="Arial" panose="020B0604020202020204" pitchFamily="34" charset="0"/>
                <a:cs typeface="Arial" panose="020B0604020202020204" pitchFamily="34" charset="0"/>
              </a:rPr>
              <a:t>Se revisa la existencia de contratos y circuitos de recolección y disposición final de residuos, verificando que las empresas cumplan con el marco legal vigente. </a:t>
            </a:r>
            <a:r>
              <a:rPr lang="es-MX" b="1" dirty="0">
                <a:latin typeface="Arial" panose="020B0604020202020204" pitchFamily="34" charset="0"/>
                <a:cs typeface="Arial" panose="020B0604020202020204" pitchFamily="34" charset="0"/>
              </a:rPr>
              <a:t>Clave: ¿Existe evidencia de un manejo seguro y ajustado a la normativa de los desechos biológicos?</a:t>
            </a:r>
          </a:p>
          <a:p>
            <a:pPr marL="285750" indent="-285750" algn="just">
              <a:buFont typeface="Wingdings" panose="05000000000000000000" pitchFamily="2" charset="2"/>
              <a:buChar char="§"/>
            </a:pP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MX" b="1" i="1" dirty="0">
                <a:solidFill>
                  <a:srgbClr val="002060"/>
                </a:solidFill>
                <a:latin typeface="Arial" panose="020B0604020202020204" pitchFamily="34" charset="0"/>
                <a:cs typeface="Arial" panose="020B0604020202020204" pitchFamily="34" charset="0"/>
              </a:rPr>
              <a:t>Buenas Prácticas: </a:t>
            </a:r>
            <a:r>
              <a:rPr lang="es-MX" dirty="0">
                <a:latin typeface="Arial" panose="020B0604020202020204" pitchFamily="34" charset="0"/>
                <a:cs typeface="Arial" panose="020B0604020202020204" pitchFamily="34" charset="0"/>
              </a:rPr>
              <a:t>Se constata que los almacenes estén habilitados por </a:t>
            </a:r>
            <a:r>
              <a:rPr lang="es-MX" dirty="0" err="1">
                <a:latin typeface="Arial" panose="020B0604020202020204" pitchFamily="34" charset="0"/>
                <a:cs typeface="Arial" panose="020B0604020202020204" pitchFamily="34" charset="0"/>
              </a:rPr>
              <a:t>ANMAT</a:t>
            </a:r>
            <a:r>
              <a:rPr lang="es-MX" dirty="0">
                <a:latin typeface="Arial" panose="020B0604020202020204" pitchFamily="34" charset="0"/>
                <a:cs typeface="Arial" panose="020B0604020202020204" pitchFamily="34" charset="0"/>
              </a:rPr>
              <a:t> (según normativas de Buenas Prácticas Farmacéuticas) y que cuenten con responsables acreditados y manuales de procedimiento. </a:t>
            </a:r>
            <a:r>
              <a:rPr lang="es-MX" b="1" dirty="0">
                <a:latin typeface="Arial" panose="020B0604020202020204" pitchFamily="34" charset="0"/>
                <a:cs typeface="Arial" panose="020B0604020202020204" pitchFamily="34" charset="0"/>
              </a:rPr>
              <a:t>Clave: ¿Se cumple con los más altos estándares de seguridad y orden?</a:t>
            </a:r>
          </a:p>
          <a:p>
            <a:endParaRPr lang="es-MX" b="1" i="1" dirty="0">
              <a:solidFill>
                <a:srgbClr val="002060"/>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8AB6518D-4788-613A-51B0-B02B27338396}"/>
              </a:ext>
            </a:extLst>
          </p:cNvPr>
          <p:cNvPicPr>
            <a:picLocks noChangeAspect="1"/>
          </p:cNvPicPr>
          <p:nvPr/>
        </p:nvPicPr>
        <p:blipFill>
          <a:blip r:embed="rId5"/>
          <a:stretch>
            <a:fillRect/>
          </a:stretch>
        </p:blipFill>
        <p:spPr>
          <a:xfrm rot="16438472">
            <a:off x="6496022" y="643264"/>
            <a:ext cx="1788109" cy="1794406"/>
          </a:xfrm>
          <a:prstGeom prst="rect">
            <a:avLst/>
          </a:prstGeom>
          <a:noFill/>
          <a:ln>
            <a:noFill/>
          </a:ln>
        </p:spPr>
      </p:pic>
    </p:spTree>
    <p:extLst>
      <p:ext uri="{BB962C8B-B14F-4D97-AF65-F5344CB8AC3E}">
        <p14:creationId xmlns:p14="http://schemas.microsoft.com/office/powerpoint/2010/main" val="299571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6A308D-251D-A072-C9AE-8A1BF07BBC2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4A766FAA-8B09-9725-D45C-E7CE150726DA}"/>
              </a:ext>
            </a:extLst>
          </p:cNvPr>
          <p:cNvSpPr/>
          <p:nvPr/>
        </p:nvSpPr>
        <p:spPr>
          <a:xfrm>
            <a:off x="210624" y="62811"/>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9" name="3 Rectángulo">
            <a:extLst>
              <a:ext uri="{FF2B5EF4-FFF2-40B4-BE49-F238E27FC236}">
                <a16:creationId xmlns:a16="http://schemas.microsoft.com/office/drawing/2014/main" xmlns="" id="{27AC0E5B-4B59-DF90-12A3-4B0A17276143}"/>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0" name="Imagen 9">
            <a:extLst>
              <a:ext uri="{FF2B5EF4-FFF2-40B4-BE49-F238E27FC236}">
                <a16:creationId xmlns:a16="http://schemas.microsoft.com/office/drawing/2014/main" xmlns="" id="{46210751-7DF6-D391-3E9C-CEF040902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45" y="5931701"/>
            <a:ext cx="909482" cy="909482"/>
          </a:xfrm>
          <a:prstGeom prst="rect">
            <a:avLst/>
          </a:prstGeom>
        </p:spPr>
      </p:pic>
      <p:sp>
        <p:nvSpPr>
          <p:cNvPr id="11" name="Flecha: cheurón 21">
            <a:extLst>
              <a:ext uri="{FF2B5EF4-FFF2-40B4-BE49-F238E27FC236}">
                <a16:creationId xmlns:a16="http://schemas.microsoft.com/office/drawing/2014/main" xmlns="" id="{00BFADE5-86DA-FDB5-A0C2-00CFDD07D06D}"/>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pic>
        <p:nvPicPr>
          <p:cNvPr id="4" name="Imagen 3">
            <a:extLst>
              <a:ext uri="{FF2B5EF4-FFF2-40B4-BE49-F238E27FC236}">
                <a16:creationId xmlns:a16="http://schemas.microsoft.com/office/drawing/2014/main" xmlns="" id="{46F67DA4-8309-A413-9C64-9BB370556C00}"/>
              </a:ext>
            </a:extLst>
          </p:cNvPr>
          <p:cNvPicPr>
            <a:picLocks noChangeAspect="1"/>
          </p:cNvPicPr>
          <p:nvPr/>
        </p:nvPicPr>
        <p:blipFill>
          <a:blip r:embed="rId4"/>
          <a:stretch>
            <a:fillRect/>
          </a:stretch>
        </p:blipFill>
        <p:spPr>
          <a:xfrm>
            <a:off x="293980" y="421770"/>
            <a:ext cx="6809822" cy="164606"/>
          </a:xfrm>
          <a:prstGeom prst="rect">
            <a:avLst/>
          </a:prstGeom>
        </p:spPr>
      </p:pic>
      <p:sp>
        <p:nvSpPr>
          <p:cNvPr id="5" name="CuadroTexto 4">
            <a:extLst>
              <a:ext uri="{FF2B5EF4-FFF2-40B4-BE49-F238E27FC236}">
                <a16:creationId xmlns:a16="http://schemas.microsoft.com/office/drawing/2014/main" xmlns="" id="{14A6F111-F066-0DBA-2EF8-FAE981C132F3}"/>
              </a:ext>
            </a:extLst>
          </p:cNvPr>
          <p:cNvSpPr txBox="1"/>
          <p:nvPr/>
        </p:nvSpPr>
        <p:spPr>
          <a:xfrm>
            <a:off x="210624" y="914729"/>
            <a:ext cx="8588763" cy="4801314"/>
          </a:xfrm>
          <a:prstGeom prst="rect">
            <a:avLst/>
          </a:prstGeom>
          <a:noFill/>
        </p:spPr>
        <p:txBody>
          <a:bodyPr wrap="square">
            <a:spAutoFit/>
          </a:bodyPr>
          <a:lstStyle/>
          <a:p>
            <a:pPr algn="ctr"/>
            <a:r>
              <a:rPr lang="es-MX" b="1" i="1" u="sng" dirty="0">
                <a:solidFill>
                  <a:srgbClr val="002060"/>
                </a:solidFill>
                <a:latin typeface="Arial" panose="020B0604020202020204" pitchFamily="34" charset="0"/>
                <a:cs typeface="Arial" panose="020B0604020202020204" pitchFamily="34" charset="0"/>
              </a:rPr>
              <a:t>PROGRAMA DE TRABAJO</a:t>
            </a:r>
          </a:p>
          <a:p>
            <a:pPr algn="ctr"/>
            <a:endParaRPr lang="es-MX" b="1" i="1" dirty="0">
              <a:solidFill>
                <a:srgbClr val="002060"/>
              </a:solidFill>
              <a:latin typeface="Arial" panose="020B0604020202020204" pitchFamily="34" charset="0"/>
              <a:cs typeface="Arial" panose="020B0604020202020204" pitchFamily="34" charset="0"/>
            </a:endParaRPr>
          </a:p>
          <a:p>
            <a:pPr algn="ctr"/>
            <a:endParaRPr lang="es-MX" b="1" i="1" dirty="0">
              <a:solidFill>
                <a:srgbClr val="002060"/>
              </a:solidFill>
              <a:latin typeface="Arial" panose="020B0604020202020204" pitchFamily="34" charset="0"/>
              <a:cs typeface="Arial" panose="020B0604020202020204" pitchFamily="34" charset="0"/>
            </a:endParaRPr>
          </a:p>
          <a:p>
            <a:pPr algn="just"/>
            <a:r>
              <a:rPr lang="es-AR" b="1" i="1" dirty="0">
                <a:solidFill>
                  <a:srgbClr val="002060"/>
                </a:solidFill>
                <a:latin typeface="Arial" panose="020B0604020202020204" pitchFamily="34" charset="0"/>
                <a:cs typeface="Arial" panose="020B0604020202020204" pitchFamily="34" charset="0"/>
              </a:rPr>
              <a:t>3- </a:t>
            </a:r>
            <a:r>
              <a:rPr lang="es-MX" b="1" i="1" dirty="0">
                <a:solidFill>
                  <a:srgbClr val="002060"/>
                </a:solidFill>
                <a:latin typeface="Arial" panose="020B0604020202020204" pitchFamily="34" charset="0"/>
                <a:cs typeface="Arial" panose="020B0604020202020204" pitchFamily="34" charset="0"/>
              </a:rPr>
              <a:t>Centros Vacunatorios: </a:t>
            </a:r>
            <a:r>
              <a:rPr lang="es-MX" dirty="0">
                <a:latin typeface="Arial" panose="020B0604020202020204" pitchFamily="34" charset="0"/>
                <a:cs typeface="Arial" panose="020B0604020202020204" pitchFamily="34" charset="0"/>
              </a:rPr>
              <a:t>Aquí se evalúa el proceso de aplicación y registro a nivel operativo.</a:t>
            </a:r>
          </a:p>
          <a:p>
            <a:endParaRPr lang="es-MX" b="1" i="1"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MX" b="1" i="1" dirty="0">
                <a:solidFill>
                  <a:srgbClr val="002060"/>
                </a:solidFill>
                <a:latin typeface="Arial" panose="020B0604020202020204" pitchFamily="34" charset="0"/>
                <a:cs typeface="Arial" panose="020B0604020202020204" pitchFamily="34" charset="0"/>
              </a:rPr>
              <a:t>Funcionamiento Operativo: </a:t>
            </a:r>
            <a:r>
              <a:rPr lang="es-MX" dirty="0">
                <a:latin typeface="Arial" panose="020B0604020202020204" pitchFamily="34" charset="0"/>
                <a:cs typeface="Arial" panose="020B0604020202020204" pitchFamily="34" charset="0"/>
              </a:rPr>
              <a:t>Se verifica la existencia de planificación de insumos a nivel local, y la operatoria y seguridad que se desarrollan en los procesos de resguardo y aplicación. </a:t>
            </a:r>
            <a:r>
              <a:rPr lang="es-MX" b="1" dirty="0">
                <a:latin typeface="Arial" panose="020B0604020202020204" pitchFamily="34" charset="0"/>
                <a:cs typeface="Arial" panose="020B0604020202020204" pitchFamily="34" charset="0"/>
              </a:rPr>
              <a:t>Clave: Operatoria de los Centros Vacunatorios </a:t>
            </a:r>
          </a:p>
          <a:p>
            <a:pPr marL="285750" indent="-285750" algn="just">
              <a:buFont typeface="Wingdings" panose="05000000000000000000" pitchFamily="2" charset="2"/>
              <a:buChar char="§"/>
            </a:pPr>
            <a:endParaRPr lang="es-MX"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MX" b="1" i="1" dirty="0">
                <a:solidFill>
                  <a:srgbClr val="002060"/>
                </a:solidFill>
                <a:latin typeface="Arial" panose="020B0604020202020204" pitchFamily="34" charset="0"/>
                <a:cs typeface="Arial" panose="020B0604020202020204" pitchFamily="34" charset="0"/>
              </a:rPr>
              <a:t>Registro y Vigilancia: </a:t>
            </a:r>
            <a:r>
              <a:rPr lang="es-MX" dirty="0">
                <a:latin typeface="Arial" panose="020B0604020202020204" pitchFamily="34" charset="0"/>
                <a:cs typeface="Arial" panose="020B0604020202020204" pitchFamily="34" charset="0"/>
              </a:rPr>
              <a:t>Se verifica el uso del sistema de registro nominal (SISA o alternativo), la notificación de Eventos Atribuibles a la Vacunación (</a:t>
            </a:r>
            <a:r>
              <a:rPr lang="es-MX" dirty="0" err="1">
                <a:latin typeface="Arial" panose="020B0604020202020204" pitchFamily="34" charset="0"/>
                <a:cs typeface="Arial" panose="020B0604020202020204" pitchFamily="34" charset="0"/>
              </a:rPr>
              <a:t>ESAVI</a:t>
            </a:r>
            <a:r>
              <a:rPr lang="es-MX" dirty="0">
                <a:latin typeface="Arial" panose="020B0604020202020204" pitchFamily="34" charset="0"/>
                <a:cs typeface="Arial" panose="020B0604020202020204" pitchFamily="34" charset="0"/>
              </a:rPr>
              <a:t>) y la estimación de dosis aplicadas que no estén registradas. </a:t>
            </a:r>
            <a:r>
              <a:rPr lang="es-MX" b="1" dirty="0">
                <a:latin typeface="Arial" panose="020B0604020202020204" pitchFamily="34" charset="0"/>
                <a:cs typeface="Arial" panose="020B0604020202020204" pitchFamily="34" charset="0"/>
              </a:rPr>
              <a:t>Clave: ¿Cada dosis se registra, y se vigilan las posibles reacciones para un control epidemiológico?</a:t>
            </a:r>
          </a:p>
          <a:p>
            <a:endParaRPr lang="es-MX" b="1" i="1" dirty="0">
              <a:solidFill>
                <a:srgbClr val="002060"/>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B28189BC-9E5B-167D-3013-C1DC785C6473}"/>
              </a:ext>
            </a:extLst>
          </p:cNvPr>
          <p:cNvPicPr>
            <a:picLocks noChangeAspect="1"/>
          </p:cNvPicPr>
          <p:nvPr/>
        </p:nvPicPr>
        <p:blipFill>
          <a:blip r:embed="rId5"/>
          <a:stretch>
            <a:fillRect/>
          </a:stretch>
        </p:blipFill>
        <p:spPr>
          <a:xfrm>
            <a:off x="6342833" y="385902"/>
            <a:ext cx="1475612" cy="1468552"/>
          </a:xfrm>
          <a:prstGeom prst="rect">
            <a:avLst/>
          </a:prstGeom>
        </p:spPr>
      </p:pic>
    </p:spTree>
    <p:extLst>
      <p:ext uri="{BB962C8B-B14F-4D97-AF65-F5344CB8AC3E}">
        <p14:creationId xmlns:p14="http://schemas.microsoft.com/office/powerpoint/2010/main" val="193405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19 CuadroTexto"/>
          <p:cNvSpPr txBox="1">
            <a:spLocks noChangeArrowheads="1"/>
          </p:cNvSpPr>
          <p:nvPr/>
        </p:nvSpPr>
        <p:spPr bwMode="auto">
          <a:xfrm>
            <a:off x="714375" y="5027613"/>
            <a:ext cx="642938" cy="8302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AR" sz="4800" b="1" i="0" u="none" strike="noStrike" kern="1200" cap="none" spc="0" normalizeH="0" baseline="0" noProof="0" dirty="0">
                <a:ln>
                  <a:noFill/>
                </a:ln>
                <a:solidFill>
                  <a:prstClr val="white"/>
                </a:solidFill>
                <a:effectLst/>
                <a:uLnTx/>
                <a:uFillTx/>
                <a:latin typeface="Poppins SemiBold" pitchFamily="50" charset="0"/>
                <a:ea typeface="+mn-ea"/>
                <a:cs typeface="Arial" charset="0"/>
              </a:rPr>
              <a:t>5</a:t>
            </a:r>
          </a:p>
        </p:txBody>
      </p:sp>
      <p:sp>
        <p:nvSpPr>
          <p:cNvPr id="22"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5" name="Rectángulo 4">
            <a:extLst>
              <a:ext uri="{FF2B5EF4-FFF2-40B4-BE49-F238E27FC236}">
                <a16:creationId xmlns:a16="http://schemas.microsoft.com/office/drawing/2014/main" xmlns="" id="{1EE916F4-63E3-524D-F3BE-82B6927CE2FC}"/>
              </a:ext>
            </a:extLst>
          </p:cNvPr>
          <p:cNvSpPr/>
          <p:nvPr/>
        </p:nvSpPr>
        <p:spPr>
          <a:xfrm>
            <a:off x="182751" y="45514"/>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6" name="3 Rectángulo">
            <a:extLst>
              <a:ext uri="{FF2B5EF4-FFF2-40B4-BE49-F238E27FC236}">
                <a16:creationId xmlns:a16="http://schemas.microsoft.com/office/drawing/2014/main" xmlns="" id="{572E50ED-9485-1B90-6CAD-1EC2917B8916}"/>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8" name="Imagen 7">
            <a:extLst>
              <a:ext uri="{FF2B5EF4-FFF2-40B4-BE49-F238E27FC236}">
                <a16:creationId xmlns:a16="http://schemas.microsoft.com/office/drawing/2014/main" xmlns="" id="{63E130C2-E7BC-616A-A30C-6C4723B24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1686" y="5941594"/>
            <a:ext cx="909482" cy="909482"/>
          </a:xfrm>
          <a:prstGeom prst="rect">
            <a:avLst/>
          </a:prstGeom>
        </p:spPr>
      </p:pic>
      <p:sp>
        <p:nvSpPr>
          <p:cNvPr id="11" name="Rectángulo 10">
            <a:extLst>
              <a:ext uri="{FF2B5EF4-FFF2-40B4-BE49-F238E27FC236}">
                <a16:creationId xmlns:a16="http://schemas.microsoft.com/office/drawing/2014/main" xmlns="" id="{641F8D3B-8E4B-2E72-BD63-D5A7F877519A}"/>
              </a:ext>
            </a:extLst>
          </p:cNvPr>
          <p:cNvSpPr/>
          <p:nvPr/>
        </p:nvSpPr>
        <p:spPr>
          <a:xfrm>
            <a:off x="395536" y="625979"/>
            <a:ext cx="8352928"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AR" b="1" i="1" u="sng" dirty="0">
                <a:solidFill>
                  <a:srgbClr val="002060"/>
                </a:solidFill>
              </a:rPr>
              <a:t>PROGRAMA DE TRABAJO "PROGRAMA 20-ACTIVIDAD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0" u="sng" strike="noStrike" kern="1200" cap="none" spc="0" normalizeH="0" baseline="0" noProof="0" dirty="0">
                <a:ln>
                  <a:noFill/>
                </a:ln>
                <a:solidFill>
                  <a:srgbClr val="0070C0"/>
                </a:solidFill>
                <a:effectLst/>
                <a:uLnTx/>
                <a:uFillTx/>
                <a:latin typeface="Arial" charset="0"/>
                <a:ea typeface="+mn-ea"/>
                <a:cs typeface="Arial" charset="0"/>
              </a:rPr>
              <a:t> </a:t>
            </a:r>
          </a:p>
        </p:txBody>
      </p:sp>
      <p:pic>
        <p:nvPicPr>
          <p:cNvPr id="16" name="Imagen 15">
            <a:extLst>
              <a:ext uri="{FF2B5EF4-FFF2-40B4-BE49-F238E27FC236}">
                <a16:creationId xmlns:a16="http://schemas.microsoft.com/office/drawing/2014/main" xmlns="" id="{C6AC5883-F350-29C7-FBDE-9B0392BDB8D0}"/>
              </a:ext>
            </a:extLst>
          </p:cNvPr>
          <p:cNvPicPr>
            <a:picLocks noChangeAspect="1"/>
          </p:cNvPicPr>
          <p:nvPr/>
        </p:nvPicPr>
        <p:blipFill>
          <a:blip r:embed="rId3"/>
          <a:stretch>
            <a:fillRect/>
          </a:stretch>
        </p:blipFill>
        <p:spPr>
          <a:xfrm>
            <a:off x="5838464" y="1828976"/>
            <a:ext cx="3724979" cy="3718882"/>
          </a:xfrm>
          <a:prstGeom prst="rect">
            <a:avLst/>
          </a:prstGeom>
        </p:spPr>
      </p:pic>
      <p:pic>
        <p:nvPicPr>
          <p:cNvPr id="3" name="Imagen 2">
            <a:extLst>
              <a:ext uri="{FF2B5EF4-FFF2-40B4-BE49-F238E27FC236}">
                <a16:creationId xmlns:a16="http://schemas.microsoft.com/office/drawing/2014/main" xmlns="" id="{7845BB1E-E01B-C2EB-93C3-C0FCB7205E02}"/>
              </a:ext>
            </a:extLst>
          </p:cNvPr>
          <p:cNvPicPr>
            <a:picLocks noChangeAspect="1"/>
          </p:cNvPicPr>
          <p:nvPr/>
        </p:nvPicPr>
        <p:blipFill>
          <a:blip r:embed="rId4"/>
          <a:stretch>
            <a:fillRect/>
          </a:stretch>
        </p:blipFill>
        <p:spPr>
          <a:xfrm>
            <a:off x="182751" y="410192"/>
            <a:ext cx="6809822" cy="164606"/>
          </a:xfrm>
          <a:prstGeom prst="rect">
            <a:avLst/>
          </a:prstGeom>
        </p:spPr>
      </p:pic>
      <p:pic>
        <p:nvPicPr>
          <p:cNvPr id="2" name="Imagen 1">
            <a:extLst>
              <a:ext uri="{FF2B5EF4-FFF2-40B4-BE49-F238E27FC236}">
                <a16:creationId xmlns:a16="http://schemas.microsoft.com/office/drawing/2014/main" xmlns="" id="{969E7BDC-123C-71B1-2CD0-0E1D6CC5DA92}"/>
              </a:ext>
            </a:extLst>
          </p:cNvPr>
          <p:cNvPicPr>
            <a:picLocks noChangeAspect="1"/>
          </p:cNvPicPr>
          <p:nvPr/>
        </p:nvPicPr>
        <p:blipFill>
          <a:blip r:embed="rId5"/>
          <a:stretch>
            <a:fillRect/>
          </a:stretch>
        </p:blipFill>
        <p:spPr>
          <a:xfrm>
            <a:off x="0" y="1000125"/>
            <a:ext cx="9047248" cy="4934545"/>
          </a:xfrm>
          <a:prstGeom prst="rect">
            <a:avLst/>
          </a:prstGeom>
        </p:spPr>
      </p:pic>
      <p:pic>
        <p:nvPicPr>
          <p:cNvPr id="4" name="Imagen 3">
            <a:extLst>
              <a:ext uri="{FF2B5EF4-FFF2-40B4-BE49-F238E27FC236}">
                <a16:creationId xmlns:a16="http://schemas.microsoft.com/office/drawing/2014/main" xmlns="" id="{7A7DF187-1543-A927-B2CE-F4D78D88CF8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500"/>
                    </a14:imgEffect>
                    <a14:imgEffect>
                      <a14:saturation sat="0"/>
                    </a14:imgEffect>
                  </a14:imgLayer>
                </a14:imgProps>
              </a:ext>
            </a:extLst>
          </a:blip>
          <a:stretch>
            <a:fillRect/>
          </a:stretch>
        </p:blipFill>
        <p:spPr>
          <a:xfrm>
            <a:off x="6872038" y="2691069"/>
            <a:ext cx="2139294" cy="2146828"/>
          </a:xfrm>
          <a:prstGeom prst="rect">
            <a:avLst/>
          </a:prstGeom>
          <a:noFill/>
          <a:ln>
            <a:noFill/>
          </a:ln>
          <a:effectLst>
            <a:outerShdw blurRad="50800" dist="50800" dir="5400000" sx="1000" sy="1000" algn="ctr" rotWithShape="0">
              <a:srgbClr val="000000"/>
            </a:outerShdw>
            <a:reflection endPos="2000" dist="50800" dir="5400000" sy="-100000" algn="bl" rotWithShape="0"/>
            <a:softEdge rad="25400"/>
          </a:effectLst>
        </p:spPr>
      </p:pic>
    </p:spTree>
    <p:extLst>
      <p:ext uri="{BB962C8B-B14F-4D97-AF65-F5344CB8AC3E}">
        <p14:creationId xmlns:p14="http://schemas.microsoft.com/office/powerpoint/2010/main" val="177152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19 CuadroTexto"/>
          <p:cNvSpPr txBox="1">
            <a:spLocks noChangeArrowheads="1"/>
          </p:cNvSpPr>
          <p:nvPr/>
        </p:nvSpPr>
        <p:spPr bwMode="auto">
          <a:xfrm>
            <a:off x="714375" y="5027613"/>
            <a:ext cx="642938" cy="8302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AR" sz="4800" b="1" i="0" u="none" strike="noStrike" kern="1200" cap="none" spc="0" normalizeH="0" baseline="0" noProof="0" dirty="0">
                <a:ln>
                  <a:noFill/>
                </a:ln>
                <a:solidFill>
                  <a:prstClr val="white"/>
                </a:solidFill>
                <a:effectLst/>
                <a:uLnTx/>
                <a:uFillTx/>
                <a:latin typeface="Poppins SemiBold" pitchFamily="50" charset="0"/>
                <a:ea typeface="+mn-ea"/>
                <a:cs typeface="Arial" charset="0"/>
              </a:rPr>
              <a:t>5</a:t>
            </a:r>
          </a:p>
        </p:txBody>
      </p:sp>
      <p:sp>
        <p:nvSpPr>
          <p:cNvPr id="22"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xmlns="" id="{B10A0FAD-6A4A-5F71-05AA-4D3029968648}"/>
              </a:ext>
            </a:extLst>
          </p:cNvPr>
          <p:cNvSpPr/>
          <p:nvPr/>
        </p:nvSpPr>
        <p:spPr>
          <a:xfrm>
            <a:off x="395536" y="599622"/>
            <a:ext cx="8352928"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AR" b="1" i="1" u="sng" dirty="0">
                <a:solidFill>
                  <a:srgbClr val="002060"/>
                </a:solidFill>
              </a:rPr>
              <a:t>PROGRAMA DE TRABAJO "PROGRAMA 20-ACTIVIDAD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0" u="sng" strike="noStrike" kern="1200" cap="none" spc="0" normalizeH="0" baseline="0" noProof="0" dirty="0">
                <a:ln>
                  <a:noFill/>
                </a:ln>
                <a:solidFill>
                  <a:srgbClr val="0070C0"/>
                </a:solidFill>
                <a:effectLst/>
                <a:uLnTx/>
                <a:uFillTx/>
                <a:latin typeface="Arial" charset="0"/>
                <a:ea typeface="+mn-ea"/>
                <a:cs typeface="Arial" charset="0"/>
              </a:rPr>
              <a:t> </a:t>
            </a:r>
          </a:p>
        </p:txBody>
      </p:sp>
      <p:sp>
        <p:nvSpPr>
          <p:cNvPr id="5" name="Rectángulo 4">
            <a:extLst>
              <a:ext uri="{FF2B5EF4-FFF2-40B4-BE49-F238E27FC236}">
                <a16:creationId xmlns:a16="http://schemas.microsoft.com/office/drawing/2014/main" xmlns="" id="{546AD8EB-5C2D-36BD-21F2-B8DFB2C0DA19}"/>
              </a:ext>
            </a:extLst>
          </p:cNvPr>
          <p:cNvSpPr/>
          <p:nvPr/>
        </p:nvSpPr>
        <p:spPr>
          <a:xfrm>
            <a:off x="182751" y="84731"/>
            <a:ext cx="4102598" cy="400110"/>
          </a:xfrm>
          <a:prstGeom prst="rect">
            <a:avLst/>
          </a:prstGeom>
        </p:spPr>
        <p:txBody>
          <a:bodyPr wrap="none">
            <a:spAutoFit/>
          </a:bodyPr>
          <a:lstStyle/>
          <a:p>
            <a:r>
              <a:rPr lang="es-AR" altLang="es-AR" sz="2000" b="1" dirty="0">
                <a:solidFill>
                  <a:srgbClr val="160B69"/>
                </a:solidFill>
              </a:rPr>
              <a:t>PRESENTACIÓN PLANIFICACIÓN 2026</a:t>
            </a:r>
          </a:p>
        </p:txBody>
      </p:sp>
      <p:sp>
        <p:nvSpPr>
          <p:cNvPr id="7" name="3 Rectángulo">
            <a:extLst>
              <a:ext uri="{FF2B5EF4-FFF2-40B4-BE49-F238E27FC236}">
                <a16:creationId xmlns:a16="http://schemas.microsoft.com/office/drawing/2014/main" xmlns="" id="{00E97248-61E4-D459-DE01-DB6DF2DE4C25}"/>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9" name="Imagen 8">
            <a:extLst>
              <a:ext uri="{FF2B5EF4-FFF2-40B4-BE49-F238E27FC236}">
                <a16:creationId xmlns:a16="http://schemas.microsoft.com/office/drawing/2014/main" xmlns="" id="{CC1DD715-46E7-BFE4-5131-259DB36A72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076" y="5953856"/>
            <a:ext cx="909482" cy="909482"/>
          </a:xfrm>
          <a:prstGeom prst="rect">
            <a:avLst/>
          </a:prstGeom>
        </p:spPr>
      </p:pic>
      <p:pic>
        <p:nvPicPr>
          <p:cNvPr id="18" name="Imagen 17">
            <a:extLst>
              <a:ext uri="{FF2B5EF4-FFF2-40B4-BE49-F238E27FC236}">
                <a16:creationId xmlns:a16="http://schemas.microsoft.com/office/drawing/2014/main" xmlns="" id="{ABE478B4-8167-2ED2-ECDD-627BA3B68367}"/>
              </a:ext>
            </a:extLst>
          </p:cNvPr>
          <p:cNvPicPr>
            <a:picLocks noChangeAspect="1"/>
          </p:cNvPicPr>
          <p:nvPr/>
        </p:nvPicPr>
        <p:blipFill>
          <a:blip r:embed="rId3"/>
          <a:stretch>
            <a:fillRect/>
          </a:stretch>
        </p:blipFill>
        <p:spPr>
          <a:xfrm>
            <a:off x="5771797" y="1816206"/>
            <a:ext cx="4152213" cy="4145417"/>
          </a:xfrm>
          <a:prstGeom prst="rect">
            <a:avLst/>
          </a:prstGeom>
        </p:spPr>
      </p:pic>
      <p:pic>
        <p:nvPicPr>
          <p:cNvPr id="3" name="Imagen 2">
            <a:extLst>
              <a:ext uri="{FF2B5EF4-FFF2-40B4-BE49-F238E27FC236}">
                <a16:creationId xmlns:a16="http://schemas.microsoft.com/office/drawing/2014/main" xmlns="" id="{83229D88-1104-6254-C994-5EB9ED708871}"/>
              </a:ext>
            </a:extLst>
          </p:cNvPr>
          <p:cNvPicPr>
            <a:picLocks noChangeAspect="1"/>
          </p:cNvPicPr>
          <p:nvPr/>
        </p:nvPicPr>
        <p:blipFill>
          <a:blip r:embed="rId4"/>
          <a:stretch>
            <a:fillRect/>
          </a:stretch>
        </p:blipFill>
        <p:spPr>
          <a:xfrm>
            <a:off x="293980" y="462921"/>
            <a:ext cx="6809822" cy="164606"/>
          </a:xfrm>
          <a:prstGeom prst="rect">
            <a:avLst/>
          </a:prstGeom>
        </p:spPr>
      </p:pic>
      <p:pic>
        <p:nvPicPr>
          <p:cNvPr id="2" name="Imagen 1">
            <a:extLst>
              <a:ext uri="{FF2B5EF4-FFF2-40B4-BE49-F238E27FC236}">
                <a16:creationId xmlns:a16="http://schemas.microsoft.com/office/drawing/2014/main" xmlns="" id="{A62CF471-2B84-25AE-8B5C-1B2C1D831B5D}"/>
              </a:ext>
            </a:extLst>
          </p:cNvPr>
          <p:cNvPicPr>
            <a:picLocks noChangeAspect="1"/>
          </p:cNvPicPr>
          <p:nvPr/>
        </p:nvPicPr>
        <p:blipFill>
          <a:blip r:embed="rId5"/>
          <a:stretch>
            <a:fillRect/>
          </a:stretch>
        </p:blipFill>
        <p:spPr>
          <a:xfrm>
            <a:off x="83820" y="1045166"/>
            <a:ext cx="8976360" cy="4884166"/>
          </a:xfrm>
          <a:prstGeom prst="rect">
            <a:avLst/>
          </a:prstGeom>
        </p:spPr>
      </p:pic>
    </p:spTree>
    <p:extLst>
      <p:ext uri="{BB962C8B-B14F-4D97-AF65-F5344CB8AC3E}">
        <p14:creationId xmlns:p14="http://schemas.microsoft.com/office/powerpoint/2010/main" val="161503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156D82-A48E-E89B-799C-A909303084D4}"/>
            </a:ext>
          </a:extLst>
        </p:cNvPr>
        <p:cNvGrpSpPr/>
        <p:nvPr/>
      </p:nvGrpSpPr>
      <p:grpSpPr>
        <a:xfrm>
          <a:off x="0" y="0"/>
          <a:ext cx="0" cy="0"/>
          <a:chOff x="0" y="0"/>
          <a:chExt cx="0" cy="0"/>
        </a:xfrm>
      </p:grpSpPr>
      <p:sp>
        <p:nvSpPr>
          <p:cNvPr id="4112" name="19 CuadroTexto">
            <a:extLst>
              <a:ext uri="{FF2B5EF4-FFF2-40B4-BE49-F238E27FC236}">
                <a16:creationId xmlns:a16="http://schemas.microsoft.com/office/drawing/2014/main" xmlns="" id="{BD92C5DA-6626-78FA-DCAC-36F63AF93841}"/>
              </a:ext>
            </a:extLst>
          </p:cNvPr>
          <p:cNvSpPr txBox="1">
            <a:spLocks noChangeArrowheads="1"/>
          </p:cNvSpPr>
          <p:nvPr/>
        </p:nvSpPr>
        <p:spPr bwMode="auto">
          <a:xfrm>
            <a:off x="714375" y="5027613"/>
            <a:ext cx="642938" cy="8302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AR" sz="4800" b="1" i="0" u="none" strike="noStrike" kern="1200" cap="none" spc="0" normalizeH="0" baseline="0" noProof="0" dirty="0">
                <a:ln>
                  <a:noFill/>
                </a:ln>
                <a:solidFill>
                  <a:prstClr val="white"/>
                </a:solidFill>
                <a:effectLst/>
                <a:uLnTx/>
                <a:uFillTx/>
                <a:latin typeface="Poppins SemiBold" pitchFamily="50" charset="0"/>
                <a:ea typeface="+mn-ea"/>
                <a:cs typeface="Arial" charset="0"/>
              </a:rPr>
              <a:t>5</a:t>
            </a:r>
          </a:p>
        </p:txBody>
      </p:sp>
      <p:sp>
        <p:nvSpPr>
          <p:cNvPr id="22" name="Flecha: cheurón 21">
            <a:extLst>
              <a:ext uri="{FF2B5EF4-FFF2-40B4-BE49-F238E27FC236}">
                <a16:creationId xmlns:a16="http://schemas.microsoft.com/office/drawing/2014/main" xmlns="" id="{BE18F8E5-90A1-3324-1443-62453E95E192}"/>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xmlns="" id="{9EB61C05-378E-E4B4-6529-60838177AB74}"/>
              </a:ext>
            </a:extLst>
          </p:cNvPr>
          <p:cNvSpPr/>
          <p:nvPr/>
        </p:nvSpPr>
        <p:spPr>
          <a:xfrm>
            <a:off x="277409" y="689932"/>
            <a:ext cx="8352928"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PROGRAMA DE TRABAJO "PROGRAMA </a:t>
            </a:r>
            <a:r>
              <a:rPr kumimoji="0" lang="es-AR" sz="1600" b="1" i="1" u="sng" strike="noStrike" kern="1200" cap="none" spc="0" normalizeH="0" baseline="0" noProof="0" dirty="0">
                <a:ln>
                  <a:noFill/>
                </a:ln>
                <a:solidFill>
                  <a:srgbClr val="002060"/>
                </a:solidFill>
                <a:effectLst/>
                <a:uLnTx/>
                <a:uFillTx/>
                <a:latin typeface="Arial" charset="0"/>
                <a:ea typeface="+mn-ea"/>
                <a:cs typeface="Arial" charset="0"/>
              </a:rPr>
              <a:t>20-ACTIVIDAD</a:t>
            </a: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0" u="sng" strike="noStrike" kern="1200" cap="none" spc="0" normalizeH="0" baseline="0" noProof="0" dirty="0">
                <a:ln>
                  <a:noFill/>
                </a:ln>
                <a:solidFill>
                  <a:srgbClr val="0070C0"/>
                </a:solidFill>
                <a:effectLst/>
                <a:uLnTx/>
                <a:uFillTx/>
                <a:latin typeface="Arial" charset="0"/>
                <a:ea typeface="+mn-ea"/>
                <a:cs typeface="Arial" charset="0"/>
              </a:rPr>
              <a:t> </a:t>
            </a:r>
          </a:p>
        </p:txBody>
      </p:sp>
      <p:sp>
        <p:nvSpPr>
          <p:cNvPr id="5" name="Rectángulo 4">
            <a:extLst>
              <a:ext uri="{FF2B5EF4-FFF2-40B4-BE49-F238E27FC236}">
                <a16:creationId xmlns:a16="http://schemas.microsoft.com/office/drawing/2014/main" xmlns="" id="{C4B8D1FB-D641-EDAC-20E8-937968AFF955}"/>
              </a:ext>
            </a:extLst>
          </p:cNvPr>
          <p:cNvSpPr/>
          <p:nvPr/>
        </p:nvSpPr>
        <p:spPr>
          <a:xfrm>
            <a:off x="182751" y="113917"/>
            <a:ext cx="4102598" cy="400110"/>
          </a:xfrm>
          <a:prstGeom prst="rect">
            <a:avLst/>
          </a:prstGeom>
        </p:spPr>
        <p:txBody>
          <a:bodyPr wrap="none">
            <a:spAutoFit/>
          </a:bodyPr>
          <a:lstStyle/>
          <a:p>
            <a:r>
              <a:rPr lang="es-AR" altLang="es-AR" sz="2000" b="1" dirty="0">
                <a:solidFill>
                  <a:srgbClr val="160B69"/>
                </a:solidFill>
              </a:rPr>
              <a:t>PRESENTACIÓN PLANIFICACIÓN 2026</a:t>
            </a:r>
          </a:p>
        </p:txBody>
      </p:sp>
      <p:sp>
        <p:nvSpPr>
          <p:cNvPr id="6" name="3 Rectángulo">
            <a:extLst>
              <a:ext uri="{FF2B5EF4-FFF2-40B4-BE49-F238E27FC236}">
                <a16:creationId xmlns:a16="http://schemas.microsoft.com/office/drawing/2014/main" xmlns="" id="{BDEC9805-BF16-59DE-55CB-D066A98C9E67}"/>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8" name="Imagen 7">
            <a:extLst>
              <a:ext uri="{FF2B5EF4-FFF2-40B4-BE49-F238E27FC236}">
                <a16:creationId xmlns:a16="http://schemas.microsoft.com/office/drawing/2014/main" xmlns="" id="{52BA2984-3556-62A4-5CF0-1AE2FD109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693" y="5941594"/>
            <a:ext cx="909482" cy="909482"/>
          </a:xfrm>
          <a:prstGeom prst="rect">
            <a:avLst/>
          </a:prstGeom>
        </p:spPr>
      </p:pic>
      <p:pic>
        <p:nvPicPr>
          <p:cNvPr id="15" name="Imagen 14">
            <a:extLst>
              <a:ext uri="{FF2B5EF4-FFF2-40B4-BE49-F238E27FC236}">
                <a16:creationId xmlns:a16="http://schemas.microsoft.com/office/drawing/2014/main" xmlns="" id="{F7D9B854-F486-92B4-D956-9214A5289193}"/>
              </a:ext>
            </a:extLst>
          </p:cNvPr>
          <p:cNvPicPr>
            <a:picLocks noChangeAspect="1"/>
          </p:cNvPicPr>
          <p:nvPr/>
        </p:nvPicPr>
        <p:blipFill>
          <a:blip r:embed="rId3"/>
          <a:stretch>
            <a:fillRect/>
          </a:stretch>
        </p:blipFill>
        <p:spPr>
          <a:xfrm>
            <a:off x="6148409" y="1641165"/>
            <a:ext cx="3724979" cy="3718882"/>
          </a:xfrm>
          <a:prstGeom prst="rect">
            <a:avLst/>
          </a:prstGeom>
        </p:spPr>
      </p:pic>
      <p:pic>
        <p:nvPicPr>
          <p:cNvPr id="3" name="Imagen 2">
            <a:extLst>
              <a:ext uri="{FF2B5EF4-FFF2-40B4-BE49-F238E27FC236}">
                <a16:creationId xmlns:a16="http://schemas.microsoft.com/office/drawing/2014/main" xmlns="" id="{0583681E-53CB-C263-5E86-DAE8F0A53110}"/>
              </a:ext>
            </a:extLst>
          </p:cNvPr>
          <p:cNvPicPr>
            <a:picLocks noChangeAspect="1"/>
          </p:cNvPicPr>
          <p:nvPr/>
        </p:nvPicPr>
        <p:blipFill>
          <a:blip r:embed="rId4"/>
          <a:stretch>
            <a:fillRect/>
          </a:stretch>
        </p:blipFill>
        <p:spPr>
          <a:xfrm>
            <a:off x="182751" y="525326"/>
            <a:ext cx="6809822" cy="164606"/>
          </a:xfrm>
          <a:prstGeom prst="rect">
            <a:avLst/>
          </a:prstGeom>
        </p:spPr>
      </p:pic>
      <p:pic>
        <p:nvPicPr>
          <p:cNvPr id="2" name="Imagen 1">
            <a:extLst>
              <a:ext uri="{FF2B5EF4-FFF2-40B4-BE49-F238E27FC236}">
                <a16:creationId xmlns:a16="http://schemas.microsoft.com/office/drawing/2014/main" xmlns="" id="{E06514B3-3597-D6D1-0F7D-F5BAF53FD744}"/>
              </a:ext>
            </a:extLst>
          </p:cNvPr>
          <p:cNvPicPr>
            <a:picLocks noChangeAspect="1"/>
          </p:cNvPicPr>
          <p:nvPr/>
        </p:nvPicPr>
        <p:blipFill>
          <a:blip r:embed="rId5"/>
          <a:stretch>
            <a:fillRect/>
          </a:stretch>
        </p:blipFill>
        <p:spPr>
          <a:xfrm>
            <a:off x="83820" y="1078230"/>
            <a:ext cx="8976360" cy="4856440"/>
          </a:xfrm>
          <a:prstGeom prst="rect">
            <a:avLst/>
          </a:prstGeom>
        </p:spPr>
      </p:pic>
    </p:spTree>
    <p:extLst>
      <p:ext uri="{BB962C8B-B14F-4D97-AF65-F5344CB8AC3E}">
        <p14:creationId xmlns:p14="http://schemas.microsoft.com/office/powerpoint/2010/main" val="293729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7321A1-3D0A-ACDE-E723-4B2F7924F3B5}"/>
            </a:ext>
          </a:extLst>
        </p:cNvPr>
        <p:cNvGrpSpPr/>
        <p:nvPr/>
      </p:nvGrpSpPr>
      <p:grpSpPr>
        <a:xfrm>
          <a:off x="0" y="0"/>
          <a:ext cx="0" cy="0"/>
          <a:chOff x="0" y="0"/>
          <a:chExt cx="0" cy="0"/>
        </a:xfrm>
      </p:grpSpPr>
      <p:sp>
        <p:nvSpPr>
          <p:cNvPr id="4112" name="19 CuadroTexto">
            <a:extLst>
              <a:ext uri="{FF2B5EF4-FFF2-40B4-BE49-F238E27FC236}">
                <a16:creationId xmlns:a16="http://schemas.microsoft.com/office/drawing/2014/main" xmlns="" id="{DB2AE20D-14E5-8C90-33B6-5A757F4B2A2C}"/>
              </a:ext>
            </a:extLst>
          </p:cNvPr>
          <p:cNvSpPr txBox="1">
            <a:spLocks noChangeArrowheads="1"/>
          </p:cNvSpPr>
          <p:nvPr/>
        </p:nvSpPr>
        <p:spPr bwMode="auto">
          <a:xfrm>
            <a:off x="714375" y="5027613"/>
            <a:ext cx="642938" cy="8302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AR" sz="4800" b="1" i="0" u="none" strike="noStrike" kern="1200" cap="none" spc="0" normalizeH="0" baseline="0" noProof="0" dirty="0">
                <a:ln>
                  <a:noFill/>
                </a:ln>
                <a:solidFill>
                  <a:prstClr val="white"/>
                </a:solidFill>
                <a:effectLst/>
                <a:uLnTx/>
                <a:uFillTx/>
                <a:latin typeface="Poppins SemiBold" pitchFamily="50" charset="0"/>
                <a:ea typeface="+mn-ea"/>
                <a:cs typeface="Arial" charset="0"/>
              </a:rPr>
              <a:t>5</a:t>
            </a:r>
          </a:p>
        </p:txBody>
      </p:sp>
      <p:sp>
        <p:nvSpPr>
          <p:cNvPr id="22" name="Flecha: cheurón 21">
            <a:extLst>
              <a:ext uri="{FF2B5EF4-FFF2-40B4-BE49-F238E27FC236}">
                <a16:creationId xmlns:a16="http://schemas.microsoft.com/office/drawing/2014/main" xmlns="" id="{C7A8C170-99DB-9DB1-AF5D-E9DD6FA94691}"/>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xmlns="" id="{C33ED4B6-9E5A-A258-CD19-8DFE46E098F4}"/>
              </a:ext>
            </a:extLst>
          </p:cNvPr>
          <p:cNvSpPr/>
          <p:nvPr/>
        </p:nvSpPr>
        <p:spPr>
          <a:xfrm>
            <a:off x="277409" y="708963"/>
            <a:ext cx="8352928"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PROGRAMA DE TRABAJO "PROGRAMA </a:t>
            </a:r>
            <a:r>
              <a:rPr kumimoji="0" lang="es-AR" sz="1600" b="1" i="1" u="sng" strike="noStrike" kern="1200" cap="none" spc="0" normalizeH="0" baseline="0" noProof="0" dirty="0">
                <a:ln>
                  <a:noFill/>
                </a:ln>
                <a:solidFill>
                  <a:srgbClr val="002060"/>
                </a:solidFill>
                <a:effectLst/>
                <a:uLnTx/>
                <a:uFillTx/>
                <a:latin typeface="Arial" charset="0"/>
                <a:ea typeface="+mn-ea"/>
                <a:cs typeface="Arial" charset="0"/>
              </a:rPr>
              <a:t>20-ACTIVIDAD</a:t>
            </a: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0" u="sng" strike="noStrike" kern="1200" cap="none" spc="0" normalizeH="0" baseline="0" noProof="0" dirty="0">
                <a:ln>
                  <a:noFill/>
                </a:ln>
                <a:solidFill>
                  <a:srgbClr val="0070C0"/>
                </a:solidFill>
                <a:effectLst/>
                <a:uLnTx/>
                <a:uFillTx/>
                <a:latin typeface="Arial" charset="0"/>
                <a:ea typeface="+mn-ea"/>
                <a:cs typeface="Arial" charset="0"/>
              </a:rPr>
              <a:t> </a:t>
            </a:r>
          </a:p>
        </p:txBody>
      </p:sp>
      <p:sp>
        <p:nvSpPr>
          <p:cNvPr id="5" name="Rectángulo 4">
            <a:extLst>
              <a:ext uri="{FF2B5EF4-FFF2-40B4-BE49-F238E27FC236}">
                <a16:creationId xmlns:a16="http://schemas.microsoft.com/office/drawing/2014/main" xmlns="" id="{06EF3267-F020-90DE-2C33-78FF352BF61A}"/>
              </a:ext>
            </a:extLst>
          </p:cNvPr>
          <p:cNvSpPr/>
          <p:nvPr/>
        </p:nvSpPr>
        <p:spPr>
          <a:xfrm>
            <a:off x="182751" y="113917"/>
            <a:ext cx="4102598" cy="400110"/>
          </a:xfrm>
          <a:prstGeom prst="rect">
            <a:avLst/>
          </a:prstGeom>
        </p:spPr>
        <p:txBody>
          <a:bodyPr wrap="none">
            <a:spAutoFit/>
          </a:bodyPr>
          <a:lstStyle/>
          <a:p>
            <a:r>
              <a:rPr lang="es-AR" altLang="es-AR" sz="2000" b="1" dirty="0">
                <a:solidFill>
                  <a:srgbClr val="160B69"/>
                </a:solidFill>
              </a:rPr>
              <a:t>PRESENTACIÓN PLANIFICACIÓN 2026</a:t>
            </a:r>
          </a:p>
        </p:txBody>
      </p:sp>
      <p:sp>
        <p:nvSpPr>
          <p:cNvPr id="6" name="3 Rectángulo">
            <a:extLst>
              <a:ext uri="{FF2B5EF4-FFF2-40B4-BE49-F238E27FC236}">
                <a16:creationId xmlns:a16="http://schemas.microsoft.com/office/drawing/2014/main" xmlns="" id="{63E6E99F-0628-4D55-84FB-1A5AF57FA396}"/>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8" name="Imagen 7">
            <a:extLst>
              <a:ext uri="{FF2B5EF4-FFF2-40B4-BE49-F238E27FC236}">
                <a16:creationId xmlns:a16="http://schemas.microsoft.com/office/drawing/2014/main" xmlns="" id="{08E5BFD9-BBB5-57AE-7932-B6D27474F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693" y="5941594"/>
            <a:ext cx="909482" cy="909482"/>
          </a:xfrm>
          <a:prstGeom prst="rect">
            <a:avLst/>
          </a:prstGeom>
        </p:spPr>
      </p:pic>
      <p:pic>
        <p:nvPicPr>
          <p:cNvPr id="7" name="Imagen 6">
            <a:extLst>
              <a:ext uri="{FF2B5EF4-FFF2-40B4-BE49-F238E27FC236}">
                <a16:creationId xmlns:a16="http://schemas.microsoft.com/office/drawing/2014/main" xmlns="" id="{362938F8-8058-118F-D098-E500D19BB666}"/>
              </a:ext>
            </a:extLst>
          </p:cNvPr>
          <p:cNvPicPr>
            <a:picLocks noChangeAspect="1"/>
          </p:cNvPicPr>
          <p:nvPr/>
        </p:nvPicPr>
        <p:blipFill>
          <a:blip r:embed="rId3"/>
          <a:stretch>
            <a:fillRect/>
          </a:stretch>
        </p:blipFill>
        <p:spPr>
          <a:xfrm>
            <a:off x="0" y="1147665"/>
            <a:ext cx="9144000" cy="4793929"/>
          </a:xfrm>
          <a:prstGeom prst="rect">
            <a:avLst/>
          </a:prstGeom>
        </p:spPr>
      </p:pic>
      <p:pic>
        <p:nvPicPr>
          <p:cNvPr id="9" name="Imagen 8">
            <a:extLst>
              <a:ext uri="{FF2B5EF4-FFF2-40B4-BE49-F238E27FC236}">
                <a16:creationId xmlns:a16="http://schemas.microsoft.com/office/drawing/2014/main" xmlns="" id="{6C5A49D5-8B88-34FB-A391-853198EA4E2B}"/>
              </a:ext>
            </a:extLst>
          </p:cNvPr>
          <p:cNvPicPr>
            <a:picLocks noChangeAspect="1"/>
          </p:cNvPicPr>
          <p:nvPr/>
        </p:nvPicPr>
        <p:blipFill>
          <a:blip r:embed="rId4"/>
          <a:stretch>
            <a:fillRect/>
          </a:stretch>
        </p:blipFill>
        <p:spPr>
          <a:xfrm>
            <a:off x="5881309" y="1797467"/>
            <a:ext cx="3724979" cy="3718882"/>
          </a:xfrm>
          <a:prstGeom prst="rect">
            <a:avLst/>
          </a:prstGeom>
        </p:spPr>
      </p:pic>
      <p:pic>
        <p:nvPicPr>
          <p:cNvPr id="3" name="Imagen 2">
            <a:extLst>
              <a:ext uri="{FF2B5EF4-FFF2-40B4-BE49-F238E27FC236}">
                <a16:creationId xmlns:a16="http://schemas.microsoft.com/office/drawing/2014/main" xmlns="" id="{676688FE-3C57-D4B3-1A4D-1AC53629AAE5}"/>
              </a:ext>
            </a:extLst>
          </p:cNvPr>
          <p:cNvPicPr>
            <a:picLocks noChangeAspect="1"/>
          </p:cNvPicPr>
          <p:nvPr/>
        </p:nvPicPr>
        <p:blipFill>
          <a:blip r:embed="rId5"/>
          <a:stretch>
            <a:fillRect/>
          </a:stretch>
        </p:blipFill>
        <p:spPr>
          <a:xfrm>
            <a:off x="293980" y="462921"/>
            <a:ext cx="6809822" cy="164606"/>
          </a:xfrm>
          <a:prstGeom prst="rect">
            <a:avLst/>
          </a:prstGeom>
        </p:spPr>
      </p:pic>
    </p:spTree>
    <p:extLst>
      <p:ext uri="{BB962C8B-B14F-4D97-AF65-F5344CB8AC3E}">
        <p14:creationId xmlns:p14="http://schemas.microsoft.com/office/powerpoint/2010/main" val="104596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002060">
              <a:alpha val="54000"/>
            </a:srgbClr>
          </a:solidFill>
          <a:ln w="11410"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 name="Rectángulo 1">
            <a:extLst>
              <a:ext uri="{FF2B5EF4-FFF2-40B4-BE49-F238E27FC236}">
                <a16:creationId xmlns:a16="http://schemas.microsoft.com/office/drawing/2014/main" xmlns="" id="{DFC55C0A-EDC9-DE14-2E53-A951CB9D0A8F}"/>
              </a:ext>
            </a:extLst>
          </p:cNvPr>
          <p:cNvSpPr/>
          <p:nvPr/>
        </p:nvSpPr>
        <p:spPr>
          <a:xfrm>
            <a:off x="313264" y="71114"/>
            <a:ext cx="4102598" cy="400110"/>
          </a:xfrm>
          <a:prstGeom prst="rect">
            <a:avLst/>
          </a:prstGeom>
        </p:spPr>
        <p:txBody>
          <a:bodyPr wrap="none">
            <a:spAutoFit/>
          </a:bodyPr>
          <a:lstStyle/>
          <a:p>
            <a:pPr>
              <a:defRPr/>
            </a:pPr>
            <a:r>
              <a:rPr lang="es-AR" altLang="es-AR" sz="2000" b="1" dirty="0">
                <a:solidFill>
                  <a:srgbClr val="160B69"/>
                </a:solidFill>
              </a:rPr>
              <a:t>PRESENTACIÓN PLANIFICACIÓN 2026</a:t>
            </a:r>
          </a:p>
        </p:txBody>
      </p:sp>
      <p:sp>
        <p:nvSpPr>
          <p:cNvPr id="4" name="CuadroTexto 3">
            <a:extLst>
              <a:ext uri="{FF2B5EF4-FFF2-40B4-BE49-F238E27FC236}">
                <a16:creationId xmlns:a16="http://schemas.microsoft.com/office/drawing/2014/main" xmlns="" id="{8EDB8FDA-7CCF-5282-0921-6F3F169BA2E4}"/>
              </a:ext>
            </a:extLst>
          </p:cNvPr>
          <p:cNvSpPr txBox="1"/>
          <p:nvPr/>
        </p:nvSpPr>
        <p:spPr>
          <a:xfrm>
            <a:off x="412757" y="830003"/>
            <a:ext cx="8435200" cy="4817794"/>
          </a:xfrm>
          <a:prstGeom prst="rect">
            <a:avLst/>
          </a:prstGeom>
          <a:noFill/>
        </p:spPr>
        <p:txBody>
          <a:bodyPr wrap="square">
            <a:spAutoFit/>
          </a:bodyPr>
          <a:lstStyle/>
          <a:p>
            <a:pPr algn="ctr">
              <a:lnSpc>
                <a:spcPct val="120000"/>
              </a:lnSpc>
              <a:spcAft>
                <a:spcPts val="800"/>
              </a:spcAft>
            </a:pPr>
            <a:r>
              <a:rPr lang="es-MX" sz="2000" b="1" i="1" dirty="0">
                <a:solidFill>
                  <a:srgbClr val="002060"/>
                </a:solidFill>
              </a:rPr>
              <a:t>PROGRAMA 20 “Prevención y control de enfermedades transmisibles e inmunoprevenibles”</a:t>
            </a:r>
          </a:p>
          <a:p>
            <a:pPr algn="ctr">
              <a:lnSpc>
                <a:spcPct val="120000"/>
              </a:lnSpc>
              <a:spcAft>
                <a:spcPts val="800"/>
              </a:spcAft>
            </a:pPr>
            <a:r>
              <a:rPr lang="es-MX" sz="2000" b="1" i="1" dirty="0">
                <a:solidFill>
                  <a:srgbClr val="002060"/>
                </a:solidFill>
              </a:rPr>
              <a:t>Actividad 43” Normalización, Suministro y Supervisión de Vacunaciones”</a:t>
            </a:r>
            <a:endParaRPr lang="es-MX" sz="2000" b="1" i="1" dirty="0">
              <a:solidFill>
                <a:prstClr val="black"/>
              </a:solidFill>
              <a:latin typeface="Arial" panose="020B0604020202020204" pitchFamily="34" charset="0"/>
              <a:cs typeface="Arial" panose="020B0604020202020204" pitchFamily="34" charset="0"/>
            </a:endParaRPr>
          </a:p>
          <a:p>
            <a:pPr algn="just">
              <a:lnSpc>
                <a:spcPct val="120000"/>
              </a:lnSpc>
              <a:spcAft>
                <a:spcPts val="800"/>
              </a:spcAft>
            </a:pPr>
            <a:endParaRPr lang="es-MX" b="1" i="1" dirty="0">
              <a:solidFill>
                <a:prstClr val="black"/>
              </a:solidFill>
              <a:latin typeface="Arial" panose="020B0604020202020204" pitchFamily="34" charset="0"/>
              <a:cs typeface="Arial" panose="020B0604020202020204" pitchFamily="34" charset="0"/>
            </a:endParaRPr>
          </a:p>
          <a:p>
            <a:pPr algn="just">
              <a:lnSpc>
                <a:spcPct val="120000"/>
              </a:lnSpc>
              <a:spcAft>
                <a:spcPts val="800"/>
              </a:spcAft>
            </a:pPr>
            <a:r>
              <a:rPr lang="es-MX" i="1" dirty="0">
                <a:solidFill>
                  <a:prstClr val="black"/>
                </a:solidFill>
                <a:latin typeface="Arial" panose="020B0604020202020204" pitchFamily="34" charset="0"/>
                <a:cs typeface="Arial" panose="020B0604020202020204" pitchFamily="34" charset="0"/>
              </a:rPr>
              <a:t>Este Programa  busca promover y coordinar las acciones de prevención, control y eliminación de las enfermedades prevenibles por vacunas, asegurando los procesos de adquisición, distribución, almacenamiento a nivel nacional a fin de sostener la implementación de las estrategias y campañas de vacunación en coordinación con las jurisdicciones de todo el país. </a:t>
            </a:r>
          </a:p>
          <a:p>
            <a:pPr algn="just">
              <a:lnSpc>
                <a:spcPct val="120000"/>
              </a:lnSpc>
              <a:spcAft>
                <a:spcPts val="800"/>
              </a:spcAft>
              <a:tabLst>
                <a:tab pos="269240" algn="l"/>
              </a:tabLst>
            </a:pPr>
            <a:endParaRPr lang="es-AR" b="1" dirty="0">
              <a:solidFill>
                <a:srgbClr val="002060"/>
              </a:solidFill>
              <a:latin typeface="Arial" panose="020B0604020202020204" pitchFamily="34" charset="0"/>
              <a:cs typeface="Times New Roman" panose="02020603050405020304" pitchFamily="18" charset="0"/>
            </a:endParaRPr>
          </a:p>
          <a:p>
            <a:pPr algn="just">
              <a:lnSpc>
                <a:spcPct val="120000"/>
              </a:lnSpc>
              <a:spcAft>
                <a:spcPts val="800"/>
              </a:spcAft>
              <a:tabLst>
                <a:tab pos="269240" algn="l"/>
              </a:tabLst>
            </a:pPr>
            <a:r>
              <a:rPr lang="es-AR" b="1" dirty="0">
                <a:solidFill>
                  <a:srgbClr val="002060"/>
                </a:solidFill>
                <a:latin typeface="Arial" panose="020B0604020202020204" pitchFamily="34" charset="0"/>
                <a:cs typeface="Times New Roman" panose="02020603050405020304" pitchFamily="18" charset="0"/>
              </a:rPr>
              <a:t>Alcance Nacional:</a:t>
            </a:r>
            <a:r>
              <a:rPr lang="es-AR" sz="2000" b="1" dirty="0">
                <a:solidFill>
                  <a:srgbClr val="002060"/>
                </a:solidFill>
                <a:latin typeface="Arial" panose="020B0604020202020204" pitchFamily="34" charset="0"/>
                <a:cs typeface="Times New Roman" panose="02020603050405020304" pitchFamily="18" charset="0"/>
              </a:rPr>
              <a:t> </a:t>
            </a:r>
            <a:r>
              <a:rPr lang="es-AR" b="1" dirty="0">
                <a:latin typeface="Arial" panose="020B0604020202020204" pitchFamily="34" charset="0"/>
                <a:cs typeface="Times New Roman" panose="02020603050405020304" pitchFamily="18" charset="0"/>
              </a:rPr>
              <a:t>Todos los OCL provinciales y/o municipales.</a:t>
            </a:r>
          </a:p>
          <a:p>
            <a:pPr algn="just" eaLnBrk="0" fontAlgn="base" hangingPunct="0">
              <a:lnSpc>
                <a:spcPct val="120000"/>
              </a:lnSpc>
              <a:spcAft>
                <a:spcPts val="800"/>
              </a:spcAft>
              <a:tabLst>
                <a:tab pos="269240" algn="l"/>
              </a:tabLst>
            </a:pPr>
            <a:r>
              <a:rPr lang="es-AR" sz="20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áfico 4" descr="Flechas de cheurón con relleno sólido">
            <a:extLst>
              <a:ext uri="{FF2B5EF4-FFF2-40B4-BE49-F238E27FC236}">
                <a16:creationId xmlns:a16="http://schemas.microsoft.com/office/drawing/2014/main" xmlns="" id="{00C8C6C7-B55C-FC8F-276F-E72F372E16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35417" y="4569994"/>
            <a:ext cx="914400" cy="914400"/>
          </a:xfrm>
          <a:prstGeom prst="rect">
            <a:avLst/>
          </a:prstGeom>
        </p:spPr>
      </p:pic>
      <p:sp>
        <p:nvSpPr>
          <p:cNvPr id="3" name="3 Rectángulo">
            <a:extLst>
              <a:ext uri="{FF2B5EF4-FFF2-40B4-BE49-F238E27FC236}">
                <a16:creationId xmlns:a16="http://schemas.microsoft.com/office/drawing/2014/main" xmlns="" id="{945C5616-DC8A-63CE-3F53-7BE03C2DCA6A}"/>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6" name="Imagen 5">
            <a:extLst>
              <a:ext uri="{FF2B5EF4-FFF2-40B4-BE49-F238E27FC236}">
                <a16:creationId xmlns:a16="http://schemas.microsoft.com/office/drawing/2014/main" xmlns="" id="{D32D096E-CA15-E508-01E8-14ADF8ED3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363" y="5948518"/>
            <a:ext cx="909482" cy="909482"/>
          </a:xfrm>
          <a:prstGeom prst="rect">
            <a:avLst/>
          </a:prstGeom>
        </p:spPr>
      </p:pic>
      <p:pic>
        <p:nvPicPr>
          <p:cNvPr id="8" name="Imagen 7">
            <a:extLst>
              <a:ext uri="{FF2B5EF4-FFF2-40B4-BE49-F238E27FC236}">
                <a16:creationId xmlns:a16="http://schemas.microsoft.com/office/drawing/2014/main" xmlns="" id="{44FFD9AE-C605-BB50-E63F-DE5157262C63}"/>
              </a:ext>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trans="16000"/>
                    </a14:imgEffect>
                  </a14:imgLayer>
                </a14:imgProps>
              </a:ext>
            </a:extLst>
          </a:blip>
          <a:stretch>
            <a:fillRect/>
          </a:stretch>
        </p:blipFill>
        <p:spPr>
          <a:xfrm rot="20424128">
            <a:off x="6534347" y="-2835"/>
            <a:ext cx="2916539" cy="2916539"/>
          </a:xfrm>
          <a:prstGeom prst="rect">
            <a:avLst/>
          </a:prstGeom>
          <a:solidFill>
            <a:schemeClr val="bg1">
              <a:alpha val="9000"/>
            </a:schemeClr>
          </a:solidFill>
        </p:spPr>
      </p:pic>
      <p:pic>
        <p:nvPicPr>
          <p:cNvPr id="9" name="Imagen 8">
            <a:extLst>
              <a:ext uri="{FF2B5EF4-FFF2-40B4-BE49-F238E27FC236}">
                <a16:creationId xmlns:a16="http://schemas.microsoft.com/office/drawing/2014/main" xmlns="" id="{1DA0A09D-36F6-1C47-49B5-47E9F0C5ABE6}"/>
              </a:ext>
            </a:extLst>
          </p:cNvPr>
          <p:cNvPicPr>
            <a:picLocks noChangeAspect="1"/>
          </p:cNvPicPr>
          <p:nvPr/>
        </p:nvPicPr>
        <p:blipFill>
          <a:blip r:embed="rId7"/>
          <a:stretch>
            <a:fillRect/>
          </a:stretch>
        </p:blipFill>
        <p:spPr>
          <a:xfrm>
            <a:off x="313264" y="486007"/>
            <a:ext cx="6809822" cy="164606"/>
          </a:xfrm>
          <a:prstGeom prst="rect">
            <a:avLst/>
          </a:prstGeom>
        </p:spPr>
      </p:pic>
    </p:spTree>
    <p:extLst>
      <p:ext uri="{BB962C8B-B14F-4D97-AF65-F5344CB8AC3E}">
        <p14:creationId xmlns:p14="http://schemas.microsoft.com/office/powerpoint/2010/main" val="286545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C3352C-7103-8C81-CCFB-9279CC224744}"/>
            </a:ext>
          </a:extLst>
        </p:cNvPr>
        <p:cNvGrpSpPr/>
        <p:nvPr/>
      </p:nvGrpSpPr>
      <p:grpSpPr>
        <a:xfrm>
          <a:off x="0" y="0"/>
          <a:ext cx="0" cy="0"/>
          <a:chOff x="0" y="0"/>
          <a:chExt cx="0" cy="0"/>
        </a:xfrm>
      </p:grpSpPr>
      <p:sp>
        <p:nvSpPr>
          <p:cNvPr id="4112" name="19 CuadroTexto">
            <a:extLst>
              <a:ext uri="{FF2B5EF4-FFF2-40B4-BE49-F238E27FC236}">
                <a16:creationId xmlns:a16="http://schemas.microsoft.com/office/drawing/2014/main" xmlns="" id="{3DD96CD2-42C8-D2FC-F0B5-EC5202927483}"/>
              </a:ext>
            </a:extLst>
          </p:cNvPr>
          <p:cNvSpPr txBox="1">
            <a:spLocks noChangeArrowheads="1"/>
          </p:cNvSpPr>
          <p:nvPr/>
        </p:nvSpPr>
        <p:spPr bwMode="auto">
          <a:xfrm>
            <a:off x="714375" y="5027613"/>
            <a:ext cx="642938" cy="8302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AR" sz="4800" b="1" i="0" u="none" strike="noStrike" kern="1200" cap="none" spc="0" normalizeH="0" baseline="0" noProof="0" dirty="0">
                <a:ln>
                  <a:noFill/>
                </a:ln>
                <a:solidFill>
                  <a:prstClr val="white"/>
                </a:solidFill>
                <a:effectLst/>
                <a:uLnTx/>
                <a:uFillTx/>
                <a:latin typeface="Poppins SemiBold" pitchFamily="50" charset="0"/>
                <a:ea typeface="+mn-ea"/>
                <a:cs typeface="Arial" charset="0"/>
              </a:rPr>
              <a:t>5</a:t>
            </a:r>
          </a:p>
        </p:txBody>
      </p:sp>
      <p:sp>
        <p:nvSpPr>
          <p:cNvPr id="22" name="Flecha: cheurón 21">
            <a:extLst>
              <a:ext uri="{FF2B5EF4-FFF2-40B4-BE49-F238E27FC236}">
                <a16:creationId xmlns:a16="http://schemas.microsoft.com/office/drawing/2014/main" xmlns="" id="{36D0D01F-1FD0-3183-7D64-30751290FD83}"/>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xmlns="" id="{FFACB5BD-2127-30D3-BA68-06D77D97AD3F}"/>
              </a:ext>
            </a:extLst>
          </p:cNvPr>
          <p:cNvSpPr/>
          <p:nvPr/>
        </p:nvSpPr>
        <p:spPr>
          <a:xfrm>
            <a:off x="277409" y="605534"/>
            <a:ext cx="8352928"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PROGRAMA DE TRABAJO "PROGRAMA </a:t>
            </a:r>
            <a:r>
              <a:rPr kumimoji="0" lang="es-AR" sz="1600" b="1" i="1" u="sng" strike="noStrike" kern="1200" cap="none" spc="0" normalizeH="0" baseline="0" noProof="0" dirty="0">
                <a:ln>
                  <a:noFill/>
                </a:ln>
                <a:solidFill>
                  <a:srgbClr val="002060"/>
                </a:solidFill>
                <a:effectLst/>
                <a:uLnTx/>
                <a:uFillTx/>
                <a:latin typeface="Arial" charset="0"/>
                <a:ea typeface="+mn-ea"/>
                <a:cs typeface="Arial" charset="0"/>
              </a:rPr>
              <a:t>20-ACTIVIDAD</a:t>
            </a: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0" u="sng" strike="noStrike" kern="1200" cap="none" spc="0" normalizeH="0" baseline="0" noProof="0" dirty="0">
                <a:ln>
                  <a:noFill/>
                </a:ln>
                <a:solidFill>
                  <a:srgbClr val="0070C0"/>
                </a:solidFill>
                <a:effectLst/>
                <a:uLnTx/>
                <a:uFillTx/>
                <a:latin typeface="Arial" charset="0"/>
                <a:ea typeface="+mn-ea"/>
                <a:cs typeface="Arial" charset="0"/>
              </a:rPr>
              <a:t> </a:t>
            </a:r>
          </a:p>
        </p:txBody>
      </p:sp>
      <p:sp>
        <p:nvSpPr>
          <p:cNvPr id="5" name="Rectángulo 4">
            <a:extLst>
              <a:ext uri="{FF2B5EF4-FFF2-40B4-BE49-F238E27FC236}">
                <a16:creationId xmlns:a16="http://schemas.microsoft.com/office/drawing/2014/main" xmlns="" id="{51D56D49-78AD-8B49-1CA9-02237D91ADDC}"/>
              </a:ext>
            </a:extLst>
          </p:cNvPr>
          <p:cNvSpPr/>
          <p:nvPr/>
        </p:nvSpPr>
        <p:spPr>
          <a:xfrm>
            <a:off x="182751" y="113917"/>
            <a:ext cx="4102598" cy="400110"/>
          </a:xfrm>
          <a:prstGeom prst="rect">
            <a:avLst/>
          </a:prstGeom>
        </p:spPr>
        <p:txBody>
          <a:bodyPr wrap="none">
            <a:spAutoFit/>
          </a:bodyPr>
          <a:lstStyle/>
          <a:p>
            <a:r>
              <a:rPr lang="es-AR" altLang="es-AR" sz="2000" b="1" dirty="0">
                <a:solidFill>
                  <a:srgbClr val="160B69"/>
                </a:solidFill>
              </a:rPr>
              <a:t>PRESENTACIÓN PLANIFICACIÓN 2026</a:t>
            </a:r>
          </a:p>
        </p:txBody>
      </p:sp>
      <p:sp>
        <p:nvSpPr>
          <p:cNvPr id="6" name="3 Rectángulo">
            <a:extLst>
              <a:ext uri="{FF2B5EF4-FFF2-40B4-BE49-F238E27FC236}">
                <a16:creationId xmlns:a16="http://schemas.microsoft.com/office/drawing/2014/main" xmlns="" id="{0C61CE97-33D2-231F-A405-4B97890BF3E8}"/>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8" name="Imagen 7">
            <a:extLst>
              <a:ext uri="{FF2B5EF4-FFF2-40B4-BE49-F238E27FC236}">
                <a16:creationId xmlns:a16="http://schemas.microsoft.com/office/drawing/2014/main" xmlns="" id="{4223DC5A-C100-FB5F-0935-B483193584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693" y="5941594"/>
            <a:ext cx="909482" cy="909482"/>
          </a:xfrm>
          <a:prstGeom prst="rect">
            <a:avLst/>
          </a:prstGeom>
        </p:spPr>
      </p:pic>
      <p:pic>
        <p:nvPicPr>
          <p:cNvPr id="11" name="Imagen 10">
            <a:extLst>
              <a:ext uri="{FF2B5EF4-FFF2-40B4-BE49-F238E27FC236}">
                <a16:creationId xmlns:a16="http://schemas.microsoft.com/office/drawing/2014/main" xmlns="" id="{B6F74B58-FFE6-D83D-75C6-D9D7E94C44C8}"/>
              </a:ext>
            </a:extLst>
          </p:cNvPr>
          <p:cNvPicPr>
            <a:picLocks noChangeAspect="1"/>
          </p:cNvPicPr>
          <p:nvPr/>
        </p:nvPicPr>
        <p:blipFill>
          <a:blip r:embed="rId3"/>
          <a:stretch>
            <a:fillRect/>
          </a:stretch>
        </p:blipFill>
        <p:spPr>
          <a:xfrm>
            <a:off x="5883026" y="1558225"/>
            <a:ext cx="3890888" cy="3884519"/>
          </a:xfrm>
          <a:prstGeom prst="rect">
            <a:avLst/>
          </a:prstGeom>
        </p:spPr>
      </p:pic>
      <p:pic>
        <p:nvPicPr>
          <p:cNvPr id="3" name="Imagen 2">
            <a:extLst>
              <a:ext uri="{FF2B5EF4-FFF2-40B4-BE49-F238E27FC236}">
                <a16:creationId xmlns:a16="http://schemas.microsoft.com/office/drawing/2014/main" xmlns="" id="{6CBE73FC-C89B-05F9-1268-CBA16EEA6BF3}"/>
              </a:ext>
            </a:extLst>
          </p:cNvPr>
          <p:cNvPicPr>
            <a:picLocks noChangeAspect="1"/>
          </p:cNvPicPr>
          <p:nvPr/>
        </p:nvPicPr>
        <p:blipFill>
          <a:blip r:embed="rId4"/>
          <a:stretch>
            <a:fillRect/>
          </a:stretch>
        </p:blipFill>
        <p:spPr>
          <a:xfrm>
            <a:off x="293980" y="462921"/>
            <a:ext cx="6809822" cy="164606"/>
          </a:xfrm>
          <a:prstGeom prst="rect">
            <a:avLst/>
          </a:prstGeom>
        </p:spPr>
      </p:pic>
      <p:pic>
        <p:nvPicPr>
          <p:cNvPr id="2" name="Imagen 1">
            <a:extLst>
              <a:ext uri="{FF2B5EF4-FFF2-40B4-BE49-F238E27FC236}">
                <a16:creationId xmlns:a16="http://schemas.microsoft.com/office/drawing/2014/main" xmlns="" id="{5216648F-45E3-65E0-8A42-DFA3D3FABEDF}"/>
              </a:ext>
            </a:extLst>
          </p:cNvPr>
          <p:cNvPicPr>
            <a:picLocks noChangeAspect="1"/>
          </p:cNvPicPr>
          <p:nvPr/>
        </p:nvPicPr>
        <p:blipFill>
          <a:blip r:embed="rId5"/>
          <a:stretch>
            <a:fillRect/>
          </a:stretch>
        </p:blipFill>
        <p:spPr>
          <a:xfrm>
            <a:off x="83820" y="1051042"/>
            <a:ext cx="8976360" cy="4806833"/>
          </a:xfrm>
          <a:prstGeom prst="rect">
            <a:avLst/>
          </a:prstGeom>
        </p:spPr>
      </p:pic>
    </p:spTree>
    <p:extLst>
      <p:ext uri="{BB962C8B-B14F-4D97-AF65-F5344CB8AC3E}">
        <p14:creationId xmlns:p14="http://schemas.microsoft.com/office/powerpoint/2010/main" val="190696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D95E48-BB10-4B6B-7F19-FE26F8A008CF}"/>
            </a:ext>
          </a:extLst>
        </p:cNvPr>
        <p:cNvGrpSpPr/>
        <p:nvPr/>
      </p:nvGrpSpPr>
      <p:grpSpPr>
        <a:xfrm>
          <a:off x="0" y="0"/>
          <a:ext cx="0" cy="0"/>
          <a:chOff x="0" y="0"/>
          <a:chExt cx="0" cy="0"/>
        </a:xfrm>
      </p:grpSpPr>
      <p:sp>
        <p:nvSpPr>
          <p:cNvPr id="4112" name="19 CuadroTexto">
            <a:extLst>
              <a:ext uri="{FF2B5EF4-FFF2-40B4-BE49-F238E27FC236}">
                <a16:creationId xmlns:a16="http://schemas.microsoft.com/office/drawing/2014/main" xmlns="" id="{2E4D1B1A-0B73-B580-DD25-021A801DC38F}"/>
              </a:ext>
            </a:extLst>
          </p:cNvPr>
          <p:cNvSpPr txBox="1">
            <a:spLocks noChangeArrowheads="1"/>
          </p:cNvSpPr>
          <p:nvPr/>
        </p:nvSpPr>
        <p:spPr bwMode="auto">
          <a:xfrm>
            <a:off x="714375" y="5027613"/>
            <a:ext cx="642938" cy="8302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AR" sz="4800" b="1" i="0" u="none" strike="noStrike" kern="1200" cap="none" spc="0" normalizeH="0" baseline="0" noProof="0" dirty="0">
                <a:ln>
                  <a:noFill/>
                </a:ln>
                <a:solidFill>
                  <a:prstClr val="white"/>
                </a:solidFill>
                <a:effectLst/>
                <a:uLnTx/>
                <a:uFillTx/>
                <a:latin typeface="Poppins SemiBold" pitchFamily="50" charset="0"/>
                <a:ea typeface="+mn-ea"/>
                <a:cs typeface="Arial" charset="0"/>
              </a:rPr>
              <a:t>5</a:t>
            </a:r>
          </a:p>
        </p:txBody>
      </p:sp>
      <p:sp>
        <p:nvSpPr>
          <p:cNvPr id="22" name="Flecha: cheurón 21">
            <a:extLst>
              <a:ext uri="{FF2B5EF4-FFF2-40B4-BE49-F238E27FC236}">
                <a16:creationId xmlns:a16="http://schemas.microsoft.com/office/drawing/2014/main" xmlns="" id="{9B3F94FA-452B-2482-E5D7-2CBECBC0B918}"/>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xmlns="" id="{48E85090-2255-11A0-C40E-4995B81165A1}"/>
              </a:ext>
            </a:extLst>
          </p:cNvPr>
          <p:cNvSpPr/>
          <p:nvPr/>
        </p:nvSpPr>
        <p:spPr>
          <a:xfrm>
            <a:off x="261683" y="676164"/>
            <a:ext cx="8352928"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PROGRAMA DE TRABAJO "PROGRAMA </a:t>
            </a:r>
            <a:r>
              <a:rPr kumimoji="0" lang="es-AR" sz="1600" b="1" i="1" u="sng" strike="noStrike" kern="1200" cap="none" spc="0" normalizeH="0" baseline="0" noProof="0" dirty="0">
                <a:ln>
                  <a:noFill/>
                </a:ln>
                <a:solidFill>
                  <a:srgbClr val="002060"/>
                </a:solidFill>
                <a:effectLst/>
                <a:uLnTx/>
                <a:uFillTx/>
                <a:latin typeface="Arial" charset="0"/>
                <a:ea typeface="+mn-ea"/>
                <a:cs typeface="Arial" charset="0"/>
              </a:rPr>
              <a:t>20-ACTIVIDAD</a:t>
            </a:r>
            <a:r>
              <a:rPr kumimoji="0" lang="es-AR" sz="1800" b="1" i="1" u="sng" strike="noStrike" kern="1200" cap="none" spc="0" normalizeH="0" baseline="0" noProof="0" dirty="0">
                <a:ln>
                  <a:noFill/>
                </a:ln>
                <a:solidFill>
                  <a:srgbClr val="002060"/>
                </a:solidFill>
                <a:effectLst/>
                <a:uLnTx/>
                <a:uFillTx/>
                <a:latin typeface="Arial" charset="0"/>
                <a:ea typeface="+mn-ea"/>
                <a:cs typeface="Arial" charset="0"/>
              </a:rPr>
              <a:t>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0" u="sng" strike="noStrike" kern="1200" cap="none" spc="0" normalizeH="0" baseline="0" noProof="0" dirty="0">
                <a:ln>
                  <a:noFill/>
                </a:ln>
                <a:solidFill>
                  <a:srgbClr val="0070C0"/>
                </a:solidFill>
                <a:effectLst/>
                <a:uLnTx/>
                <a:uFillTx/>
                <a:latin typeface="Arial" charset="0"/>
                <a:ea typeface="+mn-ea"/>
                <a:cs typeface="Arial" charset="0"/>
              </a:rPr>
              <a:t> </a:t>
            </a:r>
          </a:p>
        </p:txBody>
      </p:sp>
      <p:sp>
        <p:nvSpPr>
          <p:cNvPr id="5" name="Rectángulo 4">
            <a:extLst>
              <a:ext uri="{FF2B5EF4-FFF2-40B4-BE49-F238E27FC236}">
                <a16:creationId xmlns:a16="http://schemas.microsoft.com/office/drawing/2014/main" xmlns="" id="{55FE809E-2F69-6AD0-E5D6-108129AA2A9D}"/>
              </a:ext>
            </a:extLst>
          </p:cNvPr>
          <p:cNvSpPr/>
          <p:nvPr/>
        </p:nvSpPr>
        <p:spPr>
          <a:xfrm>
            <a:off x="182751" y="113917"/>
            <a:ext cx="4102598" cy="400110"/>
          </a:xfrm>
          <a:prstGeom prst="rect">
            <a:avLst/>
          </a:prstGeom>
        </p:spPr>
        <p:txBody>
          <a:bodyPr wrap="none">
            <a:spAutoFit/>
          </a:bodyPr>
          <a:lstStyle/>
          <a:p>
            <a:r>
              <a:rPr lang="es-AR" altLang="es-AR" sz="2000" b="1" dirty="0">
                <a:solidFill>
                  <a:srgbClr val="160B69"/>
                </a:solidFill>
              </a:rPr>
              <a:t>PRESENTACIÓN PLANIFICACIÓN 2026</a:t>
            </a:r>
          </a:p>
        </p:txBody>
      </p:sp>
      <p:sp>
        <p:nvSpPr>
          <p:cNvPr id="6" name="3 Rectángulo">
            <a:extLst>
              <a:ext uri="{FF2B5EF4-FFF2-40B4-BE49-F238E27FC236}">
                <a16:creationId xmlns:a16="http://schemas.microsoft.com/office/drawing/2014/main" xmlns="" id="{F55A6920-5848-BF7A-5A85-A24A30845C3D}"/>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8" name="Imagen 7">
            <a:extLst>
              <a:ext uri="{FF2B5EF4-FFF2-40B4-BE49-F238E27FC236}">
                <a16:creationId xmlns:a16="http://schemas.microsoft.com/office/drawing/2014/main" xmlns="" id="{EED2B372-4D6A-B94C-9D6E-8C084F6C8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693" y="5941594"/>
            <a:ext cx="909482" cy="909482"/>
          </a:xfrm>
          <a:prstGeom prst="rect">
            <a:avLst/>
          </a:prstGeom>
        </p:spPr>
      </p:pic>
      <p:pic>
        <p:nvPicPr>
          <p:cNvPr id="11" name="Imagen 10">
            <a:extLst>
              <a:ext uri="{FF2B5EF4-FFF2-40B4-BE49-F238E27FC236}">
                <a16:creationId xmlns:a16="http://schemas.microsoft.com/office/drawing/2014/main" xmlns="" id="{7C51B62B-CB65-B7CF-F196-96592655298C}"/>
              </a:ext>
            </a:extLst>
          </p:cNvPr>
          <p:cNvPicPr>
            <a:picLocks noChangeAspect="1"/>
          </p:cNvPicPr>
          <p:nvPr/>
        </p:nvPicPr>
        <p:blipFill>
          <a:blip r:embed="rId3"/>
          <a:stretch>
            <a:fillRect/>
          </a:stretch>
        </p:blipFill>
        <p:spPr>
          <a:xfrm>
            <a:off x="5813951" y="1655598"/>
            <a:ext cx="4007595" cy="4001035"/>
          </a:xfrm>
          <a:prstGeom prst="rect">
            <a:avLst/>
          </a:prstGeom>
        </p:spPr>
      </p:pic>
      <p:pic>
        <p:nvPicPr>
          <p:cNvPr id="3" name="Imagen 2">
            <a:extLst>
              <a:ext uri="{FF2B5EF4-FFF2-40B4-BE49-F238E27FC236}">
                <a16:creationId xmlns:a16="http://schemas.microsoft.com/office/drawing/2014/main" xmlns="" id="{725C65B2-1F82-7F5C-2DE7-94496B562759}"/>
              </a:ext>
            </a:extLst>
          </p:cNvPr>
          <p:cNvPicPr>
            <a:picLocks noChangeAspect="1"/>
          </p:cNvPicPr>
          <p:nvPr/>
        </p:nvPicPr>
        <p:blipFill>
          <a:blip r:embed="rId4"/>
          <a:stretch>
            <a:fillRect/>
          </a:stretch>
        </p:blipFill>
        <p:spPr>
          <a:xfrm>
            <a:off x="83820" y="1050946"/>
            <a:ext cx="8976360" cy="4876800"/>
          </a:xfrm>
          <a:prstGeom prst="rect">
            <a:avLst/>
          </a:prstGeom>
        </p:spPr>
      </p:pic>
      <p:pic>
        <p:nvPicPr>
          <p:cNvPr id="9" name="Imagen 8">
            <a:extLst>
              <a:ext uri="{FF2B5EF4-FFF2-40B4-BE49-F238E27FC236}">
                <a16:creationId xmlns:a16="http://schemas.microsoft.com/office/drawing/2014/main" xmlns="" id="{1825BCBB-B866-1BDF-252A-55FB0775119B}"/>
              </a:ext>
            </a:extLst>
          </p:cNvPr>
          <p:cNvPicPr>
            <a:picLocks noChangeAspect="1"/>
          </p:cNvPicPr>
          <p:nvPr/>
        </p:nvPicPr>
        <p:blipFill>
          <a:blip r:embed="rId5"/>
          <a:stretch>
            <a:fillRect/>
          </a:stretch>
        </p:blipFill>
        <p:spPr>
          <a:xfrm>
            <a:off x="261683" y="430490"/>
            <a:ext cx="6809822" cy="164606"/>
          </a:xfrm>
          <a:prstGeom prst="rect">
            <a:avLst/>
          </a:prstGeom>
        </p:spPr>
      </p:pic>
    </p:spTree>
    <p:extLst>
      <p:ext uri="{BB962C8B-B14F-4D97-AF65-F5344CB8AC3E}">
        <p14:creationId xmlns:p14="http://schemas.microsoft.com/office/powerpoint/2010/main" val="283434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334279" y="211241"/>
            <a:ext cx="7056784" cy="461665"/>
          </a:xfrm>
          <a:prstGeom prst="rect">
            <a:avLst/>
          </a:prstGeom>
        </p:spPr>
        <p:txBody>
          <a:bodyPr wrap="square">
            <a:spAutoFit/>
          </a:bodyPr>
          <a:lstStyle/>
          <a:p>
            <a:r>
              <a:rPr lang="es-AR" altLang="es-AR" sz="2400" b="1" dirty="0">
                <a:solidFill>
                  <a:srgbClr val="160B69"/>
                </a:solidFill>
              </a:rPr>
              <a:t>CONSULTAS - COMUNICACIÓN CON  LA UAI</a:t>
            </a:r>
            <a:endParaRPr lang="es-ES" sz="2400" b="1" dirty="0">
              <a:solidFill>
                <a:srgbClr val="160B69"/>
              </a:solidFill>
            </a:endParaRPr>
          </a:p>
        </p:txBody>
      </p:sp>
      <p:sp>
        <p:nvSpPr>
          <p:cNvPr id="6" name="5 Rectángulo"/>
          <p:cNvSpPr/>
          <p:nvPr/>
        </p:nvSpPr>
        <p:spPr>
          <a:xfrm>
            <a:off x="688875" y="1292090"/>
            <a:ext cx="7766249" cy="3785652"/>
          </a:xfrm>
          <a:prstGeom prst="rect">
            <a:avLst/>
          </a:prstGeom>
        </p:spPr>
        <p:txBody>
          <a:bodyPr wrap="square">
            <a:spAutoFit/>
          </a:bodyPr>
          <a:lstStyle/>
          <a:p>
            <a:r>
              <a:rPr lang="es-AR" sz="2400" b="1" dirty="0">
                <a:solidFill>
                  <a:srgbClr val="160B69"/>
                </a:solidFill>
              </a:rPr>
              <a:t>ENVIAR CORREO ELECTRÓNICO A LAS DIRECCIONES:</a:t>
            </a:r>
          </a:p>
          <a:p>
            <a:pPr fontAlgn="t"/>
            <a:endParaRPr lang="es-AR" sz="2400" b="1" dirty="0">
              <a:solidFill>
                <a:srgbClr val="002060"/>
              </a:solidFill>
            </a:endParaRPr>
          </a:p>
          <a:p>
            <a:pPr fontAlgn="t"/>
            <a:r>
              <a:rPr lang="es-ES" sz="2400" u="sng" dirty="0">
                <a:solidFill>
                  <a:srgbClr val="002060"/>
                </a:solidFill>
                <a:hlinkClick r:id="rId2">
                  <a:extLst>
                    <a:ext uri="{A12FA001-AC4F-418D-AE19-62706E023703}">
                      <ahyp:hlinkClr xmlns:ahyp="http://schemas.microsoft.com/office/drawing/2018/hyperlinkcolor" xmlns="" val="tx"/>
                    </a:ext>
                  </a:extLst>
                </a:hlinkClick>
              </a:rPr>
              <a:t>jviola@msal.gov.ar</a:t>
            </a:r>
          </a:p>
          <a:p>
            <a:pPr fontAlgn="t"/>
            <a:r>
              <a:rPr lang="es-ES" sz="2400" u="sng" dirty="0">
                <a:solidFill>
                  <a:srgbClr val="002060"/>
                </a:solidFill>
                <a:hlinkClick r:id="rId2">
                  <a:extLst>
                    <a:ext uri="{A12FA001-AC4F-418D-AE19-62706E023703}">
                      <ahyp:hlinkClr xmlns:ahyp="http://schemas.microsoft.com/office/drawing/2018/hyperlinkcolor" xmlns="" val="tx"/>
                    </a:ext>
                  </a:extLst>
                </a:hlinkClick>
              </a:rPr>
              <a:t>clrodriguez@msal.gov.ar</a:t>
            </a:r>
          </a:p>
          <a:p>
            <a:r>
              <a:rPr lang="es-ES" sz="2400" dirty="0"/>
              <a:t/>
            </a:r>
            <a:br>
              <a:rPr lang="es-ES" sz="2400" dirty="0"/>
            </a:br>
            <a:r>
              <a:rPr lang="es-AR" sz="2400" b="1" dirty="0">
                <a:solidFill>
                  <a:schemeClr val="tx1">
                    <a:lumMod val="50000"/>
                    <a:lumOff val="50000"/>
                  </a:schemeClr>
                </a:solidFill>
              </a:rPr>
              <a:t>CON COPIA A LA SIGUIENTE DIRECCIÓN:</a:t>
            </a:r>
          </a:p>
          <a:p>
            <a:endParaRPr lang="es-AR" sz="2400" b="1" dirty="0">
              <a:solidFill>
                <a:srgbClr val="002060"/>
              </a:solidFill>
            </a:endParaRPr>
          </a:p>
          <a:p>
            <a:pPr>
              <a:buFont typeface="Wingdings" pitchFamily="2" charset="2"/>
              <a:buChar char="ü"/>
            </a:pPr>
            <a:r>
              <a:rPr lang="es-AR" sz="2400" u="sng" dirty="0">
                <a:solidFill>
                  <a:srgbClr val="002060"/>
                </a:solidFill>
                <a:hlinkClick r:id="rId2">
                  <a:extLst>
                    <a:ext uri="{A12FA001-AC4F-418D-AE19-62706E023703}">
                      <ahyp:hlinkClr xmlns:ahyp="http://schemas.microsoft.com/office/drawing/2018/hyperlinkcolor" xmlns="" val="tx"/>
                    </a:ext>
                  </a:extLst>
                </a:hlinkClick>
              </a:rPr>
              <a:t>sserra@msal.gov.ar</a:t>
            </a:r>
          </a:p>
          <a:p>
            <a:endParaRPr lang="es-AR" sz="2400" b="1" dirty="0">
              <a:solidFill>
                <a:schemeClr val="tx1">
                  <a:lumMod val="50000"/>
                  <a:lumOff val="50000"/>
                </a:schemeClr>
              </a:solidFill>
            </a:endParaRPr>
          </a:p>
          <a:p>
            <a:endParaRPr lang="es-ES" sz="2400" dirty="0"/>
          </a:p>
        </p:txBody>
      </p:sp>
      <p:sp>
        <p:nvSpPr>
          <p:cNvPr id="7"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002060">
              <a:alpha val="54000"/>
            </a:srgbClr>
          </a:solidFill>
          <a:ln w="11410"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pic>
        <p:nvPicPr>
          <p:cNvPr id="2" name="Gráfico 1" descr="Correo electrónico con relleno sólido">
            <a:extLst>
              <a:ext uri="{FF2B5EF4-FFF2-40B4-BE49-F238E27FC236}">
                <a16:creationId xmlns:a16="http://schemas.microsoft.com/office/drawing/2014/main" xmlns="" id="{12276AE5-1032-BFE0-3DCA-E9EC00B2A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561580">
            <a:off x="6696235" y="2065066"/>
            <a:ext cx="1800200" cy="1800200"/>
          </a:xfrm>
          <a:prstGeom prst="rect">
            <a:avLst/>
          </a:prstGeom>
        </p:spPr>
      </p:pic>
      <p:sp>
        <p:nvSpPr>
          <p:cNvPr id="3" name="3 Rectángulo">
            <a:extLst>
              <a:ext uri="{FF2B5EF4-FFF2-40B4-BE49-F238E27FC236}">
                <a16:creationId xmlns:a16="http://schemas.microsoft.com/office/drawing/2014/main" xmlns="" id="{C08AA55F-5B6C-6DBF-70C8-085658D139DD}"/>
              </a:ext>
            </a:extLst>
          </p:cNvPr>
          <p:cNvSpPr/>
          <p:nvPr/>
        </p:nvSpPr>
        <p:spPr>
          <a:xfrm>
            <a:off x="2651" y="5934670"/>
            <a:ext cx="9144000" cy="923330"/>
          </a:xfrm>
          <a:prstGeom prst="rect">
            <a:avLst/>
          </a:prstGeom>
          <a:solidFill>
            <a:srgbClr val="160B69"/>
          </a:solidFill>
        </p:spPr>
        <p:txBody>
          <a:bodyPr wrap="square">
            <a:spAutoFit/>
          </a:bodyPr>
          <a:lstStyle/>
          <a:p>
            <a:pPr algn="ctr"/>
            <a:endParaRPr lang="es-AR" altLang="es-AR" b="1" i="1" dirty="0">
              <a:solidFill>
                <a:schemeClr val="bg1"/>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8" name="Imagen 7">
            <a:extLst>
              <a:ext uri="{FF2B5EF4-FFF2-40B4-BE49-F238E27FC236}">
                <a16:creationId xmlns:a16="http://schemas.microsoft.com/office/drawing/2014/main" xmlns="" id="{A4F03BD5-BE35-C5E1-835A-D8C8AD9EA84D}"/>
              </a:ext>
            </a:extLst>
          </p:cNvPr>
          <p:cNvPicPr>
            <a:picLocks noChangeAspect="1"/>
          </p:cNvPicPr>
          <p:nvPr/>
        </p:nvPicPr>
        <p:blipFill>
          <a:blip r:embed="rId5"/>
          <a:stretch>
            <a:fillRect/>
          </a:stretch>
        </p:blipFill>
        <p:spPr>
          <a:xfrm>
            <a:off x="7859359" y="5963803"/>
            <a:ext cx="864096" cy="864096"/>
          </a:xfrm>
          <a:prstGeom prst="rect">
            <a:avLst/>
          </a:prstGeom>
        </p:spPr>
      </p:pic>
      <p:cxnSp>
        <p:nvCxnSpPr>
          <p:cNvPr id="5" name="Conector recto 4">
            <a:extLst>
              <a:ext uri="{FF2B5EF4-FFF2-40B4-BE49-F238E27FC236}">
                <a16:creationId xmlns:a16="http://schemas.microsoft.com/office/drawing/2014/main" xmlns="" id="{B70DE7E0-7CCB-5ECD-599F-C74CE5D0F3E6}"/>
              </a:ext>
            </a:extLst>
          </p:cNvPr>
          <p:cNvCxnSpPr>
            <a:cxnSpLocks/>
          </p:cNvCxnSpPr>
          <p:nvPr/>
        </p:nvCxnSpPr>
        <p:spPr>
          <a:xfrm>
            <a:off x="478072" y="777368"/>
            <a:ext cx="6254168" cy="13803"/>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0A516BE-A383-4B9D-C8C1-0A3952DC3402}"/>
              </a:ext>
            </a:extLst>
          </p:cNvPr>
          <p:cNvSpPr txBox="1">
            <a:spLocks noChangeArrowheads="1"/>
          </p:cNvSpPr>
          <p:nvPr/>
        </p:nvSpPr>
        <p:spPr bwMode="auto">
          <a:xfrm>
            <a:off x="395536" y="404664"/>
            <a:ext cx="7929563" cy="2585323"/>
          </a:xfrm>
          <a:prstGeom prst="rect">
            <a:avLst/>
          </a:prstGeom>
          <a:noFill/>
          <a:ln w="9525">
            <a:noFill/>
            <a:miter lim="800000"/>
            <a:headEnd/>
            <a:tailEnd/>
          </a:ln>
        </p:spPr>
        <p:txBody>
          <a:bodyPr>
            <a:spAutoFit/>
          </a:bodyPr>
          <a:lstStyle/>
          <a:p>
            <a:pPr algn="ctr" eaLnBrk="1" hangingPunct="1"/>
            <a:r>
              <a:rPr lang="es-ES" altLang="es-ES" sz="3600" b="1" dirty="0">
                <a:solidFill>
                  <a:schemeClr val="bg1"/>
                </a:solidFill>
              </a:rPr>
              <a:t>Gracias </a:t>
            </a:r>
            <a:r>
              <a:rPr lang="es-AR" sz="3600" b="1" dirty="0">
                <a:solidFill>
                  <a:schemeClr val="bg1"/>
                </a:solidFill>
              </a:rPr>
              <a:t>por su atención.</a:t>
            </a:r>
            <a:endParaRPr lang="es-ES" sz="3600" b="1" dirty="0">
              <a:solidFill>
                <a:schemeClr val="bg1"/>
              </a:solidFill>
            </a:endParaRPr>
          </a:p>
          <a:p>
            <a:pPr algn="ctr" eaLnBrk="1" hangingPunct="1"/>
            <a:endParaRPr lang="es-ES" altLang="es-ES" sz="3600" b="1" dirty="0">
              <a:solidFill>
                <a:schemeClr val="bg1"/>
              </a:solidFill>
            </a:endParaRPr>
          </a:p>
          <a:p>
            <a:pPr algn="ctr" eaLnBrk="1" hangingPunct="1"/>
            <a:endParaRPr lang="es-ES" altLang="es-ES" sz="3600" b="1" dirty="0">
              <a:solidFill>
                <a:schemeClr val="bg1"/>
              </a:solidFill>
            </a:endParaRPr>
          </a:p>
          <a:p>
            <a:pPr algn="ctr" eaLnBrk="1" hangingPunct="1"/>
            <a:r>
              <a:rPr lang="es-ES" altLang="es-ES" sz="2400" b="1" i="1" dirty="0">
                <a:solidFill>
                  <a:schemeClr val="bg1"/>
                </a:solidFill>
              </a:rPr>
              <a:t>UNIDAD DE AUDITORIA INTERNA</a:t>
            </a:r>
            <a:endParaRPr lang="es-AR" altLang="es-AR" sz="2400" i="1" dirty="0">
              <a:solidFill>
                <a:schemeClr val="bg1"/>
              </a:solidFill>
            </a:endParaRPr>
          </a:p>
          <a:p>
            <a:pPr algn="ctr" eaLnBrk="1" hangingPunct="1"/>
            <a:endParaRPr lang="es-ES" altLang="es-ES" sz="3000" b="1" dirty="0">
              <a:solidFill>
                <a:schemeClr val="bg1"/>
              </a:solidFill>
            </a:endParaRPr>
          </a:p>
        </p:txBody>
      </p:sp>
      <p:pic>
        <p:nvPicPr>
          <p:cNvPr id="5" name="Imagen 4">
            <a:extLst>
              <a:ext uri="{FF2B5EF4-FFF2-40B4-BE49-F238E27FC236}">
                <a16:creationId xmlns:a16="http://schemas.microsoft.com/office/drawing/2014/main" xmlns="" id="{57141A7E-705C-84EC-1845-73B21394F51E}"/>
              </a:ext>
            </a:extLst>
          </p:cNvPr>
          <p:cNvPicPr>
            <a:picLocks noChangeAspect="1"/>
          </p:cNvPicPr>
          <p:nvPr/>
        </p:nvPicPr>
        <p:blipFill>
          <a:blip r:embed="rId2"/>
          <a:stretch>
            <a:fillRect/>
          </a:stretch>
        </p:blipFill>
        <p:spPr>
          <a:xfrm>
            <a:off x="-110836" y="-1"/>
            <a:ext cx="9254836"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ángulo 34"/>
          <p:cNvSpPr/>
          <p:nvPr/>
        </p:nvSpPr>
        <p:spPr>
          <a:xfrm>
            <a:off x="198425" y="107110"/>
            <a:ext cx="7410093" cy="400110"/>
          </a:xfrm>
          <a:prstGeom prst="rect">
            <a:avLst/>
          </a:prstGeom>
        </p:spPr>
        <p:txBody>
          <a:bodyPr wrap="square">
            <a:spAutoFit/>
          </a:bodyPr>
          <a:lstStyle/>
          <a:p>
            <a:pPr>
              <a:defRPr/>
            </a:pPr>
            <a:r>
              <a:rPr lang="es-AR" altLang="es-AR" sz="2000" b="1" dirty="0">
                <a:solidFill>
                  <a:srgbClr val="160B69"/>
                </a:solidFill>
              </a:rPr>
              <a:t>PRESENTACIÓN PLANIFICACIÓN 2026</a:t>
            </a:r>
          </a:p>
        </p:txBody>
      </p:sp>
      <p:sp>
        <p:nvSpPr>
          <p:cNvPr id="39"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002060">
              <a:alpha val="54000"/>
            </a:srgbClr>
          </a:solidFill>
          <a:ln w="11410"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 name="3 Rectángulo">
            <a:extLst>
              <a:ext uri="{FF2B5EF4-FFF2-40B4-BE49-F238E27FC236}">
                <a16:creationId xmlns:a16="http://schemas.microsoft.com/office/drawing/2014/main" xmlns="" id="{B0B138EC-3EFD-9B75-1A55-28734D4ADAAB}"/>
              </a:ext>
            </a:extLst>
          </p:cNvPr>
          <p:cNvSpPr/>
          <p:nvPr/>
        </p:nvSpPr>
        <p:spPr>
          <a:xfrm>
            <a:off x="0"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3" name="Imagen 2">
            <a:extLst>
              <a:ext uri="{FF2B5EF4-FFF2-40B4-BE49-F238E27FC236}">
                <a16:creationId xmlns:a16="http://schemas.microsoft.com/office/drawing/2014/main" xmlns="" id="{B7BA025A-60C0-99A7-68AE-C1CBF5EA7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977" y="5952321"/>
            <a:ext cx="905679" cy="905679"/>
          </a:xfrm>
          <a:prstGeom prst="rect">
            <a:avLst/>
          </a:prstGeom>
        </p:spPr>
      </p:pic>
      <p:pic>
        <p:nvPicPr>
          <p:cNvPr id="9" name="Imagen 8">
            <a:extLst>
              <a:ext uri="{FF2B5EF4-FFF2-40B4-BE49-F238E27FC236}">
                <a16:creationId xmlns:a16="http://schemas.microsoft.com/office/drawing/2014/main" xmlns="" id="{B43E38A3-34C0-AA1F-B544-ABE6BB164632}"/>
              </a:ext>
            </a:extLst>
          </p:cNvPr>
          <p:cNvPicPr>
            <a:picLocks noChangeAspect="1"/>
          </p:cNvPicPr>
          <p:nvPr/>
        </p:nvPicPr>
        <p:blipFill>
          <a:blip r:embed="rId3"/>
          <a:stretch>
            <a:fillRect/>
          </a:stretch>
        </p:blipFill>
        <p:spPr>
          <a:xfrm>
            <a:off x="307282" y="537433"/>
            <a:ext cx="6809822" cy="164606"/>
          </a:xfrm>
          <a:prstGeom prst="rect">
            <a:avLst/>
          </a:prstGeom>
        </p:spPr>
      </p:pic>
      <p:pic>
        <p:nvPicPr>
          <p:cNvPr id="15" name="Imagen 14">
            <a:extLst>
              <a:ext uri="{FF2B5EF4-FFF2-40B4-BE49-F238E27FC236}">
                <a16:creationId xmlns:a16="http://schemas.microsoft.com/office/drawing/2014/main" xmlns="" id="{D42B1E2B-611B-8451-8245-ADCE31542087}"/>
              </a:ext>
            </a:extLst>
          </p:cNvPr>
          <p:cNvPicPr>
            <a:picLocks noChangeAspect="1"/>
          </p:cNvPicPr>
          <p:nvPr/>
        </p:nvPicPr>
        <p:blipFill>
          <a:blip r:embed="rId4"/>
          <a:stretch>
            <a:fillRect/>
          </a:stretch>
        </p:blipFill>
        <p:spPr>
          <a:xfrm>
            <a:off x="169375" y="808252"/>
            <a:ext cx="8733281" cy="4630567"/>
          </a:xfrm>
          <a:prstGeom prst="rect">
            <a:avLst/>
          </a:prstGeom>
        </p:spPr>
      </p:pic>
      <p:pic>
        <p:nvPicPr>
          <p:cNvPr id="16" name="Imagen 15">
            <a:extLst>
              <a:ext uri="{FF2B5EF4-FFF2-40B4-BE49-F238E27FC236}">
                <a16:creationId xmlns:a16="http://schemas.microsoft.com/office/drawing/2014/main" xmlns="" id="{481437FB-546E-7DEA-B32B-2937EFF6A336}"/>
              </a:ext>
            </a:extLst>
          </p:cNvPr>
          <p:cNvPicPr>
            <a:picLocks noChangeAspect="1"/>
          </p:cNvPicPr>
          <p:nvPr/>
        </p:nvPicPr>
        <p:blipFill>
          <a:blip r:embed="rId5"/>
          <a:stretch>
            <a:fillRect/>
          </a:stretch>
        </p:blipFill>
        <p:spPr>
          <a:xfrm rot="21302752">
            <a:off x="6359882" y="3054635"/>
            <a:ext cx="3549616" cy="3549616"/>
          </a:xfrm>
          <a:prstGeom prst="rect">
            <a:avLst/>
          </a:prstGeom>
          <a:noFill/>
          <a:effectLst>
            <a:outerShdw blurRad="50800" dist="50800" dir="5400000" algn="ctr" rotWithShape="0">
              <a:srgbClr val="000000">
                <a:alpha val="73000"/>
              </a:srgbClr>
            </a:outerShdw>
          </a:effectLst>
        </p:spPr>
      </p:pic>
      <p:pic>
        <p:nvPicPr>
          <p:cNvPr id="17" name="Imagen 16">
            <a:extLst>
              <a:ext uri="{FF2B5EF4-FFF2-40B4-BE49-F238E27FC236}">
                <a16:creationId xmlns:a16="http://schemas.microsoft.com/office/drawing/2014/main" xmlns="" id="{98AACB73-CD8C-5785-E803-3CA6433FA9D1}"/>
              </a:ext>
            </a:extLst>
          </p:cNvPr>
          <p:cNvPicPr>
            <a:picLocks noChangeAspect="1"/>
          </p:cNvPicPr>
          <p:nvPr/>
        </p:nvPicPr>
        <p:blipFill>
          <a:blip r:embed="rId6"/>
          <a:stretch>
            <a:fillRect/>
          </a:stretch>
        </p:blipFill>
        <p:spPr>
          <a:xfrm rot="6122784">
            <a:off x="-844655" y="1664669"/>
            <a:ext cx="3905460" cy="3905460"/>
          </a:xfrm>
          <a:prstGeom prst="rect">
            <a:avLst/>
          </a:prstGeom>
        </p:spPr>
      </p:pic>
    </p:spTree>
    <p:extLst>
      <p:ext uri="{BB962C8B-B14F-4D97-AF65-F5344CB8AC3E}">
        <p14:creationId xmlns:p14="http://schemas.microsoft.com/office/powerpoint/2010/main" val="347953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90193782-32BA-1769-665C-8B50DEFB5DD6}"/>
            </a:ext>
          </a:extLst>
        </p:cNvPr>
        <p:cNvGrpSpPr/>
        <p:nvPr/>
      </p:nvGrpSpPr>
      <p:grpSpPr>
        <a:xfrm>
          <a:off x="0" y="0"/>
          <a:ext cx="0" cy="0"/>
          <a:chOff x="0" y="0"/>
          <a:chExt cx="0" cy="0"/>
        </a:xfrm>
      </p:grpSpPr>
      <p:sp>
        <p:nvSpPr>
          <p:cNvPr id="35" name="Rectángulo 34">
            <a:extLst>
              <a:ext uri="{FF2B5EF4-FFF2-40B4-BE49-F238E27FC236}">
                <a16:creationId xmlns:a16="http://schemas.microsoft.com/office/drawing/2014/main" xmlns="" id="{49FF7A90-7A14-E230-0DCD-9334E680996B}"/>
              </a:ext>
            </a:extLst>
          </p:cNvPr>
          <p:cNvSpPr/>
          <p:nvPr/>
        </p:nvSpPr>
        <p:spPr>
          <a:xfrm>
            <a:off x="866953" y="554165"/>
            <a:ext cx="7410093" cy="400110"/>
          </a:xfrm>
          <a:prstGeom prst="rect">
            <a:avLst/>
          </a:prstGeom>
        </p:spPr>
        <p:txBody>
          <a:bodyPr wrap="square">
            <a:spAutoFit/>
          </a:bodyPr>
          <a:lstStyle/>
          <a:p>
            <a:pPr algn="ctr">
              <a:defRPr/>
            </a:pPr>
            <a:r>
              <a:rPr lang="es-AR" altLang="es-AR" sz="2000" b="1" dirty="0">
                <a:solidFill>
                  <a:srgbClr val="160B69"/>
                </a:solidFill>
              </a:rPr>
              <a:t>VACUNAS CALENDARIO  2025</a:t>
            </a:r>
          </a:p>
        </p:txBody>
      </p:sp>
      <p:sp>
        <p:nvSpPr>
          <p:cNvPr id="39" name="Flecha: cheurón 21">
            <a:extLst>
              <a:ext uri="{FF2B5EF4-FFF2-40B4-BE49-F238E27FC236}">
                <a16:creationId xmlns:a16="http://schemas.microsoft.com/office/drawing/2014/main" xmlns="" id="{2B52A9A2-D0B9-58B7-CBCB-3FA7DA694919}"/>
              </a:ext>
            </a:extLst>
          </p:cNvPr>
          <p:cNvSpPr/>
          <p:nvPr/>
        </p:nvSpPr>
        <p:spPr>
          <a:xfrm rot="18854619">
            <a:off x="8584593" y="703"/>
            <a:ext cx="533151" cy="601241"/>
          </a:xfrm>
          <a:prstGeom prst="chevron">
            <a:avLst/>
          </a:prstGeom>
          <a:solidFill>
            <a:srgbClr val="002060">
              <a:alpha val="54000"/>
            </a:srgbClr>
          </a:solidFill>
          <a:ln w="11410"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pic>
        <p:nvPicPr>
          <p:cNvPr id="7" name="Gráfico 6" descr="Aguja con relleno sólido">
            <a:extLst>
              <a:ext uri="{FF2B5EF4-FFF2-40B4-BE49-F238E27FC236}">
                <a16:creationId xmlns:a16="http://schemas.microsoft.com/office/drawing/2014/main" xmlns="" id="{1D38FC87-2939-EB43-DBFF-4B13697F6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7097407" y="19415"/>
            <a:ext cx="895220" cy="895220"/>
          </a:xfrm>
          <a:prstGeom prst="rect">
            <a:avLst/>
          </a:prstGeom>
        </p:spPr>
      </p:pic>
      <p:sp>
        <p:nvSpPr>
          <p:cNvPr id="2" name="3 Rectángulo">
            <a:extLst>
              <a:ext uri="{FF2B5EF4-FFF2-40B4-BE49-F238E27FC236}">
                <a16:creationId xmlns:a16="http://schemas.microsoft.com/office/drawing/2014/main" xmlns="" id="{6D4C2A9B-B6B5-778E-08F2-388CB6BE197D}"/>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3" name="Imagen 2">
            <a:extLst>
              <a:ext uri="{FF2B5EF4-FFF2-40B4-BE49-F238E27FC236}">
                <a16:creationId xmlns:a16="http://schemas.microsoft.com/office/drawing/2014/main" xmlns="" id="{29D543FF-39D8-FA9A-9305-8AC74A644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977" y="5952321"/>
            <a:ext cx="905679" cy="905679"/>
          </a:xfrm>
          <a:prstGeom prst="rect">
            <a:avLst/>
          </a:prstGeom>
        </p:spPr>
      </p:pic>
      <p:sp>
        <p:nvSpPr>
          <p:cNvPr id="8" name="CuadroTexto 7">
            <a:extLst>
              <a:ext uri="{FF2B5EF4-FFF2-40B4-BE49-F238E27FC236}">
                <a16:creationId xmlns:a16="http://schemas.microsoft.com/office/drawing/2014/main" xmlns="" id="{7C77D439-8FF4-6DD2-3C19-A14C376A7D3A}"/>
              </a:ext>
            </a:extLst>
          </p:cNvPr>
          <p:cNvSpPr txBox="1"/>
          <p:nvPr/>
        </p:nvSpPr>
        <p:spPr>
          <a:xfrm>
            <a:off x="198425" y="5626893"/>
            <a:ext cx="9387847" cy="307777"/>
          </a:xfrm>
          <a:prstGeom prst="rect">
            <a:avLst/>
          </a:prstGeom>
          <a:noFill/>
        </p:spPr>
        <p:txBody>
          <a:bodyPr wrap="square">
            <a:spAutoFit/>
          </a:bodyPr>
          <a:lstStyle/>
          <a:p>
            <a:r>
              <a:rPr lang="es-AR" sz="1400" b="1" i="1" dirty="0"/>
              <a:t>Fuente: https://www.argentina.gob.ar/sites/default/files/2025-01-v2-calendario-nacional-vacunacion.pdf</a:t>
            </a:r>
          </a:p>
        </p:txBody>
      </p:sp>
      <p:pic>
        <p:nvPicPr>
          <p:cNvPr id="5" name="Imagen 4">
            <a:extLst>
              <a:ext uri="{FF2B5EF4-FFF2-40B4-BE49-F238E27FC236}">
                <a16:creationId xmlns:a16="http://schemas.microsoft.com/office/drawing/2014/main" xmlns="" id="{D00EA45C-154F-94C5-633F-5FD67326096A}"/>
              </a:ext>
            </a:extLst>
          </p:cNvPr>
          <p:cNvPicPr>
            <a:picLocks noChangeAspect="1"/>
          </p:cNvPicPr>
          <p:nvPr/>
        </p:nvPicPr>
        <p:blipFill>
          <a:blip r:embed="rId5"/>
          <a:stretch>
            <a:fillRect/>
          </a:stretch>
        </p:blipFill>
        <p:spPr>
          <a:xfrm>
            <a:off x="198425" y="464802"/>
            <a:ext cx="6809822" cy="164606"/>
          </a:xfrm>
          <a:prstGeom prst="rect">
            <a:avLst/>
          </a:prstGeom>
        </p:spPr>
      </p:pic>
      <p:pic>
        <p:nvPicPr>
          <p:cNvPr id="10" name="Imagen 9">
            <a:extLst>
              <a:ext uri="{FF2B5EF4-FFF2-40B4-BE49-F238E27FC236}">
                <a16:creationId xmlns:a16="http://schemas.microsoft.com/office/drawing/2014/main" xmlns="" id="{C8C41B0D-A8F3-306E-893A-FBAC17DA159A}"/>
              </a:ext>
            </a:extLst>
          </p:cNvPr>
          <p:cNvPicPr>
            <a:picLocks noChangeAspect="1"/>
          </p:cNvPicPr>
          <p:nvPr/>
        </p:nvPicPr>
        <p:blipFill>
          <a:blip r:embed="rId6"/>
          <a:stretch>
            <a:fillRect/>
          </a:stretch>
        </p:blipFill>
        <p:spPr>
          <a:xfrm>
            <a:off x="0" y="917912"/>
            <a:ext cx="9144000" cy="4688665"/>
          </a:xfrm>
          <a:prstGeom prst="rect">
            <a:avLst/>
          </a:prstGeom>
        </p:spPr>
      </p:pic>
      <p:sp>
        <p:nvSpPr>
          <p:cNvPr id="11" name="Rectángulo 10">
            <a:extLst>
              <a:ext uri="{FF2B5EF4-FFF2-40B4-BE49-F238E27FC236}">
                <a16:creationId xmlns:a16="http://schemas.microsoft.com/office/drawing/2014/main" xmlns="" id="{CCEFE9CA-703F-2743-D9D7-18066525AC3A}"/>
              </a:ext>
            </a:extLst>
          </p:cNvPr>
          <p:cNvSpPr/>
          <p:nvPr/>
        </p:nvSpPr>
        <p:spPr>
          <a:xfrm>
            <a:off x="198425" y="107110"/>
            <a:ext cx="7410093" cy="400110"/>
          </a:xfrm>
          <a:prstGeom prst="rect">
            <a:avLst/>
          </a:prstGeom>
        </p:spPr>
        <p:txBody>
          <a:bodyPr wrap="square">
            <a:spAutoFit/>
          </a:bodyPr>
          <a:lstStyle/>
          <a:p>
            <a:pPr>
              <a:defRPr/>
            </a:pPr>
            <a:r>
              <a:rPr lang="es-AR" altLang="es-AR" sz="2000" b="1" dirty="0">
                <a:solidFill>
                  <a:srgbClr val="160B69"/>
                </a:solidFill>
              </a:rPr>
              <a:t>PRESENTACIÓN PLANIFICACIÓN 2026</a:t>
            </a:r>
          </a:p>
        </p:txBody>
      </p:sp>
    </p:spTree>
    <p:extLst>
      <p:ext uri="{BB962C8B-B14F-4D97-AF65-F5344CB8AC3E}">
        <p14:creationId xmlns:p14="http://schemas.microsoft.com/office/powerpoint/2010/main" val="116689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467643-D23D-E50A-359E-A8FCCA9F5D02}"/>
            </a:ext>
          </a:extLst>
        </p:cNvPr>
        <p:cNvGrpSpPr/>
        <p:nvPr/>
      </p:nvGrpSpPr>
      <p:grpSpPr>
        <a:xfrm>
          <a:off x="0" y="0"/>
          <a:ext cx="0" cy="0"/>
          <a:chOff x="0" y="0"/>
          <a:chExt cx="0" cy="0"/>
        </a:xfrm>
      </p:grpSpPr>
      <p:sp>
        <p:nvSpPr>
          <p:cNvPr id="35" name="Rectángulo 34">
            <a:extLst>
              <a:ext uri="{FF2B5EF4-FFF2-40B4-BE49-F238E27FC236}">
                <a16:creationId xmlns:a16="http://schemas.microsoft.com/office/drawing/2014/main" xmlns="" id="{213C601B-C1B4-B416-6841-3AAE45E1B8AC}"/>
              </a:ext>
            </a:extLst>
          </p:cNvPr>
          <p:cNvSpPr/>
          <p:nvPr/>
        </p:nvSpPr>
        <p:spPr>
          <a:xfrm>
            <a:off x="60702" y="635877"/>
            <a:ext cx="7410093" cy="400110"/>
          </a:xfrm>
          <a:prstGeom prst="rect">
            <a:avLst/>
          </a:prstGeom>
        </p:spPr>
        <p:txBody>
          <a:bodyPr wrap="square">
            <a:spAutoFit/>
          </a:bodyPr>
          <a:lstStyle/>
          <a:p>
            <a:pPr algn="ctr">
              <a:defRPr/>
            </a:pPr>
            <a:r>
              <a:rPr lang="es-AR" altLang="es-AR" sz="2000" b="1" dirty="0">
                <a:solidFill>
                  <a:srgbClr val="160B69"/>
                </a:solidFill>
              </a:rPr>
              <a:t>RESUMEN DE VACUNAS  EN CALENDARIO  2025 POR ETAPA DE VIDA </a:t>
            </a:r>
          </a:p>
        </p:txBody>
      </p:sp>
      <p:sp>
        <p:nvSpPr>
          <p:cNvPr id="39" name="Flecha: cheurón 21">
            <a:extLst>
              <a:ext uri="{FF2B5EF4-FFF2-40B4-BE49-F238E27FC236}">
                <a16:creationId xmlns:a16="http://schemas.microsoft.com/office/drawing/2014/main" xmlns="" id="{8CC0F38D-E44A-6402-F640-FC9F1E62014F}"/>
              </a:ext>
            </a:extLst>
          </p:cNvPr>
          <p:cNvSpPr/>
          <p:nvPr/>
        </p:nvSpPr>
        <p:spPr>
          <a:xfrm rot="18854619">
            <a:off x="8584593" y="703"/>
            <a:ext cx="533151" cy="601241"/>
          </a:xfrm>
          <a:prstGeom prst="chevron">
            <a:avLst/>
          </a:prstGeom>
          <a:solidFill>
            <a:srgbClr val="002060">
              <a:alpha val="54000"/>
            </a:srgbClr>
          </a:solidFill>
          <a:ln w="11410"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 name="3 Rectángulo">
            <a:extLst>
              <a:ext uri="{FF2B5EF4-FFF2-40B4-BE49-F238E27FC236}">
                <a16:creationId xmlns:a16="http://schemas.microsoft.com/office/drawing/2014/main" xmlns="" id="{D8D6ED15-5EA8-F6D3-E9D1-263346766C2B}"/>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3" name="Imagen 2">
            <a:extLst>
              <a:ext uri="{FF2B5EF4-FFF2-40B4-BE49-F238E27FC236}">
                <a16:creationId xmlns:a16="http://schemas.microsoft.com/office/drawing/2014/main" xmlns="" id="{F2A56589-B897-64C8-17C3-611310B57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977" y="5952321"/>
            <a:ext cx="905679" cy="905679"/>
          </a:xfrm>
          <a:prstGeom prst="rect">
            <a:avLst/>
          </a:prstGeom>
        </p:spPr>
      </p:pic>
      <p:pic>
        <p:nvPicPr>
          <p:cNvPr id="5" name="Imagen 4">
            <a:extLst>
              <a:ext uri="{FF2B5EF4-FFF2-40B4-BE49-F238E27FC236}">
                <a16:creationId xmlns:a16="http://schemas.microsoft.com/office/drawing/2014/main" xmlns="" id="{6843BBDD-849C-2236-D6EC-264215054329}"/>
              </a:ext>
            </a:extLst>
          </p:cNvPr>
          <p:cNvPicPr>
            <a:picLocks noChangeAspect="1"/>
          </p:cNvPicPr>
          <p:nvPr/>
        </p:nvPicPr>
        <p:blipFill>
          <a:blip r:embed="rId3"/>
          <a:stretch>
            <a:fillRect/>
          </a:stretch>
        </p:blipFill>
        <p:spPr>
          <a:xfrm>
            <a:off x="183292" y="488512"/>
            <a:ext cx="6809822" cy="164606"/>
          </a:xfrm>
          <a:prstGeom prst="rect">
            <a:avLst/>
          </a:prstGeom>
        </p:spPr>
      </p:pic>
      <p:sp>
        <p:nvSpPr>
          <p:cNvPr id="11" name="Rectángulo 10">
            <a:extLst>
              <a:ext uri="{FF2B5EF4-FFF2-40B4-BE49-F238E27FC236}">
                <a16:creationId xmlns:a16="http://schemas.microsoft.com/office/drawing/2014/main" xmlns="" id="{A52CDBAF-4017-AB6B-D9D7-12D2A978CEBF}"/>
              </a:ext>
            </a:extLst>
          </p:cNvPr>
          <p:cNvSpPr/>
          <p:nvPr/>
        </p:nvSpPr>
        <p:spPr>
          <a:xfrm>
            <a:off x="174366" y="134264"/>
            <a:ext cx="7410093" cy="400110"/>
          </a:xfrm>
          <a:prstGeom prst="rect">
            <a:avLst/>
          </a:prstGeom>
        </p:spPr>
        <p:txBody>
          <a:bodyPr wrap="square">
            <a:spAutoFit/>
          </a:bodyPr>
          <a:lstStyle/>
          <a:p>
            <a:pPr>
              <a:defRPr/>
            </a:pPr>
            <a:r>
              <a:rPr lang="es-AR" altLang="es-AR" sz="2000" b="1" dirty="0">
                <a:solidFill>
                  <a:srgbClr val="160B69"/>
                </a:solidFill>
              </a:rPr>
              <a:t>PRESENTACIÓN PLANIFICACIÓN 2026</a:t>
            </a:r>
          </a:p>
        </p:txBody>
      </p:sp>
      <p:pic>
        <p:nvPicPr>
          <p:cNvPr id="15" name="Imagen 14">
            <a:extLst>
              <a:ext uri="{FF2B5EF4-FFF2-40B4-BE49-F238E27FC236}">
                <a16:creationId xmlns:a16="http://schemas.microsoft.com/office/drawing/2014/main" xmlns="" id="{9C8F3B5B-4983-B318-C415-5304DDB8CCF7}"/>
              </a:ext>
            </a:extLst>
          </p:cNvPr>
          <p:cNvPicPr>
            <a:picLocks noChangeAspect="1"/>
          </p:cNvPicPr>
          <p:nvPr/>
        </p:nvPicPr>
        <p:blipFill>
          <a:blip r:embed="rId4"/>
          <a:stretch>
            <a:fillRect/>
          </a:stretch>
        </p:blipFill>
        <p:spPr>
          <a:xfrm>
            <a:off x="139911" y="1137491"/>
            <a:ext cx="4432089" cy="3483953"/>
          </a:xfrm>
          <a:prstGeom prst="rect">
            <a:avLst/>
          </a:prstGeom>
        </p:spPr>
      </p:pic>
      <p:pic>
        <p:nvPicPr>
          <p:cNvPr id="17" name="Imagen 16">
            <a:extLst>
              <a:ext uri="{FF2B5EF4-FFF2-40B4-BE49-F238E27FC236}">
                <a16:creationId xmlns:a16="http://schemas.microsoft.com/office/drawing/2014/main" xmlns="" id="{5EC0B50D-1420-C8B5-EC7E-CE40CA25AAD8}"/>
              </a:ext>
            </a:extLst>
          </p:cNvPr>
          <p:cNvPicPr>
            <a:picLocks noChangeAspect="1"/>
          </p:cNvPicPr>
          <p:nvPr/>
        </p:nvPicPr>
        <p:blipFill>
          <a:blip r:embed="rId5"/>
          <a:stretch>
            <a:fillRect/>
          </a:stretch>
        </p:blipFill>
        <p:spPr>
          <a:xfrm>
            <a:off x="4311156" y="1022370"/>
            <a:ext cx="4832844" cy="1893209"/>
          </a:xfrm>
          <a:prstGeom prst="rect">
            <a:avLst/>
          </a:prstGeom>
        </p:spPr>
      </p:pic>
      <p:pic>
        <p:nvPicPr>
          <p:cNvPr id="23" name="Imagen 22">
            <a:extLst>
              <a:ext uri="{FF2B5EF4-FFF2-40B4-BE49-F238E27FC236}">
                <a16:creationId xmlns:a16="http://schemas.microsoft.com/office/drawing/2014/main" xmlns="" id="{32E99F56-B4E9-31C0-8D66-46117BB8A1CB}"/>
              </a:ext>
            </a:extLst>
          </p:cNvPr>
          <p:cNvPicPr>
            <a:picLocks noChangeAspect="1"/>
          </p:cNvPicPr>
          <p:nvPr/>
        </p:nvPicPr>
        <p:blipFill>
          <a:blip r:embed="rId6"/>
          <a:stretch>
            <a:fillRect/>
          </a:stretch>
        </p:blipFill>
        <p:spPr>
          <a:xfrm>
            <a:off x="60702" y="4741887"/>
            <a:ext cx="3832886" cy="1072339"/>
          </a:xfrm>
          <a:prstGeom prst="rect">
            <a:avLst/>
          </a:prstGeom>
        </p:spPr>
      </p:pic>
      <p:pic>
        <p:nvPicPr>
          <p:cNvPr id="25" name="Imagen 24">
            <a:extLst>
              <a:ext uri="{FF2B5EF4-FFF2-40B4-BE49-F238E27FC236}">
                <a16:creationId xmlns:a16="http://schemas.microsoft.com/office/drawing/2014/main" xmlns="" id="{569E6FE1-1B2F-AD0C-F188-B18A078F096E}"/>
              </a:ext>
            </a:extLst>
          </p:cNvPr>
          <p:cNvPicPr>
            <a:picLocks noChangeAspect="1"/>
          </p:cNvPicPr>
          <p:nvPr/>
        </p:nvPicPr>
        <p:blipFill>
          <a:blip r:embed="rId7"/>
          <a:stretch>
            <a:fillRect/>
          </a:stretch>
        </p:blipFill>
        <p:spPr>
          <a:xfrm>
            <a:off x="4411451" y="2953703"/>
            <a:ext cx="4632254" cy="1499263"/>
          </a:xfrm>
          <a:prstGeom prst="rect">
            <a:avLst/>
          </a:prstGeom>
        </p:spPr>
      </p:pic>
      <p:pic>
        <p:nvPicPr>
          <p:cNvPr id="27" name="Imagen 26">
            <a:extLst>
              <a:ext uri="{FF2B5EF4-FFF2-40B4-BE49-F238E27FC236}">
                <a16:creationId xmlns:a16="http://schemas.microsoft.com/office/drawing/2014/main" xmlns="" id="{DB88CF65-642D-9935-B4CB-95FDFFA434C1}"/>
              </a:ext>
            </a:extLst>
          </p:cNvPr>
          <p:cNvPicPr>
            <a:picLocks noChangeAspect="1"/>
          </p:cNvPicPr>
          <p:nvPr/>
        </p:nvPicPr>
        <p:blipFill>
          <a:blip r:embed="rId8"/>
          <a:stretch>
            <a:fillRect/>
          </a:stretch>
        </p:blipFill>
        <p:spPr>
          <a:xfrm>
            <a:off x="4104178" y="4731791"/>
            <a:ext cx="3087302" cy="1164755"/>
          </a:xfrm>
          <a:prstGeom prst="rect">
            <a:avLst/>
          </a:prstGeom>
        </p:spPr>
      </p:pic>
      <p:pic>
        <p:nvPicPr>
          <p:cNvPr id="7" name="Gráfico 6" descr="Aguja con relleno sólido">
            <a:extLst>
              <a:ext uri="{FF2B5EF4-FFF2-40B4-BE49-F238E27FC236}">
                <a16:creationId xmlns:a16="http://schemas.microsoft.com/office/drawing/2014/main" xmlns="" id="{F6395679-ECB8-3939-55BB-FFC9E5A1BA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4930363">
            <a:off x="7699421" y="548405"/>
            <a:ext cx="1194443" cy="1194443"/>
          </a:xfrm>
          <a:prstGeom prst="rect">
            <a:avLst/>
          </a:prstGeom>
        </p:spPr>
      </p:pic>
      <p:sp>
        <p:nvSpPr>
          <p:cNvPr id="29" name="CuadroTexto 28">
            <a:extLst>
              <a:ext uri="{FF2B5EF4-FFF2-40B4-BE49-F238E27FC236}">
                <a16:creationId xmlns:a16="http://schemas.microsoft.com/office/drawing/2014/main" xmlns="" id="{409D1979-B933-EAF1-13BB-4AF80F5C3D6E}"/>
              </a:ext>
            </a:extLst>
          </p:cNvPr>
          <p:cNvSpPr txBox="1"/>
          <p:nvPr/>
        </p:nvSpPr>
        <p:spPr>
          <a:xfrm>
            <a:off x="7191480" y="5119758"/>
            <a:ext cx="2017120" cy="738664"/>
          </a:xfrm>
          <a:prstGeom prst="rect">
            <a:avLst/>
          </a:prstGeom>
          <a:noFill/>
        </p:spPr>
        <p:txBody>
          <a:bodyPr wrap="square">
            <a:spAutoFit/>
          </a:bodyPr>
          <a:lstStyle/>
          <a:p>
            <a:r>
              <a:rPr lang="es-MX" sz="1400" b="1" dirty="0"/>
              <a:t>Fuente: https://www.argentina.gob.ar/salud/vacunas</a:t>
            </a:r>
            <a:endParaRPr lang="es-AR" sz="1400" b="1" dirty="0"/>
          </a:p>
        </p:txBody>
      </p:sp>
    </p:spTree>
    <p:extLst>
      <p:ext uri="{BB962C8B-B14F-4D97-AF65-F5344CB8AC3E}">
        <p14:creationId xmlns:p14="http://schemas.microsoft.com/office/powerpoint/2010/main" val="414987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xmlns="" id="{735D1B05-E3AB-9508-7728-05129DCE6D86}"/>
              </a:ext>
            </a:extLst>
          </p:cNvPr>
          <p:cNvSpPr/>
          <p:nvPr/>
        </p:nvSpPr>
        <p:spPr>
          <a:xfrm>
            <a:off x="182751" y="70249"/>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6" name="3 Rectángulo">
            <a:extLst>
              <a:ext uri="{FF2B5EF4-FFF2-40B4-BE49-F238E27FC236}">
                <a16:creationId xmlns:a16="http://schemas.microsoft.com/office/drawing/2014/main" xmlns="" id="{90F1B203-BF89-753E-DADC-5C7265F7693A}"/>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1" name="Imagen 10">
            <a:extLst>
              <a:ext uri="{FF2B5EF4-FFF2-40B4-BE49-F238E27FC236}">
                <a16:creationId xmlns:a16="http://schemas.microsoft.com/office/drawing/2014/main" xmlns="" id="{3614CA96-833B-76EC-C084-B55C69AA5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076" y="5934670"/>
            <a:ext cx="909482" cy="909482"/>
          </a:xfrm>
          <a:prstGeom prst="rect">
            <a:avLst/>
          </a:prstGeom>
        </p:spPr>
      </p:pic>
      <p:sp>
        <p:nvSpPr>
          <p:cNvPr id="9" name="CuadroTexto 8">
            <a:extLst>
              <a:ext uri="{FF2B5EF4-FFF2-40B4-BE49-F238E27FC236}">
                <a16:creationId xmlns:a16="http://schemas.microsoft.com/office/drawing/2014/main" xmlns="" id="{C5068799-E920-851A-9A60-32A86FBB8179}"/>
              </a:ext>
            </a:extLst>
          </p:cNvPr>
          <p:cNvSpPr txBox="1"/>
          <p:nvPr/>
        </p:nvSpPr>
        <p:spPr>
          <a:xfrm>
            <a:off x="306333" y="3072348"/>
            <a:ext cx="8531334" cy="2862322"/>
          </a:xfrm>
          <a:prstGeom prst="rect">
            <a:avLst/>
          </a:prstGeom>
          <a:noFill/>
        </p:spPr>
        <p:txBody>
          <a:bodyPr wrap="square">
            <a:spAutoFit/>
          </a:bodyPr>
          <a:lstStyle/>
          <a:p>
            <a:pPr algn="just">
              <a:lnSpc>
                <a:spcPct val="150000"/>
              </a:lnSpc>
            </a:pPr>
            <a:r>
              <a:rPr lang="es-MX" i="1" dirty="0">
                <a:solidFill>
                  <a:prstClr val="black"/>
                </a:solidFill>
                <a:latin typeface="Arial" panose="020B0604020202020204" pitchFamily="34" charset="0"/>
                <a:cs typeface="Arial" panose="020B0604020202020204" pitchFamily="34" charset="0"/>
              </a:rPr>
              <a:t>Verificar la trazabilidad de las Vacunas remitidas por Nación, que correspondan al Calendario Nacional, constatando la efectiva aplicación para cubrir a toda la población. Asimismo, verificar el estado de las transferencias efectuadas en periodos anteriores por el Ministerio de Salud de la Nación pendientes de rendición. Efectuar el seguimiento de las observaciones de informes anteriores exclusivamente en lo relativo a la Jurisdicción provincial. </a:t>
            </a:r>
          </a:p>
          <a:p>
            <a:endParaRPr lang="es-MX" dirty="0"/>
          </a:p>
        </p:txBody>
      </p:sp>
      <p:pic>
        <p:nvPicPr>
          <p:cNvPr id="3" name="Imagen 2">
            <a:extLst>
              <a:ext uri="{FF2B5EF4-FFF2-40B4-BE49-F238E27FC236}">
                <a16:creationId xmlns:a16="http://schemas.microsoft.com/office/drawing/2014/main" xmlns="" id="{5604CD4B-B8C2-EF99-1CD6-307BDB231B0E}"/>
              </a:ext>
            </a:extLst>
          </p:cNvPr>
          <p:cNvPicPr>
            <a:picLocks noChangeAspect="1"/>
          </p:cNvPicPr>
          <p:nvPr/>
        </p:nvPicPr>
        <p:blipFill>
          <a:blip r:embed="rId3"/>
          <a:stretch>
            <a:fillRect/>
          </a:stretch>
        </p:blipFill>
        <p:spPr>
          <a:xfrm>
            <a:off x="243005" y="676533"/>
            <a:ext cx="8492464" cy="1938696"/>
          </a:xfrm>
          <a:prstGeom prst="rect">
            <a:avLst/>
          </a:prstGeom>
        </p:spPr>
      </p:pic>
      <p:sp>
        <p:nvSpPr>
          <p:cNvPr id="8" name="Rectángulo 7">
            <a:extLst>
              <a:ext uri="{FF2B5EF4-FFF2-40B4-BE49-F238E27FC236}">
                <a16:creationId xmlns:a16="http://schemas.microsoft.com/office/drawing/2014/main" xmlns="" id="{A8010AC9-5096-AA47-A6EC-3DE56B83BB1D}"/>
              </a:ext>
            </a:extLst>
          </p:cNvPr>
          <p:cNvSpPr/>
          <p:nvPr/>
        </p:nvSpPr>
        <p:spPr>
          <a:xfrm>
            <a:off x="196245" y="2489445"/>
            <a:ext cx="8751510"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AR" sz="2400" b="1" u="sng" dirty="0">
                <a:solidFill>
                  <a:srgbClr val="002060"/>
                </a:solidFill>
                <a:latin typeface="Arial" charset="0"/>
                <a:cs typeface="Arial" charset="0"/>
              </a:rPr>
              <a:t>OBJETO</a:t>
            </a:r>
            <a:r>
              <a:rPr kumimoji="0" lang="es-AR" sz="2400" b="1" i="0" u="none" strike="noStrike" kern="1200" cap="none" spc="0" normalizeH="0" baseline="0" noProof="0" dirty="0">
                <a:ln>
                  <a:noFill/>
                </a:ln>
                <a:solidFill>
                  <a:srgbClr val="002060"/>
                </a:solidFill>
                <a:effectLst/>
                <a:uLnTx/>
                <a:uFillTx/>
                <a:latin typeface="Arial" charset="0"/>
                <a:ea typeface="+mn-ea"/>
                <a:cs typeface="Arial" charset="0"/>
              </a:rPr>
              <a:t>:</a:t>
            </a:r>
            <a:endParaRPr kumimoji="0" lang="es-AR" sz="2800" b="1" i="1" u="none" strike="noStrike" kern="1200" cap="none" spc="0" normalizeH="0" baseline="0" noProof="0" dirty="0">
              <a:ln>
                <a:noFill/>
              </a:ln>
              <a:solidFill>
                <a:srgbClr val="002060"/>
              </a:solidFill>
              <a:effectLst/>
              <a:uLnTx/>
              <a:uFillTx/>
              <a:latin typeface="Arial" charset="0"/>
              <a:ea typeface="+mn-ea"/>
              <a:cs typeface="Arial" charset="0"/>
            </a:endParaRPr>
          </a:p>
        </p:txBody>
      </p:sp>
      <p:pic>
        <p:nvPicPr>
          <p:cNvPr id="4" name="Imagen 3">
            <a:extLst>
              <a:ext uri="{FF2B5EF4-FFF2-40B4-BE49-F238E27FC236}">
                <a16:creationId xmlns:a16="http://schemas.microsoft.com/office/drawing/2014/main" xmlns="" id="{1BC95E5F-F23F-8A74-A56A-A97F702D721F}"/>
              </a:ext>
            </a:extLst>
          </p:cNvPr>
          <p:cNvPicPr>
            <a:picLocks noChangeAspect="1"/>
          </p:cNvPicPr>
          <p:nvPr/>
        </p:nvPicPr>
        <p:blipFill>
          <a:blip r:embed="rId4"/>
          <a:stretch>
            <a:fillRect/>
          </a:stretch>
        </p:blipFill>
        <p:spPr>
          <a:xfrm>
            <a:off x="243005" y="491143"/>
            <a:ext cx="6809822" cy="164606"/>
          </a:xfrm>
          <a:prstGeom prst="rect">
            <a:avLst/>
          </a:prstGeom>
        </p:spPr>
      </p:pic>
    </p:spTree>
    <p:extLst>
      <p:ext uri="{BB962C8B-B14F-4D97-AF65-F5344CB8AC3E}">
        <p14:creationId xmlns:p14="http://schemas.microsoft.com/office/powerpoint/2010/main" val="194779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ángulo 10"/>
          <p:cNvSpPr/>
          <p:nvPr/>
        </p:nvSpPr>
        <p:spPr>
          <a:xfrm>
            <a:off x="196245" y="2426615"/>
            <a:ext cx="8751510"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400" b="1" i="0" u="sng" strike="noStrike" kern="1200" cap="none" spc="0" normalizeH="0" baseline="0" noProof="0" dirty="0">
                <a:ln>
                  <a:noFill/>
                </a:ln>
                <a:solidFill>
                  <a:srgbClr val="002060"/>
                </a:solidFill>
                <a:effectLst/>
                <a:uLnTx/>
                <a:uFillTx/>
                <a:latin typeface="Arial" charset="0"/>
                <a:ea typeface="+mn-ea"/>
                <a:cs typeface="Arial" charset="0"/>
              </a:rPr>
              <a:t>ALCANCE</a:t>
            </a:r>
            <a:r>
              <a:rPr kumimoji="0" lang="es-AR" sz="2400" b="1" i="0" u="none" strike="noStrike" kern="1200" cap="none" spc="0" normalizeH="0" baseline="0" noProof="0" dirty="0">
                <a:ln>
                  <a:noFill/>
                </a:ln>
                <a:solidFill>
                  <a:srgbClr val="002060"/>
                </a:solidFill>
                <a:effectLst/>
                <a:uLnTx/>
                <a:uFillTx/>
                <a:latin typeface="Arial" charset="0"/>
                <a:ea typeface="+mn-ea"/>
                <a:cs typeface="Arial" charset="0"/>
              </a:rPr>
              <a:t>:</a:t>
            </a:r>
            <a:endParaRPr kumimoji="0" lang="es-AR" sz="2800" b="1" i="1"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3" name="Rectángulo 2">
            <a:extLst>
              <a:ext uri="{FF2B5EF4-FFF2-40B4-BE49-F238E27FC236}">
                <a16:creationId xmlns:a16="http://schemas.microsoft.com/office/drawing/2014/main" xmlns="" id="{F005BFCC-E04A-9294-2F0F-FC899ABAD836}"/>
              </a:ext>
            </a:extLst>
          </p:cNvPr>
          <p:cNvSpPr/>
          <p:nvPr/>
        </p:nvSpPr>
        <p:spPr>
          <a:xfrm>
            <a:off x="313264" y="759612"/>
            <a:ext cx="8352928" cy="1908215"/>
          </a:xfrm>
          <a:prstGeom prst="rect">
            <a:avLst/>
          </a:prstGeom>
        </p:spPr>
        <p:txBody>
          <a:bodyPr wrap="square">
            <a:spAutoFit/>
          </a:bodyPr>
          <a:lstStyle/>
          <a:p>
            <a:pPr algn="ctr" eaLnBrk="0" fontAlgn="base" hangingPunct="0">
              <a:spcBef>
                <a:spcPct val="0"/>
              </a:spcBef>
              <a:spcAft>
                <a:spcPct val="0"/>
              </a:spcAft>
              <a:defRPr/>
            </a:pPr>
            <a:r>
              <a:rPr lang="es-MX" sz="2000" b="1" dirty="0">
                <a:solidFill>
                  <a:srgbClr val="002060"/>
                </a:solidFill>
                <a:latin typeface="Arial" charset="0"/>
                <a:cs typeface="Arial" charset="0"/>
              </a:rPr>
              <a:t>Programa 20 “Prevención y control de enfermedades transmisibles e inmunoprevenibles”</a:t>
            </a:r>
          </a:p>
          <a:p>
            <a:pPr algn="ctr" eaLnBrk="0" fontAlgn="base" hangingPunct="0">
              <a:spcBef>
                <a:spcPct val="0"/>
              </a:spcBef>
              <a:spcAft>
                <a:spcPct val="0"/>
              </a:spcAft>
              <a:defRPr/>
            </a:pPr>
            <a:endParaRPr lang="es-MX" sz="2000" b="1" dirty="0">
              <a:solidFill>
                <a:srgbClr val="002060"/>
              </a:solidFill>
              <a:latin typeface="Arial" charset="0"/>
              <a:cs typeface="Arial" charset="0"/>
            </a:endParaRPr>
          </a:p>
          <a:p>
            <a:pPr algn="ctr" eaLnBrk="0" fontAlgn="base" hangingPunct="0">
              <a:spcBef>
                <a:spcPct val="0"/>
              </a:spcBef>
              <a:spcAft>
                <a:spcPct val="0"/>
              </a:spcAft>
              <a:defRPr/>
            </a:pPr>
            <a:r>
              <a:rPr lang="es-MX" sz="2000" b="1" dirty="0">
                <a:solidFill>
                  <a:srgbClr val="002060"/>
                </a:solidFill>
                <a:latin typeface="Arial" charset="0"/>
                <a:cs typeface="Arial" charset="0"/>
              </a:rPr>
              <a:t>Actividad 43” Normalización, Suministro y Supervisión de Vacunaciones”</a:t>
            </a:r>
            <a:endParaRPr kumimoji="0" lang="es-ES" altLang="es-ES" sz="2000" b="1" i="0" u="sng" strike="noStrike" kern="1200" cap="none" spc="0" normalizeH="0" baseline="0" noProof="0" dirty="0">
              <a:ln>
                <a:noFill/>
              </a:ln>
              <a:solidFill>
                <a:srgbClr val="002060"/>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AR" sz="1800" b="1" i="0" u="sng" strike="noStrike" kern="1200" cap="none" spc="0" normalizeH="0" baseline="0" noProof="0" dirty="0">
              <a:ln>
                <a:noFill/>
              </a:ln>
              <a:solidFill>
                <a:srgbClr val="0070C0"/>
              </a:solidFill>
              <a:effectLst/>
              <a:uLnTx/>
              <a:uFillTx/>
              <a:latin typeface="Arial" charset="0"/>
              <a:ea typeface="+mn-ea"/>
              <a:cs typeface="Arial" charset="0"/>
            </a:endParaRPr>
          </a:p>
        </p:txBody>
      </p:sp>
      <p:sp>
        <p:nvSpPr>
          <p:cNvPr id="4" name="CuadroTexto 3">
            <a:extLst>
              <a:ext uri="{FF2B5EF4-FFF2-40B4-BE49-F238E27FC236}">
                <a16:creationId xmlns:a16="http://schemas.microsoft.com/office/drawing/2014/main" xmlns="" id="{3E57114D-5DF5-6D1D-C01E-C11747BBF6C2}"/>
              </a:ext>
            </a:extLst>
          </p:cNvPr>
          <p:cNvSpPr txBox="1"/>
          <p:nvPr/>
        </p:nvSpPr>
        <p:spPr>
          <a:xfrm>
            <a:off x="323528" y="2932925"/>
            <a:ext cx="8496944" cy="294952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s-E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 tareas de auditoría se desarrollarán de acuerdo a las Normas de Auditoría Interna Gubernamental, establecidas por Resolución N° 152/02-SGN, como así también teniendo en cuenta el “Manual de Herramientas de Auditoría” y el “Instructivo de Trabajo”.               </a:t>
            </a:r>
            <a:endParaRPr kumimoji="0" lang="es-A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s-E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 período a auditar corresponde al </a:t>
            </a:r>
            <a:r>
              <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AÑO 2025 </a:t>
            </a:r>
            <a:r>
              <a:rPr kumimoji="0" lang="es-E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de enero al 31 de diciembre de 2025) y las tareas de campo se desarrollarán entre los meses </a:t>
            </a:r>
            <a:r>
              <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MARZO</a:t>
            </a:r>
            <a:r>
              <a:rPr lang="es-ES" b="1"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r>
              <a:rPr lang="es-ES" b="1" i="1" dirty="0">
                <a:solidFill>
                  <a:prstClr val="black"/>
                </a:solidFill>
                <a:latin typeface="Arial" panose="020B0604020202020204" pitchFamily="34" charset="0"/>
                <a:ea typeface="Times New Roman" panose="02020603050405020304" pitchFamily="18" charset="0"/>
                <a:cs typeface="Arial" panose="020B0604020202020204" pitchFamily="34" charset="0"/>
              </a:rPr>
              <a:t>SEPTIEMBRE</a:t>
            </a:r>
            <a:r>
              <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2026.</a:t>
            </a:r>
            <a:endParaRPr kumimoji="0" lang="es-A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a:extLst>
              <a:ext uri="{FF2B5EF4-FFF2-40B4-BE49-F238E27FC236}">
                <a16:creationId xmlns:a16="http://schemas.microsoft.com/office/drawing/2014/main" xmlns="" id="{EA9039DE-4BB6-4197-9970-A847F73E8A1B}"/>
              </a:ext>
            </a:extLst>
          </p:cNvPr>
          <p:cNvSpPr/>
          <p:nvPr/>
        </p:nvSpPr>
        <p:spPr>
          <a:xfrm>
            <a:off x="313264" y="101268"/>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sp>
        <p:nvSpPr>
          <p:cNvPr id="5" name="3 Rectángulo">
            <a:extLst>
              <a:ext uri="{FF2B5EF4-FFF2-40B4-BE49-F238E27FC236}">
                <a16:creationId xmlns:a16="http://schemas.microsoft.com/office/drawing/2014/main" xmlns="" id="{F881CDBB-4EB8-243D-9303-DDC8F7AC567F}"/>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2" name="Imagen 11">
            <a:extLst>
              <a:ext uri="{FF2B5EF4-FFF2-40B4-BE49-F238E27FC236}">
                <a16:creationId xmlns:a16="http://schemas.microsoft.com/office/drawing/2014/main" xmlns="" id="{4FB2E44E-F7C8-2F75-F383-AF1323B3F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5915484"/>
            <a:ext cx="909482" cy="909482"/>
          </a:xfrm>
          <a:prstGeom prst="rect">
            <a:avLst/>
          </a:prstGeom>
        </p:spPr>
      </p:pic>
      <p:pic>
        <p:nvPicPr>
          <p:cNvPr id="6" name="Imagen 5">
            <a:extLst>
              <a:ext uri="{FF2B5EF4-FFF2-40B4-BE49-F238E27FC236}">
                <a16:creationId xmlns:a16="http://schemas.microsoft.com/office/drawing/2014/main" xmlns="" id="{9BF84A17-C45D-8454-476D-A9AA4538F69E}"/>
              </a:ext>
            </a:extLst>
          </p:cNvPr>
          <p:cNvPicPr>
            <a:picLocks noChangeAspect="1"/>
          </p:cNvPicPr>
          <p:nvPr/>
        </p:nvPicPr>
        <p:blipFill>
          <a:blip r:embed="rId3"/>
          <a:stretch>
            <a:fillRect/>
          </a:stretch>
        </p:blipFill>
        <p:spPr>
          <a:xfrm>
            <a:off x="313264" y="492788"/>
            <a:ext cx="6809822" cy="164606"/>
          </a:xfrm>
          <a:prstGeom prst="rect">
            <a:avLst/>
          </a:prstGeom>
        </p:spPr>
      </p:pic>
    </p:spTree>
    <p:extLst>
      <p:ext uri="{BB962C8B-B14F-4D97-AF65-F5344CB8AC3E}">
        <p14:creationId xmlns:p14="http://schemas.microsoft.com/office/powerpoint/2010/main" val="334780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echa: cheurón 21">
            <a:extLst>
              <a:ext uri="{FF2B5EF4-FFF2-40B4-BE49-F238E27FC236}">
                <a16:creationId xmlns:a16="http://schemas.microsoft.com/office/drawing/2014/main" xmlns="" id="{AA5EF2AA-083A-4EA8-BB0A-42D5D3569861}"/>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1" name="Rectángulo 10"/>
          <p:cNvSpPr/>
          <p:nvPr/>
        </p:nvSpPr>
        <p:spPr>
          <a:xfrm>
            <a:off x="152586" y="2710406"/>
            <a:ext cx="8741043" cy="2739211"/>
          </a:xfrm>
          <a:prstGeom prst="rect">
            <a:avLst/>
          </a:prstGeom>
        </p:spPr>
        <p:txBody>
          <a:bodyPr wrap="square">
            <a:spAutoFit/>
          </a:bodyPr>
          <a:lstStyle/>
          <a:p>
            <a:pPr algn="ctr"/>
            <a:r>
              <a:rPr lang="es-AR" sz="2400" b="1" u="sng" dirty="0">
                <a:solidFill>
                  <a:srgbClr val="002060"/>
                </a:solidFill>
              </a:rPr>
              <a:t>RESUMEN</a:t>
            </a:r>
            <a:r>
              <a:rPr lang="es-AR" sz="2400" b="1" dirty="0">
                <a:solidFill>
                  <a:srgbClr val="002060"/>
                </a:solidFill>
              </a:rPr>
              <a:t>:</a:t>
            </a:r>
          </a:p>
          <a:p>
            <a:pPr algn="ctr"/>
            <a:endParaRPr lang="es-AR" sz="2800" b="1" dirty="0">
              <a:solidFill>
                <a:srgbClr val="0070C0"/>
              </a:solidFill>
            </a:endParaRPr>
          </a:p>
          <a:p>
            <a:pPr algn="ctr"/>
            <a:r>
              <a:rPr lang="es-AR" sz="2400" b="1" i="1" dirty="0"/>
              <a:t>Periodo auditado </a:t>
            </a:r>
          </a:p>
          <a:p>
            <a:pPr algn="ctr"/>
            <a:r>
              <a:rPr lang="es-AR" sz="2400" b="1" i="1" dirty="0"/>
              <a:t>del 1° de ENERO al 31 de DICIEMBRE 2025</a:t>
            </a:r>
          </a:p>
          <a:p>
            <a:pPr algn="ctr"/>
            <a:endParaRPr lang="es-AR" sz="2400" b="1" i="1" dirty="0"/>
          </a:p>
          <a:p>
            <a:pPr marL="342900" indent="-342900" algn="ctr">
              <a:buFont typeface="Wingdings" panose="05000000000000000000" pitchFamily="2" charset="2"/>
              <a:buChar char="Ø"/>
            </a:pPr>
            <a:r>
              <a:rPr lang="es-AR" sz="2400" b="1" i="1" dirty="0"/>
              <a:t>Inicio: MARZO 2026</a:t>
            </a:r>
          </a:p>
          <a:p>
            <a:pPr marL="342900" indent="-342900" algn="ctr">
              <a:buFont typeface="Wingdings" panose="05000000000000000000" pitchFamily="2" charset="2"/>
              <a:buChar char="Ø"/>
            </a:pPr>
            <a:r>
              <a:rPr lang="es-AR" sz="2400" b="1" i="1" dirty="0"/>
              <a:t>Finalización: SEPTIEMBRE 2026</a:t>
            </a:r>
            <a:endParaRPr lang="es-AR" sz="2800" b="1" i="1" dirty="0"/>
          </a:p>
        </p:txBody>
      </p:sp>
      <p:sp>
        <p:nvSpPr>
          <p:cNvPr id="2" name="Rectángulo 1">
            <a:extLst>
              <a:ext uri="{FF2B5EF4-FFF2-40B4-BE49-F238E27FC236}">
                <a16:creationId xmlns:a16="http://schemas.microsoft.com/office/drawing/2014/main" xmlns="" id="{AC9C5D4D-5A51-19DA-0E8B-AF63E650F6B2}"/>
              </a:ext>
            </a:extLst>
          </p:cNvPr>
          <p:cNvSpPr/>
          <p:nvPr/>
        </p:nvSpPr>
        <p:spPr>
          <a:xfrm>
            <a:off x="285137" y="59570"/>
            <a:ext cx="4102598" cy="400110"/>
          </a:xfrm>
          <a:prstGeom prst="rect">
            <a:avLst/>
          </a:prstGeom>
        </p:spPr>
        <p:txBody>
          <a:bodyPr wrap="none">
            <a:spAutoFit/>
          </a:bodyPr>
          <a:lstStyle/>
          <a:p>
            <a:pPr>
              <a:defRPr/>
            </a:pPr>
            <a:r>
              <a:rPr lang="es-AR" altLang="es-AR" sz="2000" b="1" dirty="0">
                <a:solidFill>
                  <a:srgbClr val="160B69"/>
                </a:solidFill>
              </a:rPr>
              <a:t>PRESENTACIÓN PLANIFICACIÓN 2026</a:t>
            </a:r>
          </a:p>
        </p:txBody>
      </p:sp>
      <p:pic>
        <p:nvPicPr>
          <p:cNvPr id="15" name="Gráfico 14" descr="Calendario con relleno sólido">
            <a:extLst>
              <a:ext uri="{FF2B5EF4-FFF2-40B4-BE49-F238E27FC236}">
                <a16:creationId xmlns:a16="http://schemas.microsoft.com/office/drawing/2014/main" xmlns="" id="{907C1EDA-A812-B6E3-15D0-DAA9A115D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1077302">
            <a:off x="6833013" y="4480653"/>
            <a:ext cx="1544227" cy="1544227"/>
          </a:xfrm>
          <a:prstGeom prst="rect">
            <a:avLst/>
          </a:prstGeom>
        </p:spPr>
      </p:pic>
      <p:pic>
        <p:nvPicPr>
          <p:cNvPr id="18" name="Gráfico 17" descr="Marketing con relleno sólido">
            <a:extLst>
              <a:ext uri="{FF2B5EF4-FFF2-40B4-BE49-F238E27FC236}">
                <a16:creationId xmlns:a16="http://schemas.microsoft.com/office/drawing/2014/main" xmlns="" id="{88DE8C96-17A5-3C5F-FB55-1693178CF1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0381147">
            <a:off x="773155" y="2810560"/>
            <a:ext cx="1401723" cy="1401723"/>
          </a:xfrm>
          <a:prstGeom prst="rect">
            <a:avLst/>
          </a:prstGeom>
        </p:spPr>
      </p:pic>
      <p:sp>
        <p:nvSpPr>
          <p:cNvPr id="5" name="3 Rectángulo">
            <a:extLst>
              <a:ext uri="{FF2B5EF4-FFF2-40B4-BE49-F238E27FC236}">
                <a16:creationId xmlns:a16="http://schemas.microsoft.com/office/drawing/2014/main" xmlns="" id="{7CA63240-89B1-55D5-7900-C0C43D221C7C}"/>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6" name="Imagen 5">
            <a:extLst>
              <a:ext uri="{FF2B5EF4-FFF2-40B4-BE49-F238E27FC236}">
                <a16:creationId xmlns:a16="http://schemas.microsoft.com/office/drawing/2014/main" xmlns="" id="{85A9B28D-FA05-705E-0454-6FC315240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5323" y="5934670"/>
            <a:ext cx="909482" cy="909482"/>
          </a:xfrm>
          <a:prstGeom prst="rect">
            <a:avLst/>
          </a:prstGeom>
        </p:spPr>
      </p:pic>
      <p:sp>
        <p:nvSpPr>
          <p:cNvPr id="9" name="Rectángulo 8">
            <a:extLst>
              <a:ext uri="{FF2B5EF4-FFF2-40B4-BE49-F238E27FC236}">
                <a16:creationId xmlns:a16="http://schemas.microsoft.com/office/drawing/2014/main" xmlns="" id="{20531E1B-8AAF-02D0-0A8F-2E8B4566BE80}"/>
              </a:ext>
            </a:extLst>
          </p:cNvPr>
          <p:cNvSpPr/>
          <p:nvPr/>
        </p:nvSpPr>
        <p:spPr>
          <a:xfrm>
            <a:off x="351877" y="802192"/>
            <a:ext cx="8352928" cy="1908215"/>
          </a:xfrm>
          <a:prstGeom prst="rect">
            <a:avLst/>
          </a:prstGeom>
        </p:spPr>
        <p:txBody>
          <a:bodyPr wrap="square">
            <a:spAutoFit/>
          </a:bodyPr>
          <a:lstStyle/>
          <a:p>
            <a:pPr algn="ctr" eaLnBrk="0" fontAlgn="base" hangingPunct="0">
              <a:spcBef>
                <a:spcPct val="0"/>
              </a:spcBef>
              <a:spcAft>
                <a:spcPct val="0"/>
              </a:spcAft>
              <a:defRPr/>
            </a:pPr>
            <a:r>
              <a:rPr lang="es-MX" sz="2000" b="1" dirty="0">
                <a:solidFill>
                  <a:srgbClr val="002060"/>
                </a:solidFill>
                <a:latin typeface="Arial" charset="0"/>
                <a:cs typeface="Arial" charset="0"/>
              </a:rPr>
              <a:t>Programa 20 “Prevención y control de enfermedades transmisibles e inmunoprevenibles”</a:t>
            </a:r>
          </a:p>
          <a:p>
            <a:pPr algn="ctr" eaLnBrk="0" fontAlgn="base" hangingPunct="0">
              <a:spcBef>
                <a:spcPct val="0"/>
              </a:spcBef>
              <a:spcAft>
                <a:spcPct val="0"/>
              </a:spcAft>
              <a:defRPr/>
            </a:pPr>
            <a:endParaRPr lang="es-MX" sz="2000" b="1" dirty="0">
              <a:solidFill>
                <a:srgbClr val="002060"/>
              </a:solidFill>
              <a:latin typeface="Arial" charset="0"/>
              <a:cs typeface="Arial" charset="0"/>
            </a:endParaRPr>
          </a:p>
          <a:p>
            <a:pPr algn="ctr" eaLnBrk="0" fontAlgn="base" hangingPunct="0">
              <a:spcBef>
                <a:spcPct val="0"/>
              </a:spcBef>
              <a:spcAft>
                <a:spcPct val="0"/>
              </a:spcAft>
              <a:defRPr/>
            </a:pPr>
            <a:r>
              <a:rPr lang="es-MX" sz="2000" b="1" dirty="0">
                <a:solidFill>
                  <a:srgbClr val="002060"/>
                </a:solidFill>
                <a:latin typeface="Arial" charset="0"/>
                <a:cs typeface="Arial" charset="0"/>
              </a:rPr>
              <a:t>Actividad 43” Normalización, Suministro y Supervisión de Vacunaciones”</a:t>
            </a:r>
            <a:endParaRPr kumimoji="0" lang="es-ES" altLang="es-ES" sz="2000" b="1" i="0" u="sng" strike="noStrike" kern="1200" cap="none" spc="0" normalizeH="0" baseline="0" noProof="0" dirty="0">
              <a:ln>
                <a:noFill/>
              </a:ln>
              <a:solidFill>
                <a:srgbClr val="002060"/>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AR" sz="1800" b="1" i="0" u="sng" strike="noStrike" kern="1200" cap="none" spc="0" normalizeH="0" baseline="0" noProof="0" dirty="0">
              <a:ln>
                <a:noFill/>
              </a:ln>
              <a:solidFill>
                <a:srgbClr val="0070C0"/>
              </a:solidFill>
              <a:effectLst/>
              <a:uLnTx/>
              <a:uFillTx/>
              <a:latin typeface="Arial" charset="0"/>
              <a:ea typeface="+mn-ea"/>
              <a:cs typeface="Arial" charset="0"/>
            </a:endParaRPr>
          </a:p>
        </p:txBody>
      </p:sp>
      <p:pic>
        <p:nvPicPr>
          <p:cNvPr id="3" name="Imagen 2">
            <a:extLst>
              <a:ext uri="{FF2B5EF4-FFF2-40B4-BE49-F238E27FC236}">
                <a16:creationId xmlns:a16="http://schemas.microsoft.com/office/drawing/2014/main" xmlns="" id="{3932E7ED-7DE9-0BD6-B5F5-A343BEA70C34}"/>
              </a:ext>
            </a:extLst>
          </p:cNvPr>
          <p:cNvPicPr>
            <a:picLocks noChangeAspect="1"/>
          </p:cNvPicPr>
          <p:nvPr/>
        </p:nvPicPr>
        <p:blipFill>
          <a:blip r:embed="rId7"/>
          <a:stretch>
            <a:fillRect/>
          </a:stretch>
        </p:blipFill>
        <p:spPr>
          <a:xfrm>
            <a:off x="313264" y="492788"/>
            <a:ext cx="6809822" cy="164606"/>
          </a:xfrm>
          <a:prstGeom prst="rect">
            <a:avLst/>
          </a:prstGeom>
        </p:spPr>
      </p:pic>
    </p:spTree>
    <p:extLst>
      <p:ext uri="{BB962C8B-B14F-4D97-AF65-F5344CB8AC3E}">
        <p14:creationId xmlns:p14="http://schemas.microsoft.com/office/powerpoint/2010/main" val="341020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7F75442-E618-A5D3-E7E3-6368F36A4532}"/>
              </a:ext>
            </a:extLst>
          </p:cNvPr>
          <p:cNvSpPr txBox="1"/>
          <p:nvPr/>
        </p:nvSpPr>
        <p:spPr>
          <a:xfrm>
            <a:off x="344089" y="1081493"/>
            <a:ext cx="8352927" cy="4824398"/>
          </a:xfrm>
          <a:prstGeom prst="rect">
            <a:avLst/>
          </a:prstGeom>
          <a:noFill/>
        </p:spPr>
        <p:txBody>
          <a:bodyPr wrap="square">
            <a:spAutoFit/>
          </a:bodyPr>
          <a:lstStyle/>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Verificar </a:t>
            </a:r>
            <a:r>
              <a:rPr lang="es-MX" i="1" dirty="0">
                <a:solidFill>
                  <a:prstClr val="black"/>
                </a:solidFill>
                <a:latin typeface="Arial" charset="0"/>
                <a:cs typeface="Arial" charset="0"/>
              </a:rPr>
              <a:t>que se cumpla con la normativa vigente</a:t>
            </a:r>
            <a:r>
              <a:rPr lang="es-MX" b="1" i="1" dirty="0">
                <a:solidFill>
                  <a:prstClr val="black"/>
                </a:solidFill>
                <a:latin typeface="Arial" charset="0"/>
                <a:cs typeface="Arial" charset="0"/>
              </a:rPr>
              <a:t>.</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Verificar </a:t>
            </a:r>
            <a:r>
              <a:rPr lang="es-MX" i="1" dirty="0">
                <a:solidFill>
                  <a:prstClr val="black"/>
                </a:solidFill>
                <a:latin typeface="Arial" charset="0"/>
                <a:cs typeface="Arial" charset="0"/>
              </a:rPr>
              <a:t>la efectiva recepción de vacunas y sueros en la Provincia. </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Controlar </a:t>
            </a:r>
            <a:r>
              <a:rPr lang="es-MX" i="1" dirty="0">
                <a:solidFill>
                  <a:prstClr val="black"/>
                </a:solidFill>
                <a:latin typeface="Arial" charset="0"/>
                <a:cs typeface="Arial" charset="0"/>
              </a:rPr>
              <a:t>stock y  datos referidos a insumos inmunobiológicos y/o descartables</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Analizar </a:t>
            </a:r>
            <a:r>
              <a:rPr lang="es-MX" i="1" dirty="0">
                <a:solidFill>
                  <a:prstClr val="black"/>
                </a:solidFill>
                <a:latin typeface="Arial" charset="0"/>
                <a:cs typeface="Arial" charset="0"/>
              </a:rPr>
              <a:t>descarte de vacunas, y cálculo del descarte. </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Controlar </a:t>
            </a:r>
            <a:r>
              <a:rPr lang="es-MX" i="1" dirty="0">
                <a:solidFill>
                  <a:prstClr val="black"/>
                </a:solidFill>
                <a:latin typeface="Arial" charset="0"/>
                <a:cs typeface="Arial" charset="0"/>
              </a:rPr>
              <a:t>registro nominal de aplicación de vacunas. </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Inspeccionar </a:t>
            </a:r>
            <a:r>
              <a:rPr lang="es-MX" i="1" dirty="0">
                <a:solidFill>
                  <a:prstClr val="black"/>
                </a:solidFill>
                <a:latin typeface="Arial" charset="0"/>
                <a:cs typeface="Arial" charset="0"/>
              </a:rPr>
              <a:t>las condiciones de almacenamiento en los efectores. </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Verificar </a:t>
            </a:r>
            <a:r>
              <a:rPr lang="es-MX" i="1" dirty="0">
                <a:solidFill>
                  <a:prstClr val="black"/>
                </a:solidFill>
                <a:latin typeface="Arial" charset="0"/>
                <a:cs typeface="Arial" charset="0"/>
              </a:rPr>
              <a:t>el estado de las transferencias efectuadas en periodos anteriores por el Ministerio de Salud de la Nación, su ejecución y rendición. </a:t>
            </a:r>
          </a:p>
          <a:p>
            <a:pPr marL="171450" marR="0" indent="-171450" algn="just" eaLnBrk="0" fontAlgn="base" hangingPunct="0">
              <a:lnSpc>
                <a:spcPct val="150000"/>
              </a:lnSpc>
              <a:spcBef>
                <a:spcPct val="0"/>
              </a:spcBef>
              <a:spcAft>
                <a:spcPct val="0"/>
              </a:spcAft>
              <a:buSzPts val="1050"/>
              <a:buFont typeface="Wingdings" panose="05000000000000000000" pitchFamily="2" charset="2"/>
              <a:buChar char="ü"/>
              <a:tabLst/>
              <a:defRPr/>
            </a:pPr>
            <a:r>
              <a:rPr lang="es-MX" b="1" i="1" dirty="0">
                <a:solidFill>
                  <a:prstClr val="black"/>
                </a:solidFill>
                <a:latin typeface="Arial" charset="0"/>
                <a:cs typeface="Arial" charset="0"/>
              </a:rPr>
              <a:t>Verificaciones </a:t>
            </a:r>
            <a:r>
              <a:rPr lang="es-MX" i="1" dirty="0">
                <a:solidFill>
                  <a:prstClr val="black"/>
                </a:solidFill>
                <a:latin typeface="Arial" charset="0"/>
                <a:cs typeface="Arial" charset="0"/>
              </a:rPr>
              <a:t>acerca del funcionamiento del Programa. Entrevistar a funcionarios y responsables de los sectores auditados.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xmlns="" id="{A6B27F4A-3155-9D7C-7EC5-1317FEBEEBB9}"/>
              </a:ext>
            </a:extLst>
          </p:cNvPr>
          <p:cNvSpPr/>
          <p:nvPr/>
        </p:nvSpPr>
        <p:spPr>
          <a:xfrm>
            <a:off x="-31099" y="631588"/>
            <a:ext cx="8352928"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000" b="1" i="1" u="sng" strike="noStrike" kern="1200" cap="none" spc="0" normalizeH="0" baseline="0" noProof="0" dirty="0">
                <a:ln>
                  <a:noFill/>
                </a:ln>
                <a:solidFill>
                  <a:srgbClr val="002060"/>
                </a:solidFill>
                <a:effectLst/>
                <a:uLnTx/>
                <a:uFillTx/>
                <a:latin typeface="Arial" charset="0"/>
                <a:ea typeface="+mn-ea"/>
                <a:cs typeface="Arial" charset="0"/>
              </a:rPr>
              <a:t>Tareas  a realizar "PROGRAMA 20-ACTIVIDAD 43“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400" b="1" i="0" u="sng" strike="noStrike" kern="1200" cap="none" spc="0" normalizeH="0" baseline="0" noProof="0" dirty="0">
                <a:ln>
                  <a:noFill/>
                </a:ln>
                <a:solidFill>
                  <a:srgbClr val="0070C0"/>
                </a:solidFill>
                <a:effectLst/>
                <a:uLnTx/>
                <a:uFillTx/>
                <a:latin typeface="Arial" charset="0"/>
                <a:ea typeface="+mn-ea"/>
                <a:cs typeface="Arial" charset="0"/>
              </a:rPr>
              <a:t> </a:t>
            </a:r>
            <a:endParaRPr kumimoji="0" lang="es-AR" sz="2000" b="1" i="0" u="sng" strike="noStrike" kern="1200" cap="none" spc="0" normalizeH="0" baseline="0" noProof="0" dirty="0">
              <a:ln>
                <a:noFill/>
              </a:ln>
              <a:solidFill>
                <a:srgbClr val="0070C0"/>
              </a:solidFill>
              <a:effectLst/>
              <a:uLnTx/>
              <a:uFillTx/>
              <a:latin typeface="Arial" charset="0"/>
              <a:ea typeface="+mn-ea"/>
              <a:cs typeface="Arial" charset="0"/>
            </a:endParaRPr>
          </a:p>
        </p:txBody>
      </p:sp>
      <p:sp>
        <p:nvSpPr>
          <p:cNvPr id="2" name="Rectángulo 1">
            <a:extLst>
              <a:ext uri="{FF2B5EF4-FFF2-40B4-BE49-F238E27FC236}">
                <a16:creationId xmlns:a16="http://schemas.microsoft.com/office/drawing/2014/main" xmlns="" id="{DDF8D67A-E230-AAD6-E23D-1F3C7B58B3A5}"/>
              </a:ext>
            </a:extLst>
          </p:cNvPr>
          <p:cNvSpPr/>
          <p:nvPr/>
        </p:nvSpPr>
        <p:spPr>
          <a:xfrm>
            <a:off x="377318" y="74017"/>
            <a:ext cx="41025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AR" altLang="es-AR" sz="2000" b="1" dirty="0">
                <a:solidFill>
                  <a:srgbClr val="160B69"/>
                </a:solidFill>
              </a:rPr>
              <a:t>PRESENTACIÓN PLANIFICACIÓN 2026</a:t>
            </a:r>
          </a:p>
        </p:txBody>
      </p:sp>
      <p:pic>
        <p:nvPicPr>
          <p:cNvPr id="4" name="Gráfico 3" descr="Bombilla y equipo con relleno sólido">
            <a:extLst>
              <a:ext uri="{FF2B5EF4-FFF2-40B4-BE49-F238E27FC236}">
                <a16:creationId xmlns:a16="http://schemas.microsoft.com/office/drawing/2014/main" xmlns="" id="{5523E817-706E-2B19-66F1-C82B52C59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153682">
            <a:off x="7222918" y="103062"/>
            <a:ext cx="1480232" cy="1480232"/>
          </a:xfrm>
          <a:prstGeom prst="rect">
            <a:avLst/>
          </a:prstGeom>
          <a:effectLst>
            <a:outerShdw blurRad="50800" dist="50800" dir="5400000" algn="ctr" rotWithShape="0">
              <a:srgbClr val="000000">
                <a:alpha val="22000"/>
              </a:srgbClr>
            </a:outerShdw>
            <a:reflection stA="0" endPos="65000" dist="50800" dir="5400000" sy="-100000" algn="bl" rotWithShape="0"/>
            <a:softEdge rad="25400"/>
          </a:effectLst>
        </p:spPr>
      </p:pic>
      <p:sp>
        <p:nvSpPr>
          <p:cNvPr id="9" name="Flecha: cheurón 21">
            <a:extLst>
              <a:ext uri="{FF2B5EF4-FFF2-40B4-BE49-F238E27FC236}">
                <a16:creationId xmlns:a16="http://schemas.microsoft.com/office/drawing/2014/main" xmlns="" id="{340C9F36-A7AF-112A-0AB5-B5EAB40C130F}"/>
              </a:ext>
            </a:extLst>
          </p:cNvPr>
          <p:cNvSpPr/>
          <p:nvPr/>
        </p:nvSpPr>
        <p:spPr>
          <a:xfrm rot="18854619">
            <a:off x="8584593" y="703"/>
            <a:ext cx="533151" cy="601241"/>
          </a:xfrm>
          <a:prstGeom prst="chevron">
            <a:avLst/>
          </a:prstGeom>
          <a:solidFill>
            <a:srgbClr val="275899">
              <a:alpha val="65000"/>
            </a:srgbClr>
          </a:solidFill>
          <a:ln w="1369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0" name="3 Rectángulo">
            <a:extLst>
              <a:ext uri="{FF2B5EF4-FFF2-40B4-BE49-F238E27FC236}">
                <a16:creationId xmlns:a16="http://schemas.microsoft.com/office/drawing/2014/main" xmlns="" id="{8DA2E79B-5DBD-336A-28E6-A1550CC98F06}"/>
              </a:ext>
            </a:extLst>
          </p:cNvPr>
          <p:cNvSpPr/>
          <p:nvPr/>
        </p:nvSpPr>
        <p:spPr>
          <a:xfrm>
            <a:off x="2651" y="5934670"/>
            <a:ext cx="9144000" cy="923330"/>
          </a:xfrm>
          <a:prstGeom prst="rect">
            <a:avLst/>
          </a:prstGeom>
          <a:solidFill>
            <a:srgbClr val="160B69"/>
          </a:solidFill>
        </p:spPr>
        <p:txBody>
          <a:bodyPr wrap="square">
            <a:spAutoFit/>
          </a:bodyPr>
          <a:lstStyle/>
          <a:p>
            <a:endParaRPr lang="es-MX" altLang="es-AR" b="1" dirty="0">
              <a:solidFill>
                <a:schemeClr val="tx1">
                  <a:lumMod val="50000"/>
                  <a:lumOff val="50000"/>
                </a:schemeClr>
              </a:solidFill>
            </a:endParaRPr>
          </a:p>
          <a:p>
            <a:pPr algn="ctr"/>
            <a:r>
              <a:rPr lang="es-AR" altLang="es-AR" b="1" i="1" dirty="0">
                <a:solidFill>
                  <a:schemeClr val="bg1"/>
                </a:solidFill>
              </a:rPr>
              <a:t>UAI-MINISTERIO DE SALUD</a:t>
            </a:r>
          </a:p>
          <a:p>
            <a:pPr algn="ctr"/>
            <a:endParaRPr lang="es-AR" altLang="es-AR" b="1" i="1" dirty="0">
              <a:solidFill>
                <a:schemeClr val="bg1"/>
              </a:solidFill>
            </a:endParaRPr>
          </a:p>
        </p:txBody>
      </p:sp>
      <p:pic>
        <p:nvPicPr>
          <p:cNvPr id="11" name="Imagen 10">
            <a:extLst>
              <a:ext uri="{FF2B5EF4-FFF2-40B4-BE49-F238E27FC236}">
                <a16:creationId xmlns:a16="http://schemas.microsoft.com/office/drawing/2014/main" xmlns="" id="{A7F92C0C-FFBE-9181-3B54-B9DF19C46B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5915484"/>
            <a:ext cx="909482" cy="909482"/>
          </a:xfrm>
          <a:prstGeom prst="rect">
            <a:avLst/>
          </a:prstGeom>
        </p:spPr>
      </p:pic>
      <p:pic>
        <p:nvPicPr>
          <p:cNvPr id="6" name="Imagen 5">
            <a:extLst>
              <a:ext uri="{FF2B5EF4-FFF2-40B4-BE49-F238E27FC236}">
                <a16:creationId xmlns:a16="http://schemas.microsoft.com/office/drawing/2014/main" xmlns="" id="{DF10117A-3342-0228-8A72-244BF3E5BCA8}"/>
              </a:ext>
            </a:extLst>
          </p:cNvPr>
          <p:cNvPicPr>
            <a:picLocks noChangeAspect="1"/>
          </p:cNvPicPr>
          <p:nvPr/>
        </p:nvPicPr>
        <p:blipFill>
          <a:blip r:embed="rId6"/>
          <a:stretch>
            <a:fillRect/>
          </a:stretch>
        </p:blipFill>
        <p:spPr>
          <a:xfrm>
            <a:off x="293980" y="462921"/>
            <a:ext cx="6809822" cy="164606"/>
          </a:xfrm>
          <a:prstGeom prst="rect">
            <a:avLst/>
          </a:prstGeom>
        </p:spPr>
      </p:pic>
    </p:spTree>
    <p:extLst>
      <p:ext uri="{BB962C8B-B14F-4D97-AF65-F5344CB8AC3E}">
        <p14:creationId xmlns:p14="http://schemas.microsoft.com/office/powerpoint/2010/main" val="2449559008"/>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1656</TotalTime>
  <Words>1351</Words>
  <Application>Microsoft Office PowerPoint</Application>
  <PresentationFormat>Presentación en pantalla (4:3)</PresentationFormat>
  <Paragraphs>208</Paragraphs>
  <Slides>23</Slides>
  <Notes>7</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Vanina Serra</dc:creator>
  <cp:lastModifiedBy>Jorge Laprovitta</cp:lastModifiedBy>
  <cp:revision>32</cp:revision>
  <dcterms:created xsi:type="dcterms:W3CDTF">2024-03-05T15:20:24Z</dcterms:created>
  <dcterms:modified xsi:type="dcterms:W3CDTF">2025-12-05T15:53:24Z</dcterms:modified>
</cp:coreProperties>
</file>