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0" r:id="rId1"/>
  </p:sldMasterIdLst>
  <p:sldIdLst>
    <p:sldId id="288" r:id="rId2"/>
    <p:sldId id="308" r:id="rId3"/>
    <p:sldId id="295" r:id="rId4"/>
    <p:sldId id="300" r:id="rId5"/>
    <p:sldId id="262" r:id="rId6"/>
    <p:sldId id="298" r:id="rId7"/>
    <p:sldId id="299" r:id="rId8"/>
    <p:sldId id="301" r:id="rId9"/>
    <p:sldId id="304" r:id="rId10"/>
    <p:sldId id="307" r:id="rId11"/>
    <p:sldId id="303" r:id="rId12"/>
    <p:sldId id="309" r:id="rId13"/>
    <p:sldId id="305" r:id="rId14"/>
    <p:sldId id="296" r:id="rId15"/>
  </p:sldIdLst>
  <p:sldSz cx="12192000" cy="6858000"/>
  <p:notesSz cx="7010400" cy="120396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a:srgbClr val="00153E"/>
    <a:srgbClr val="004F8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35" d="100"/>
          <a:sy n="35" d="100"/>
        </p:scale>
        <p:origin x="105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657EF11A-1F11-4DB7-BE6F-95AA7CB7E4D2}" type="datetimeFigureOut">
              <a:rPr lang="es-ES" smtClean="0"/>
              <a:t>05/12/2025</a:t>
            </a:fld>
            <a:endParaRPr lang="es-ES"/>
          </a:p>
        </p:txBody>
      </p:sp>
      <p:sp>
        <p:nvSpPr>
          <p:cNvPr id="5" name="Footer Placeholder 4"/>
          <p:cNvSpPr>
            <a:spLocks noGrp="1"/>
          </p:cNvSpPr>
          <p:nvPr>
            <p:ph type="ftr" sz="quarter" idx="11"/>
          </p:nvPr>
        </p:nvSpPr>
        <p:spPr/>
        <p:txBody>
          <a:bodyPr/>
          <a:lstStyle/>
          <a:p>
            <a:endParaRPr lang="es-E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3093326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AC7718EB-86FD-4B70-A7B6-099BC1E33A14}" type="datetimeFigureOut">
              <a:rPr lang="es-AR" smtClean="0"/>
              <a:t>5/12/2025</a:t>
            </a:fld>
            <a:endParaRPr lang="es-AR"/>
          </a:p>
        </p:txBody>
      </p:sp>
      <p:sp>
        <p:nvSpPr>
          <p:cNvPr id="5" name="Footer Placeholder 4"/>
          <p:cNvSpPr>
            <a:spLocks noGrp="1"/>
          </p:cNvSpPr>
          <p:nvPr>
            <p:ph type="ftr" sz="quarter" idx="11"/>
          </p:nvPr>
        </p:nvSpPr>
        <p:spPr/>
        <p:txBody>
          <a:bodyPr/>
          <a:lstStyle/>
          <a:p>
            <a:endParaRPr lang="es-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BC0BB3-723F-472A-B17B-4B9A02A08A1D}" type="slidenum">
              <a:rPr lang="es-AR" smtClean="0"/>
              <a:t>‹Nº›</a:t>
            </a:fld>
            <a:endParaRPr lang="es-AR"/>
          </a:p>
        </p:txBody>
      </p:sp>
    </p:spTree>
    <p:extLst>
      <p:ext uri="{BB962C8B-B14F-4D97-AF65-F5344CB8AC3E}">
        <p14:creationId xmlns:p14="http://schemas.microsoft.com/office/powerpoint/2010/main" val="167373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AC7718EB-86FD-4B70-A7B6-099BC1E33A14}" type="datetimeFigureOut">
              <a:rPr lang="es-AR" smtClean="0"/>
              <a:t>5/12/2025</a:t>
            </a:fld>
            <a:endParaRPr lang="es-AR"/>
          </a:p>
        </p:txBody>
      </p:sp>
      <p:sp>
        <p:nvSpPr>
          <p:cNvPr id="5" name="Footer Placeholder 4"/>
          <p:cNvSpPr>
            <a:spLocks noGrp="1"/>
          </p:cNvSpPr>
          <p:nvPr>
            <p:ph type="ftr" sz="quarter" idx="11"/>
          </p:nvPr>
        </p:nvSpPr>
        <p:spPr/>
        <p:txBody>
          <a:bodyPr/>
          <a:lstStyle/>
          <a:p>
            <a:endParaRPr lang="es-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8BC0BB3-723F-472A-B17B-4B9A02A08A1D}" type="slidenum">
              <a:rPr lang="es-AR" smtClean="0"/>
              <a:t>‹Nº›</a:t>
            </a:fld>
            <a:endParaRPr lang="es-A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74275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AC7718EB-86FD-4B70-A7B6-099BC1E33A14}" type="datetimeFigureOut">
              <a:rPr lang="es-AR" smtClean="0"/>
              <a:t>5/12/2025</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BC0BB3-723F-472A-B17B-4B9A02A08A1D}" type="slidenum">
              <a:rPr lang="es-AR" smtClean="0"/>
              <a:t>‹Nº›</a:t>
            </a:fld>
            <a:endParaRPr lang="es-AR"/>
          </a:p>
        </p:txBody>
      </p:sp>
    </p:spTree>
    <p:extLst>
      <p:ext uri="{BB962C8B-B14F-4D97-AF65-F5344CB8AC3E}">
        <p14:creationId xmlns:p14="http://schemas.microsoft.com/office/powerpoint/2010/main" val="3779250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AC7718EB-86FD-4B70-A7B6-099BC1E33A14}" type="datetimeFigureOut">
              <a:rPr lang="es-AR" smtClean="0"/>
              <a:t>5/12/2025</a:t>
            </a:fld>
            <a:endParaRPr lang="es-AR"/>
          </a:p>
        </p:txBody>
      </p:sp>
      <p:sp>
        <p:nvSpPr>
          <p:cNvPr id="6" name="Footer Placeholder 5"/>
          <p:cNvSpPr>
            <a:spLocks noGrp="1"/>
          </p:cNvSpPr>
          <p:nvPr>
            <p:ph type="ftr" sz="quarter" idx="11"/>
          </p:nvPr>
        </p:nvSpPr>
        <p:spPr/>
        <p:txBody>
          <a:bodyPr/>
          <a:lstStyle/>
          <a:p>
            <a:endParaRPr lang="es-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BC0BB3-723F-472A-B17B-4B9A02A08A1D}" type="slidenum">
              <a:rPr lang="es-AR" smtClean="0"/>
              <a:t>‹Nº›</a:t>
            </a:fld>
            <a:endParaRPr lang="es-A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36525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AC7718EB-86FD-4B70-A7B6-099BC1E33A14}" type="datetimeFigureOut">
              <a:rPr lang="es-AR" smtClean="0"/>
              <a:t>5/12/2025</a:t>
            </a:fld>
            <a:endParaRPr lang="es-AR"/>
          </a:p>
        </p:txBody>
      </p:sp>
      <p:sp>
        <p:nvSpPr>
          <p:cNvPr id="6" name="Footer Placeholder 5"/>
          <p:cNvSpPr>
            <a:spLocks noGrp="1"/>
          </p:cNvSpPr>
          <p:nvPr>
            <p:ph type="ftr" sz="quarter" idx="11"/>
          </p:nvPr>
        </p:nvSpPr>
        <p:spPr/>
        <p:txBody>
          <a:bodyPr/>
          <a:lstStyle/>
          <a:p>
            <a:endParaRPr lang="es-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8BC0BB3-723F-472A-B17B-4B9A02A08A1D}" type="slidenum">
              <a:rPr lang="es-AR" smtClean="0"/>
              <a:t>‹Nº›</a:t>
            </a:fld>
            <a:endParaRPr lang="es-AR"/>
          </a:p>
        </p:txBody>
      </p:sp>
    </p:spTree>
    <p:extLst>
      <p:ext uri="{BB962C8B-B14F-4D97-AF65-F5344CB8AC3E}">
        <p14:creationId xmlns:p14="http://schemas.microsoft.com/office/powerpoint/2010/main" val="2095243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57EF11A-1F11-4DB7-BE6F-95AA7CB7E4D2}" type="datetimeFigureOut">
              <a:rPr lang="es-ES" smtClean="0"/>
              <a:t>05/12/2025</a:t>
            </a:fld>
            <a:endParaRPr lang="es-ES"/>
          </a:p>
        </p:txBody>
      </p:sp>
      <p:sp>
        <p:nvSpPr>
          <p:cNvPr id="5" name="Footer Placeholder 4"/>
          <p:cNvSpPr>
            <a:spLocks noGrp="1"/>
          </p:cNvSpPr>
          <p:nvPr>
            <p:ph type="ftr" sz="quarter" idx="11"/>
          </p:nvPr>
        </p:nvSpPr>
        <p:spPr/>
        <p:txBody>
          <a:bodyPr/>
          <a:lstStyle/>
          <a:p>
            <a:endParaRPr lang="es-E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32416117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57EF11A-1F11-4DB7-BE6F-95AA7CB7E4D2}" type="datetimeFigureOut">
              <a:rPr lang="es-ES" smtClean="0"/>
              <a:t>05/12/2025</a:t>
            </a:fld>
            <a:endParaRPr lang="es-ES"/>
          </a:p>
        </p:txBody>
      </p:sp>
      <p:sp>
        <p:nvSpPr>
          <p:cNvPr id="5" name="Footer Placeholder 4"/>
          <p:cNvSpPr>
            <a:spLocks noGrp="1"/>
          </p:cNvSpPr>
          <p:nvPr>
            <p:ph type="ftr" sz="quarter" idx="11"/>
          </p:nvPr>
        </p:nvSpPr>
        <p:spPr/>
        <p:txBody>
          <a:bodyPr/>
          <a:lstStyle/>
          <a:p>
            <a:endParaRPr lang="es-E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2461981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57EF11A-1F11-4DB7-BE6F-95AA7CB7E4D2}" type="datetimeFigureOut">
              <a:rPr lang="es-ES" smtClean="0"/>
              <a:t>05/12/2025</a:t>
            </a:fld>
            <a:endParaRPr lang="es-ES"/>
          </a:p>
        </p:txBody>
      </p:sp>
      <p:sp>
        <p:nvSpPr>
          <p:cNvPr id="5" name="Footer Placeholder 4"/>
          <p:cNvSpPr>
            <a:spLocks noGrp="1"/>
          </p:cNvSpPr>
          <p:nvPr>
            <p:ph type="ftr" sz="quarter" idx="11"/>
          </p:nvPr>
        </p:nvSpPr>
        <p:spPr/>
        <p:txBody>
          <a:bodyPr/>
          <a:lstStyle/>
          <a:p>
            <a:endParaRPr lang="es-E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AR"/>
          </a:p>
        </p:txBody>
      </p:sp>
      <p:sp>
        <p:nvSpPr>
          <p:cNvPr id="6" name="Slide Number Placeholder 5"/>
          <p:cNvSpPr>
            <a:spLocks noGrp="1"/>
          </p:cNvSpPr>
          <p:nvPr>
            <p:ph type="sldNum" sz="quarter" idx="12"/>
          </p:nvPr>
        </p:nvSpPr>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3460152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657EF11A-1F11-4DB7-BE6F-95AA7CB7E4D2}" type="datetimeFigureOut">
              <a:rPr lang="es-ES" smtClean="0"/>
              <a:t>05/12/2025</a:t>
            </a:fld>
            <a:endParaRPr lang="es-ES"/>
          </a:p>
        </p:txBody>
      </p:sp>
      <p:sp>
        <p:nvSpPr>
          <p:cNvPr id="5" name="Footer Placeholder 4"/>
          <p:cNvSpPr>
            <a:spLocks noGrp="1"/>
          </p:cNvSpPr>
          <p:nvPr>
            <p:ph type="ftr" sz="quarter" idx="11"/>
          </p:nvPr>
        </p:nvSpPr>
        <p:spPr/>
        <p:txBody>
          <a:bodyPr/>
          <a:lstStyle/>
          <a:p>
            <a:endParaRPr lang="es-E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3426696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57EF11A-1F11-4DB7-BE6F-95AA7CB7E4D2}" type="datetimeFigureOut">
              <a:rPr lang="es-ES" smtClean="0"/>
              <a:t>05/12/2025</a:t>
            </a:fld>
            <a:endParaRPr lang="es-ES"/>
          </a:p>
        </p:txBody>
      </p:sp>
      <p:sp>
        <p:nvSpPr>
          <p:cNvPr id="6" name="Footer Placeholder 5"/>
          <p:cNvSpPr>
            <a:spLocks noGrp="1"/>
          </p:cNvSpPr>
          <p:nvPr>
            <p:ph type="ftr" sz="quarter" idx="11"/>
          </p:nvPr>
        </p:nvSpPr>
        <p:spPr/>
        <p:txBody>
          <a:bodyPr/>
          <a:lstStyle/>
          <a:p>
            <a:endParaRPr lang="es-E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187838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57EF11A-1F11-4DB7-BE6F-95AA7CB7E4D2}" type="datetimeFigureOut">
              <a:rPr lang="es-ES" smtClean="0"/>
              <a:t>05/12/2025</a:t>
            </a:fld>
            <a:endParaRPr lang="es-ES"/>
          </a:p>
        </p:txBody>
      </p:sp>
      <p:sp>
        <p:nvSpPr>
          <p:cNvPr id="8" name="Footer Placeholder 7"/>
          <p:cNvSpPr>
            <a:spLocks noGrp="1"/>
          </p:cNvSpPr>
          <p:nvPr>
            <p:ph type="ftr" sz="quarter" idx="11"/>
          </p:nvPr>
        </p:nvSpPr>
        <p:spPr/>
        <p:txBody>
          <a:bodyPr/>
          <a:lstStyle/>
          <a:p>
            <a:endParaRPr lang="es-E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2715838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57EF11A-1F11-4DB7-BE6F-95AA7CB7E4D2}" type="datetimeFigureOut">
              <a:rPr lang="es-ES" smtClean="0"/>
              <a:t>05/12/2025</a:t>
            </a:fld>
            <a:endParaRPr lang="es-ES"/>
          </a:p>
        </p:txBody>
      </p:sp>
      <p:sp>
        <p:nvSpPr>
          <p:cNvPr id="4" name="Footer Placeholder 3"/>
          <p:cNvSpPr>
            <a:spLocks noGrp="1"/>
          </p:cNvSpPr>
          <p:nvPr>
            <p:ph type="ftr" sz="quarter" idx="11"/>
          </p:nvPr>
        </p:nvSpPr>
        <p:spPr/>
        <p:txBody>
          <a:bodyPr/>
          <a:lstStyle/>
          <a:p>
            <a:endParaRPr lang="es-E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2914327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7EF11A-1F11-4DB7-BE6F-95AA7CB7E4D2}" type="datetimeFigureOut">
              <a:rPr lang="es-ES" smtClean="0"/>
              <a:t>05/12/2025</a:t>
            </a:fld>
            <a:endParaRPr lang="es-ES"/>
          </a:p>
        </p:txBody>
      </p:sp>
      <p:sp>
        <p:nvSpPr>
          <p:cNvPr id="3" name="Footer Placeholder 2"/>
          <p:cNvSpPr>
            <a:spLocks noGrp="1"/>
          </p:cNvSpPr>
          <p:nvPr>
            <p:ph type="ftr" sz="quarter" idx="11"/>
          </p:nvPr>
        </p:nvSpPr>
        <p:spPr/>
        <p:txBody>
          <a:bodyPr/>
          <a:lstStyle/>
          <a:p>
            <a:endParaRPr lang="es-E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AR"/>
          </a:p>
        </p:txBody>
      </p:sp>
      <p:sp>
        <p:nvSpPr>
          <p:cNvPr id="4" name="Slide Number Placeholder 3"/>
          <p:cNvSpPr>
            <a:spLocks noGrp="1"/>
          </p:cNvSpPr>
          <p:nvPr>
            <p:ph type="sldNum" sz="quarter" idx="12"/>
          </p:nvPr>
        </p:nvSpPr>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1876941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657EF11A-1F11-4DB7-BE6F-95AA7CB7E4D2}" type="datetimeFigureOut">
              <a:rPr lang="es-ES" smtClean="0"/>
              <a:t>05/12/2025</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2364251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657EF11A-1F11-4DB7-BE6F-95AA7CB7E4D2}" type="datetimeFigureOut">
              <a:rPr lang="es-ES" smtClean="0"/>
              <a:t>05/12/2025</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4496CC8-983C-45E1-9DC5-2ADF0C78D269}" type="slidenum">
              <a:rPr lang="es-ES" smtClean="0"/>
              <a:t>‹Nº›</a:t>
            </a:fld>
            <a:endParaRPr lang="es-ES"/>
          </a:p>
        </p:txBody>
      </p:sp>
    </p:spTree>
    <p:extLst>
      <p:ext uri="{BB962C8B-B14F-4D97-AF65-F5344CB8AC3E}">
        <p14:creationId xmlns:p14="http://schemas.microsoft.com/office/powerpoint/2010/main" val="1361375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153E"/>
            </a:gs>
            <a:gs pos="100000">
              <a:schemeClr val="accent6">
                <a:lumMod val="45000"/>
                <a:lumOff val="55000"/>
              </a:schemeClr>
            </a:gs>
            <a:gs pos="100000">
              <a:schemeClr val="accent6">
                <a:lumMod val="0"/>
                <a:lumOff val="100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A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A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A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A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A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A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A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A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A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A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A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A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A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A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A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A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A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A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A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A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A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A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A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A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A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C7718EB-86FD-4B70-A7B6-099BC1E33A14}" type="datetimeFigureOut">
              <a:rPr lang="es-AR" smtClean="0"/>
              <a:t>5/12/2025</a:t>
            </a:fld>
            <a:endParaRPr lang="es-A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8BC0BB3-723F-472A-B17B-4B9A02A08A1D}" type="slidenum">
              <a:rPr lang="es-AR" smtClean="0"/>
              <a:t>‹Nº›</a:t>
            </a:fld>
            <a:endParaRPr lang="es-AR"/>
          </a:p>
        </p:txBody>
      </p:sp>
    </p:spTree>
    <p:extLst>
      <p:ext uri="{BB962C8B-B14F-4D97-AF65-F5344CB8AC3E}">
        <p14:creationId xmlns:p14="http://schemas.microsoft.com/office/powerpoint/2010/main" val="3206737880"/>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uadroTexto 7"/>
          <p:cNvSpPr txBox="1"/>
          <p:nvPr/>
        </p:nvSpPr>
        <p:spPr>
          <a:xfrm>
            <a:off x="1260814" y="2948113"/>
            <a:ext cx="375604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AR" sz="1600" dirty="0">
                <a:solidFill>
                  <a:prstClr val="white"/>
                </a:solidFill>
                <a:latin typeface="Lora" pitchFamily="2" charset="0"/>
              </a:rPr>
              <a:t>Diciembre </a:t>
            </a:r>
            <a:r>
              <a:rPr kumimoji="0" lang="es-AR" sz="1600" b="0" i="0" u="none" strike="noStrike" kern="1200" cap="none" spc="0" normalizeH="0" baseline="0" noProof="0" dirty="0">
                <a:ln>
                  <a:noFill/>
                </a:ln>
                <a:solidFill>
                  <a:prstClr val="white"/>
                </a:solidFill>
                <a:effectLst/>
                <a:uLnTx/>
                <a:uFillTx/>
                <a:latin typeface="Lora" pitchFamily="2" charset="0"/>
                <a:ea typeface="+mn-ea"/>
                <a:cs typeface="+mn-cs"/>
              </a:rPr>
              <a:t>2025</a:t>
            </a:r>
          </a:p>
        </p:txBody>
      </p:sp>
      <p:sp>
        <p:nvSpPr>
          <p:cNvPr id="9" name="CuadroTexto 8"/>
          <p:cNvSpPr txBox="1"/>
          <p:nvPr/>
        </p:nvSpPr>
        <p:spPr>
          <a:xfrm>
            <a:off x="1213457" y="1351592"/>
            <a:ext cx="8842451"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4000" b="1" i="0" u="none" strike="noStrike" kern="1200" cap="none" spc="0" normalizeH="0" baseline="0" noProof="0" dirty="0">
                <a:ln>
                  <a:noFill/>
                </a:ln>
                <a:solidFill>
                  <a:prstClr val="white"/>
                </a:solidFill>
                <a:effectLst/>
                <a:uLnTx/>
                <a:uFillTx/>
                <a:latin typeface="Lora SemiBold" pitchFamily="2" charset="0"/>
                <a:ea typeface="+mn-ea"/>
                <a:cs typeface="+mn-cs"/>
              </a:rPr>
              <a:t>Red Federal SIGEN 2026</a:t>
            </a:r>
            <a:endParaRPr kumimoji="0" lang="es-AR" sz="4000" b="1" i="0" u="none" strike="noStrike" kern="1200" cap="none" spc="0" normalizeH="0" baseline="0" noProof="0" dirty="0">
              <a:ln>
                <a:noFill/>
              </a:ln>
              <a:solidFill>
                <a:prstClr val="white"/>
              </a:solidFill>
              <a:effectLst/>
              <a:uLnTx/>
              <a:uFillTx/>
              <a:latin typeface="Lora SemiBold" pitchFamily="2" charset="0"/>
              <a:ea typeface="+mn-ea"/>
              <a:cs typeface="+mn-cs"/>
            </a:endParaRPr>
          </a:p>
        </p:txBody>
      </p:sp>
      <p:pic>
        <p:nvPicPr>
          <p:cNvPr id="4" name="Imagen 3">
            <a:extLst>
              <a:ext uri="{FF2B5EF4-FFF2-40B4-BE49-F238E27FC236}">
                <a16:creationId xmlns:a16="http://schemas.microsoft.com/office/drawing/2014/main" id="{AD98F541-06E0-0B87-758C-C792A836B38E}"/>
              </a:ext>
            </a:extLst>
          </p:cNvPr>
          <p:cNvPicPr>
            <a:picLocks noChangeAspect="1"/>
          </p:cNvPicPr>
          <p:nvPr/>
        </p:nvPicPr>
        <p:blipFill>
          <a:blip r:embed="rId2"/>
          <a:stretch>
            <a:fillRect/>
          </a:stretch>
        </p:blipFill>
        <p:spPr>
          <a:xfrm>
            <a:off x="1020530" y="5172202"/>
            <a:ext cx="2793115" cy="992553"/>
          </a:xfrm>
          <a:prstGeom prst="rect">
            <a:avLst/>
          </a:prstGeom>
        </p:spPr>
      </p:pic>
      <p:sp>
        <p:nvSpPr>
          <p:cNvPr id="2" name="CuadroTexto 1">
            <a:extLst>
              <a:ext uri="{FF2B5EF4-FFF2-40B4-BE49-F238E27FC236}">
                <a16:creationId xmlns:a16="http://schemas.microsoft.com/office/drawing/2014/main" id="{5166BBF3-C937-7860-99E6-B1AF24F94C79}"/>
              </a:ext>
            </a:extLst>
          </p:cNvPr>
          <p:cNvSpPr txBox="1"/>
          <p:nvPr/>
        </p:nvSpPr>
        <p:spPr>
          <a:xfrm>
            <a:off x="1213457" y="2186493"/>
            <a:ext cx="7444441"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3200" b="1" i="0" u="none" strike="noStrike" kern="1200" cap="none" spc="0" normalizeH="0" baseline="0" noProof="0" dirty="0">
                <a:ln>
                  <a:noFill/>
                </a:ln>
                <a:solidFill>
                  <a:srgbClr val="F2F5F8"/>
                </a:solidFill>
                <a:effectLst/>
                <a:uLnTx/>
                <a:uFillTx/>
                <a:latin typeface="Calibri" panose="020F0502020204030204"/>
                <a:ea typeface="+mn-ea"/>
                <a:cs typeface="+mn-cs"/>
              </a:rPr>
              <a:t>Auditoría Sectorial de Educación.</a:t>
            </a:r>
            <a:endParaRPr kumimoji="0" lang="es-AR" sz="3200" b="1" i="0" u="none" strike="noStrike" kern="1200" cap="none" spc="0" normalizeH="0" baseline="0" noProof="0" dirty="0">
              <a:ln>
                <a:noFill/>
              </a:ln>
              <a:solidFill>
                <a:srgbClr val="F2F5F8"/>
              </a:solidFill>
              <a:effectLst/>
              <a:uLnTx/>
              <a:uFillTx/>
              <a:latin typeface="Calibri" panose="020F0502020204030204"/>
              <a:ea typeface="+mn-ea"/>
              <a:cs typeface="+mn-cs"/>
            </a:endParaRPr>
          </a:p>
        </p:txBody>
      </p:sp>
      <p:sp>
        <p:nvSpPr>
          <p:cNvPr id="3" name="Rectángulo 2"/>
          <p:cNvSpPr/>
          <p:nvPr/>
        </p:nvSpPr>
        <p:spPr>
          <a:xfrm>
            <a:off x="475131" y="693245"/>
            <a:ext cx="429926" cy="421654"/>
          </a:xfrm>
          <a:prstGeom prst="rect">
            <a:avLst/>
          </a:prstGeom>
        </p:spPr>
        <p:txBody>
          <a:bodyPr wrap="square">
            <a:spAutoFit/>
          </a:bodyPr>
          <a:lstStyle/>
          <a:p>
            <a:pPr>
              <a:lnSpc>
                <a:spcPct val="107000"/>
              </a:lnSpc>
              <a:spcAft>
                <a:spcPts val="800"/>
              </a:spcAft>
            </a:pPr>
            <a:r>
              <a:rPr lang="es-MX" sz="2000" b="1" dirty="0">
                <a:latin typeface="Calibri" panose="020F0502020204030204" pitchFamily="34" charset="0"/>
                <a:ea typeface="Calibri" panose="020F0502020204030204" pitchFamily="34" charset="0"/>
                <a:cs typeface="Times New Roman" panose="02020603050405020304" pitchFamily="18" charset="0"/>
              </a:rPr>
              <a:t>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386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21FD7CE-200F-A494-4406-B5CF09C44FEE}"/>
              </a:ext>
            </a:extLst>
          </p:cNvPr>
          <p:cNvSpPr txBox="1"/>
          <p:nvPr/>
        </p:nvSpPr>
        <p:spPr>
          <a:xfrm>
            <a:off x="347241" y="1453536"/>
            <a:ext cx="11265365" cy="3720506"/>
          </a:xfrm>
          <a:prstGeom prst="rect">
            <a:avLst/>
          </a:prstGeom>
          <a:noFill/>
        </p:spPr>
        <p:txBody>
          <a:bodyPr wrap="square">
            <a:spAutoFit/>
          </a:bodyPr>
          <a:lstStyle/>
          <a:p>
            <a:pPr lvl="0" algn="just">
              <a:lnSpc>
                <a:spcPct val="115000"/>
              </a:lnSpc>
              <a:spcAft>
                <a:spcPts val="1000"/>
              </a:spcAft>
            </a:pPr>
            <a:r>
              <a:rPr lang="es-AR"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Procedimientos para realizar en las ETP:</a:t>
            </a:r>
            <a:endParaRPr lang="es-A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es-ES" sz="1800" dirty="0">
                <a:solidFill>
                  <a:schemeClr val="bg1"/>
                </a:solidFill>
                <a:effectLst/>
                <a:latin typeface="Arial" panose="020B0604020202020204" pitchFamily="34" charset="0"/>
                <a:ea typeface="Times New Roman" panose="02020603050405020304" pitchFamily="18" charset="0"/>
              </a:rPr>
              <a:t>Se sugiere visitar las obras seleccionadas por la ASE que se encuentren en ejecución y/o terminadas, para lo cual sería aconsejable incorporar al grupo de trabajo un profesional en la materia (ingeniero o arquitecto). </a:t>
            </a:r>
          </a:p>
          <a:p>
            <a:pPr lvl="0" algn="just"/>
            <a:endParaRPr lang="es-ES" sz="1800" dirty="0">
              <a:solidFill>
                <a:schemeClr val="bg1"/>
              </a:solidFill>
              <a:effectLst/>
              <a:latin typeface="Arial" panose="020B0604020202020204" pitchFamily="34" charset="0"/>
              <a:ea typeface="Times New Roman" panose="02020603050405020304" pitchFamily="18" charset="0"/>
            </a:endParaRPr>
          </a:p>
          <a:p>
            <a:pPr marL="342900" lvl="0" indent="-342900" algn="just">
              <a:buFont typeface="Wingdings" panose="05000000000000000000" pitchFamily="2" charset="2"/>
              <a:buChar char=""/>
            </a:pPr>
            <a:r>
              <a:rPr lang="es-ES" sz="1800" dirty="0">
                <a:solidFill>
                  <a:schemeClr val="bg1"/>
                </a:solidFill>
                <a:effectLst/>
                <a:latin typeface="Arial" panose="020B0604020202020204" pitchFamily="34" charset="0"/>
                <a:ea typeface="Times New Roman" panose="02020603050405020304" pitchFamily="18" charset="0"/>
              </a:rPr>
              <a:t>Asimismo, obtener fotos para ser incorporadas com</a:t>
            </a:r>
            <a:r>
              <a:rPr lang="es-ES" dirty="0">
                <a:solidFill>
                  <a:schemeClr val="bg1"/>
                </a:solidFill>
                <a:latin typeface="Arial" panose="020B0604020202020204" pitchFamily="34" charset="0"/>
                <a:ea typeface="Times New Roman" panose="02020603050405020304" pitchFamily="18" charset="0"/>
              </a:rPr>
              <a:t>o Anexo al informe a emitir.</a:t>
            </a:r>
            <a:endParaRPr lang="es-AR" sz="1800" dirty="0">
              <a:solidFill>
                <a:schemeClr val="bg1"/>
              </a:solidFill>
              <a:effectLst/>
              <a:latin typeface="Times New Roman" panose="02020603050405020304" pitchFamily="18" charset="0"/>
              <a:ea typeface="Times New Roman" panose="02020603050405020304" pitchFamily="18" charset="0"/>
            </a:endParaRPr>
          </a:p>
          <a:p>
            <a:pPr marL="450215" algn="just">
              <a:buNone/>
            </a:pPr>
            <a:r>
              <a:rPr lang="es-ES" sz="1800" dirty="0">
                <a:solidFill>
                  <a:schemeClr val="bg1"/>
                </a:solidFill>
                <a:effectLst/>
                <a:latin typeface="Arial" panose="020B0604020202020204" pitchFamily="34" charset="0"/>
                <a:ea typeface="Times New Roman" panose="02020603050405020304" pitchFamily="18" charset="0"/>
              </a:rPr>
              <a:t> </a:t>
            </a:r>
            <a:endParaRPr lang="es-A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s-ES" sz="1800" dirty="0">
                <a:solidFill>
                  <a:schemeClr val="bg1"/>
                </a:solidFill>
                <a:effectLst/>
                <a:latin typeface="Arial" panose="020B0604020202020204" pitchFamily="34" charset="0"/>
                <a:ea typeface="Times New Roman" panose="02020603050405020304" pitchFamily="18" charset="0"/>
              </a:rPr>
              <a:t>Para su análisis corresponde verificar expedientes de obra y documentación respaldatoria de los certificados de obra para mejor proveer se adjunta </a:t>
            </a:r>
            <a:r>
              <a:rPr lang="es-ES" dirty="0">
                <a:solidFill>
                  <a:schemeClr val="bg1"/>
                </a:solidFill>
                <a:latin typeface="Arial" panose="020B0604020202020204" pitchFamily="34" charset="0"/>
                <a:ea typeface="Times New Roman" panose="02020603050405020304" pitchFamily="18" charset="0"/>
              </a:rPr>
              <a:t>CHECK LIST</a:t>
            </a:r>
            <a:r>
              <a:rPr lang="es-ES" sz="1800" dirty="0">
                <a:solidFill>
                  <a:schemeClr val="bg1"/>
                </a:solidFill>
                <a:effectLst/>
                <a:latin typeface="Arial" panose="020B0604020202020204" pitchFamily="34" charset="0"/>
                <a:ea typeface="Times New Roman" panose="02020603050405020304" pitchFamily="18" charset="0"/>
              </a:rPr>
              <a:t> de verificación de expedientes que deberán ser adjuntados al informe a emitir por los O.C.L. </a:t>
            </a:r>
            <a:endParaRPr lang="es-AR" sz="1800" dirty="0">
              <a:solidFill>
                <a:schemeClr val="bg1"/>
              </a:solidFill>
              <a:effectLst/>
              <a:latin typeface="Times New Roman" panose="02020603050405020304" pitchFamily="18" charset="0"/>
              <a:ea typeface="Times New Roman" panose="02020603050405020304" pitchFamily="18" charset="0"/>
            </a:endParaRPr>
          </a:p>
          <a:p>
            <a:pPr marL="457200">
              <a:lnSpc>
                <a:spcPct val="115000"/>
              </a:lnSpc>
              <a:spcAft>
                <a:spcPts val="1000"/>
              </a:spcAft>
              <a:buNone/>
            </a:pPr>
            <a:r>
              <a:rPr lang="es-AR" sz="1600" dirty="0">
                <a:effectLst/>
                <a:latin typeface="Arial" panose="020B0604020202020204" pitchFamily="34" charset="0"/>
                <a:ea typeface="Calibri" panose="020F0502020204030204" pitchFamily="34" charset="0"/>
                <a:cs typeface="Times New Roman" panose="02020603050405020304" pitchFamily="18" charset="0"/>
              </a:rPr>
              <a:t> </a:t>
            </a: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r>
              <a:rPr lang="es-ES" sz="1800" dirty="0">
                <a:effectLst/>
                <a:latin typeface="Arial" panose="020B0604020202020204" pitchFamily="34" charset="0"/>
                <a:ea typeface="Times New Roman" panose="02020603050405020304" pitchFamily="18" charset="0"/>
              </a:rPr>
              <a:t>.</a:t>
            </a:r>
            <a:endParaRPr lang="es-A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92604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88878763-6CF0-C957-0378-A8924E898A08}"/>
              </a:ext>
            </a:extLst>
          </p:cNvPr>
          <p:cNvGraphicFramePr>
            <a:graphicFrameLocks noGrp="1"/>
          </p:cNvGraphicFramePr>
          <p:nvPr>
            <p:extLst>
              <p:ext uri="{D42A27DB-BD31-4B8C-83A1-F6EECF244321}">
                <p14:modId xmlns:p14="http://schemas.microsoft.com/office/powerpoint/2010/main" val="3166078663"/>
              </p:ext>
            </p:extLst>
          </p:nvPr>
        </p:nvGraphicFramePr>
        <p:xfrm>
          <a:off x="1354238" y="1857372"/>
          <a:ext cx="9392390" cy="3617446"/>
        </p:xfrm>
        <a:graphic>
          <a:graphicData uri="http://schemas.openxmlformats.org/drawingml/2006/table">
            <a:tbl>
              <a:tblPr/>
              <a:tblGrid>
                <a:gridCol w="6192782">
                  <a:extLst>
                    <a:ext uri="{9D8B030D-6E8A-4147-A177-3AD203B41FA5}">
                      <a16:colId xmlns:a16="http://schemas.microsoft.com/office/drawing/2014/main" val="1064136148"/>
                    </a:ext>
                  </a:extLst>
                </a:gridCol>
                <a:gridCol w="688088">
                  <a:extLst>
                    <a:ext uri="{9D8B030D-6E8A-4147-A177-3AD203B41FA5}">
                      <a16:colId xmlns:a16="http://schemas.microsoft.com/office/drawing/2014/main" val="4079593788"/>
                    </a:ext>
                  </a:extLst>
                </a:gridCol>
                <a:gridCol w="688088">
                  <a:extLst>
                    <a:ext uri="{9D8B030D-6E8A-4147-A177-3AD203B41FA5}">
                      <a16:colId xmlns:a16="http://schemas.microsoft.com/office/drawing/2014/main" val="2193801127"/>
                    </a:ext>
                  </a:extLst>
                </a:gridCol>
                <a:gridCol w="688088">
                  <a:extLst>
                    <a:ext uri="{9D8B030D-6E8A-4147-A177-3AD203B41FA5}">
                      <a16:colId xmlns:a16="http://schemas.microsoft.com/office/drawing/2014/main" val="1692354188"/>
                    </a:ext>
                  </a:extLst>
                </a:gridCol>
                <a:gridCol w="1135344">
                  <a:extLst>
                    <a:ext uri="{9D8B030D-6E8A-4147-A177-3AD203B41FA5}">
                      <a16:colId xmlns:a16="http://schemas.microsoft.com/office/drawing/2014/main" val="3770227676"/>
                    </a:ext>
                  </a:extLst>
                </a:gridCol>
              </a:tblGrid>
              <a:tr h="197316">
                <a:tc gridSpan="5">
                  <a:txBody>
                    <a:bodyPr/>
                    <a:lstStyle/>
                    <a:p>
                      <a:pPr algn="ctr" fontAlgn="b">
                        <a:buNone/>
                      </a:pPr>
                      <a:r>
                        <a:rPr lang="es-AR" sz="1000" b="1" i="0" u="none" strike="noStrike" dirty="0">
                          <a:solidFill>
                            <a:schemeClr val="tx1"/>
                          </a:solidFill>
                          <a:effectLst/>
                          <a:latin typeface="Aptos Narrow" panose="020B0004020202020204" pitchFamily="34" charset="0"/>
                        </a:rPr>
                        <a:t>CHECK LIST LEGAJO DE OBRA/ EXPEDIENTE</a:t>
                      </a:r>
                    </a:p>
                  </a:txBody>
                  <a:tcPr marL="8164" marR="8164" marT="816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2451777732"/>
                  </a:ext>
                </a:extLst>
              </a:tr>
              <a:tr h="197316">
                <a:tc>
                  <a:txBody>
                    <a:bodyPr/>
                    <a:lstStyle/>
                    <a:p>
                      <a:pPr algn="l" fontAlgn="b">
                        <a:buNone/>
                      </a:pPr>
                      <a:r>
                        <a:rPr lang="es-ES" sz="1000" b="1" i="0" u="none" strike="noStrike" dirty="0">
                          <a:solidFill>
                            <a:schemeClr val="tx1"/>
                          </a:solidFill>
                          <a:effectLst/>
                          <a:latin typeface="Aptos Narrow" panose="020B0004020202020204" pitchFamily="34" charset="0"/>
                        </a:rPr>
                        <a:t>1.     Adjudicación de la obra</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chemeClr val="tx1"/>
                          </a:solidFill>
                          <a:effectLst/>
                          <a:latin typeface="Aptos Narrow" panose="020B0004020202020204" pitchFamily="34" charset="0"/>
                        </a:rPr>
                        <a:t>SI</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chemeClr val="tx1"/>
                          </a:solidFill>
                          <a:effectLst/>
                          <a:latin typeface="Aptos Narrow" panose="020B0004020202020204" pitchFamily="34" charset="0"/>
                        </a:rPr>
                        <a:t>NO</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chemeClr val="tx1"/>
                          </a:solidFill>
                          <a:effectLst/>
                          <a:latin typeface="Aptos Narrow" panose="020B0004020202020204" pitchFamily="34" charset="0"/>
                        </a:rPr>
                        <a:t>PARCIAL</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chemeClr val="tx1"/>
                          </a:solidFill>
                          <a:effectLst/>
                          <a:latin typeface="Aptos Narrow" panose="020B0004020202020204" pitchFamily="34" charset="0"/>
                        </a:rPr>
                        <a:t>OBSERVACIONES</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3618423264"/>
                  </a:ext>
                </a:extLst>
              </a:tr>
              <a:tr h="187919">
                <a:tc>
                  <a:txBody>
                    <a:bodyPr/>
                    <a:lstStyle/>
                    <a:p>
                      <a:pPr algn="l" fontAlgn="b">
                        <a:buNone/>
                      </a:pPr>
                      <a:r>
                        <a:rPr lang="es-AR" sz="1000" b="1" i="0" u="none" strike="noStrike">
                          <a:solidFill>
                            <a:srgbClr val="000000"/>
                          </a:solidFill>
                          <a:effectLst/>
                          <a:latin typeface="Aptos Narrow" panose="020B0004020202020204" pitchFamily="34" charset="0"/>
                        </a:rPr>
                        <a:t>Apertura de ofertas.</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2267381946"/>
                  </a:ext>
                </a:extLst>
              </a:tr>
              <a:tr h="187919">
                <a:tc>
                  <a:txBody>
                    <a:bodyPr/>
                    <a:lstStyle/>
                    <a:p>
                      <a:pPr algn="l" fontAlgn="b">
                        <a:buNone/>
                      </a:pPr>
                      <a:r>
                        <a:rPr lang="es-ES" sz="1000" b="1" i="0" u="none" strike="noStrike">
                          <a:solidFill>
                            <a:srgbClr val="000000"/>
                          </a:solidFill>
                          <a:effectLst/>
                          <a:latin typeface="Aptos Narrow" panose="020B0004020202020204" pitchFamily="34" charset="0"/>
                        </a:rPr>
                        <a:t>Dictamen de la comisión de evaluación.</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3881044804"/>
                  </a:ext>
                </a:extLst>
              </a:tr>
              <a:tr h="187919">
                <a:tc>
                  <a:txBody>
                    <a:bodyPr/>
                    <a:lstStyle/>
                    <a:p>
                      <a:pPr algn="l" fontAlgn="b">
                        <a:buNone/>
                      </a:pPr>
                      <a:r>
                        <a:rPr lang="es-AR" sz="1000" b="1" i="0" u="none" strike="noStrike">
                          <a:solidFill>
                            <a:srgbClr val="000000"/>
                          </a:solidFill>
                          <a:effectLst/>
                          <a:latin typeface="Aptos Narrow" panose="020B0004020202020204" pitchFamily="34" charset="0"/>
                        </a:rPr>
                        <a:t>Resolución de adjudicación</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dirty="0">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083116039"/>
                  </a:ext>
                </a:extLst>
              </a:tr>
              <a:tr h="197316">
                <a:tc>
                  <a:txBody>
                    <a:bodyPr/>
                    <a:lstStyle/>
                    <a:p>
                      <a:pPr algn="l" fontAlgn="b">
                        <a:buNone/>
                      </a:pPr>
                      <a:r>
                        <a:rPr lang="es-ES" sz="1000" b="1" i="0" u="none" strike="noStrike">
                          <a:solidFill>
                            <a:schemeClr val="tx1"/>
                          </a:solidFill>
                          <a:effectLst/>
                          <a:latin typeface="Aptos Narrow" panose="020B0004020202020204" pitchFamily="34" charset="0"/>
                        </a:rPr>
                        <a:t>2.     Contratación de la obra</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chemeClr val="tx1"/>
                          </a:solidFill>
                          <a:effectLst/>
                          <a:latin typeface="Aptos Narrow" panose="020B0004020202020204" pitchFamily="34" charset="0"/>
                        </a:rPr>
                        <a:t>SI</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chemeClr val="tx1"/>
                          </a:solidFill>
                          <a:effectLst/>
                          <a:latin typeface="Aptos Narrow" panose="020B0004020202020204" pitchFamily="34" charset="0"/>
                        </a:rPr>
                        <a:t>NO</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chemeClr val="tx1"/>
                          </a:solidFill>
                          <a:effectLst/>
                          <a:latin typeface="Aptos Narrow" panose="020B0004020202020204" pitchFamily="34" charset="0"/>
                        </a:rPr>
                        <a:t>PARCIAL</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chemeClr val="tx1"/>
                          </a:solidFill>
                          <a:effectLst/>
                          <a:latin typeface="Aptos Narrow" panose="020B0004020202020204" pitchFamily="34" charset="0"/>
                        </a:rPr>
                        <a:t>OBSERVACIONES</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3796309891"/>
                  </a:ext>
                </a:extLst>
              </a:tr>
              <a:tr h="187919">
                <a:tc>
                  <a:txBody>
                    <a:bodyPr/>
                    <a:lstStyle/>
                    <a:p>
                      <a:pPr algn="l" fontAlgn="b">
                        <a:buNone/>
                      </a:pPr>
                      <a:r>
                        <a:rPr lang="es-AR" sz="1000" b="1" i="0" u="none" strike="noStrike">
                          <a:solidFill>
                            <a:srgbClr val="000000"/>
                          </a:solidFill>
                          <a:effectLst/>
                          <a:latin typeface="Aptos Narrow" panose="020B0004020202020204" pitchFamily="34" charset="0"/>
                        </a:rPr>
                        <a:t>Contrato de obra – Plan de avance.</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dirty="0">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3336943806"/>
                  </a:ext>
                </a:extLst>
              </a:tr>
              <a:tr h="187919">
                <a:tc>
                  <a:txBody>
                    <a:bodyPr/>
                    <a:lstStyle/>
                    <a:p>
                      <a:pPr algn="l" fontAlgn="b">
                        <a:buNone/>
                      </a:pPr>
                      <a:r>
                        <a:rPr lang="es-ES" sz="1000" b="1" i="0" u="none" strike="noStrike" dirty="0">
                          <a:solidFill>
                            <a:srgbClr val="000000"/>
                          </a:solidFill>
                          <a:effectLst/>
                          <a:latin typeface="Aptos Narrow" panose="020B0004020202020204" pitchFamily="34" charset="0"/>
                        </a:rPr>
                        <a:t>Pólizas - cumplimiento del contrato, seguro de la obra, contra incendio.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2092820698"/>
                  </a:ext>
                </a:extLst>
              </a:tr>
              <a:tr h="187919">
                <a:tc>
                  <a:txBody>
                    <a:bodyPr/>
                    <a:lstStyle/>
                    <a:p>
                      <a:pPr algn="l" fontAlgn="b">
                        <a:buNone/>
                      </a:pPr>
                      <a:r>
                        <a:rPr lang="es-ES" sz="1000" b="1" i="0" u="none" strike="noStrike" dirty="0">
                          <a:solidFill>
                            <a:srgbClr val="000000"/>
                          </a:solidFill>
                          <a:effectLst/>
                          <a:latin typeface="Aptos Narrow" panose="020B0004020202020204" pitchFamily="34" charset="0"/>
                        </a:rPr>
                        <a:t>Póliza de Fondo de Reparo cuando se hace sobre todo el contrato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2134744455"/>
                  </a:ext>
                </a:extLst>
              </a:tr>
              <a:tr h="197316">
                <a:tc>
                  <a:txBody>
                    <a:bodyPr/>
                    <a:lstStyle/>
                    <a:p>
                      <a:pPr algn="l" fontAlgn="b">
                        <a:buNone/>
                      </a:pPr>
                      <a:r>
                        <a:rPr lang="es-AR" sz="1000" b="1" i="0" u="none" strike="noStrike">
                          <a:solidFill>
                            <a:schemeClr val="tx1"/>
                          </a:solidFill>
                          <a:effectLst/>
                          <a:latin typeface="Aptos Narrow" panose="020B0004020202020204" pitchFamily="34" charset="0"/>
                        </a:rPr>
                        <a:t>3.     Certificados</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chemeClr val="tx1"/>
                          </a:solidFill>
                          <a:effectLst/>
                          <a:latin typeface="Aptos Narrow" panose="020B0004020202020204" pitchFamily="34" charset="0"/>
                        </a:rPr>
                        <a:t>SI</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chemeClr val="tx1"/>
                          </a:solidFill>
                          <a:effectLst/>
                          <a:latin typeface="Aptos Narrow" panose="020B0004020202020204" pitchFamily="34" charset="0"/>
                        </a:rPr>
                        <a:t>NO</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chemeClr val="tx1"/>
                          </a:solidFill>
                          <a:effectLst/>
                          <a:latin typeface="Aptos Narrow" panose="020B0004020202020204" pitchFamily="34" charset="0"/>
                        </a:rPr>
                        <a:t>PARCIAL</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chemeClr val="tx1"/>
                          </a:solidFill>
                          <a:effectLst/>
                          <a:latin typeface="Aptos Narrow" panose="020B0004020202020204" pitchFamily="34" charset="0"/>
                        </a:rPr>
                        <a:t>OBSERVACIONES</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041049929"/>
                  </a:ext>
                </a:extLst>
              </a:tr>
              <a:tr h="187919">
                <a:tc>
                  <a:txBody>
                    <a:bodyPr/>
                    <a:lstStyle/>
                    <a:p>
                      <a:pPr algn="l" fontAlgn="b">
                        <a:buNone/>
                      </a:pPr>
                      <a:r>
                        <a:rPr lang="es-AR" sz="1000" b="1" i="0" u="none" strike="noStrike">
                          <a:solidFill>
                            <a:srgbClr val="000000"/>
                          </a:solidFill>
                          <a:effectLst/>
                          <a:latin typeface="Aptos Narrow" panose="020B0004020202020204" pitchFamily="34" charset="0"/>
                        </a:rPr>
                        <a:t>3.1.   Certificados anticipo financiero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dirty="0">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3325254853"/>
                  </a:ext>
                </a:extLst>
              </a:tr>
              <a:tr h="187919">
                <a:tc>
                  <a:txBody>
                    <a:bodyPr/>
                    <a:lstStyle/>
                    <a:p>
                      <a:pPr algn="l" fontAlgn="b">
                        <a:buNone/>
                      </a:pPr>
                      <a:r>
                        <a:rPr lang="es-ES" sz="1000" b="1" i="0" u="none" strike="noStrike">
                          <a:solidFill>
                            <a:srgbClr val="000000"/>
                          </a:solidFill>
                          <a:effectLst/>
                          <a:latin typeface="Aptos Narrow" panose="020B0004020202020204" pitchFamily="34" charset="0"/>
                        </a:rPr>
                        <a:t>Certificado del Anticipo Financiero de acuerdo con el porcentaje establecido en los pliegos y en el contrato.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95589109"/>
                  </a:ext>
                </a:extLst>
              </a:tr>
              <a:tr h="187919">
                <a:tc>
                  <a:txBody>
                    <a:bodyPr/>
                    <a:lstStyle/>
                    <a:p>
                      <a:pPr algn="l" fontAlgn="b">
                        <a:buNone/>
                      </a:pPr>
                      <a:r>
                        <a:rPr lang="es-ES" sz="1000" b="1" i="0" u="none" strike="noStrike" dirty="0">
                          <a:solidFill>
                            <a:srgbClr val="000000"/>
                          </a:solidFill>
                          <a:effectLst/>
                          <a:latin typeface="Aptos Narrow" panose="020B0004020202020204" pitchFamily="34" charset="0"/>
                        </a:rPr>
                        <a:t>Fondo de Reparo sobre el monto del anticipo.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621219091"/>
                  </a:ext>
                </a:extLst>
              </a:tr>
              <a:tr h="197316">
                <a:tc>
                  <a:txBody>
                    <a:bodyPr/>
                    <a:lstStyle/>
                    <a:p>
                      <a:pPr algn="l" fontAlgn="b">
                        <a:buNone/>
                      </a:pPr>
                      <a:r>
                        <a:rPr lang="es-AR" sz="1000" b="1" i="0" u="none" strike="noStrike">
                          <a:solidFill>
                            <a:schemeClr val="tx1"/>
                          </a:solidFill>
                          <a:effectLst/>
                          <a:latin typeface="Aptos Narrow" panose="020B0004020202020204" pitchFamily="34" charset="0"/>
                        </a:rPr>
                        <a:t>3.2.   Certificado acopio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chemeClr val="tx1"/>
                          </a:solidFill>
                          <a:effectLst/>
                          <a:latin typeface="Aptos Narrow" panose="020B0004020202020204" pitchFamily="34" charset="0"/>
                        </a:rPr>
                        <a:t>SI</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chemeClr val="tx1"/>
                          </a:solidFill>
                          <a:effectLst/>
                          <a:latin typeface="Aptos Narrow" panose="020B0004020202020204" pitchFamily="34" charset="0"/>
                        </a:rPr>
                        <a:t>NO</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chemeClr val="tx1"/>
                          </a:solidFill>
                          <a:effectLst/>
                          <a:latin typeface="Aptos Narrow" panose="020B0004020202020204" pitchFamily="34" charset="0"/>
                        </a:rPr>
                        <a:t>PARCIAL</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chemeClr val="tx1"/>
                          </a:solidFill>
                          <a:effectLst/>
                          <a:latin typeface="Aptos Narrow" panose="020B0004020202020204" pitchFamily="34" charset="0"/>
                        </a:rPr>
                        <a:t>OBSERVACIONES</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3274060452"/>
                  </a:ext>
                </a:extLst>
              </a:tr>
              <a:tr h="187919">
                <a:tc>
                  <a:txBody>
                    <a:bodyPr/>
                    <a:lstStyle/>
                    <a:p>
                      <a:pPr algn="l" fontAlgn="b">
                        <a:buNone/>
                      </a:pPr>
                      <a:r>
                        <a:rPr lang="es-AR" sz="1000" b="1" i="0" u="none" strike="noStrike">
                          <a:solidFill>
                            <a:srgbClr val="000000"/>
                          </a:solidFill>
                          <a:effectLst/>
                          <a:latin typeface="Aptos Narrow" panose="020B0004020202020204" pitchFamily="34" charset="0"/>
                        </a:rPr>
                        <a:t>Certificado del monto del Acopio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dirty="0">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334907777"/>
                  </a:ext>
                </a:extLst>
              </a:tr>
              <a:tr h="187919">
                <a:tc>
                  <a:txBody>
                    <a:bodyPr/>
                    <a:lstStyle/>
                    <a:p>
                      <a:pPr algn="l" fontAlgn="b">
                        <a:buNone/>
                      </a:pPr>
                      <a:r>
                        <a:rPr lang="es-AR" sz="1000" b="1" i="0" u="none" strike="noStrike">
                          <a:solidFill>
                            <a:srgbClr val="000000"/>
                          </a:solidFill>
                          <a:effectLst/>
                          <a:latin typeface="Aptos Narrow" panose="020B0004020202020204" pitchFamily="34" charset="0"/>
                        </a:rPr>
                        <a:t>Facturas del material acopiado.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3307310045"/>
                  </a:ext>
                </a:extLst>
              </a:tr>
              <a:tr h="187919">
                <a:tc>
                  <a:txBody>
                    <a:bodyPr/>
                    <a:lstStyle/>
                    <a:p>
                      <a:pPr algn="l" fontAlgn="b">
                        <a:buNone/>
                      </a:pPr>
                      <a:r>
                        <a:rPr lang="es-ES" sz="1000" b="1" i="0" u="none" strike="noStrike">
                          <a:solidFill>
                            <a:srgbClr val="000000"/>
                          </a:solidFill>
                          <a:effectLst/>
                          <a:latin typeface="Aptos Narrow" panose="020B0004020202020204" pitchFamily="34" charset="0"/>
                        </a:rPr>
                        <a:t>Definición del lugar de acopio.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dirty="0">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3745198526"/>
                  </a:ext>
                </a:extLst>
              </a:tr>
              <a:tr h="187919">
                <a:tc>
                  <a:txBody>
                    <a:bodyPr/>
                    <a:lstStyle/>
                    <a:p>
                      <a:pPr algn="l" fontAlgn="b">
                        <a:buNone/>
                      </a:pPr>
                      <a:r>
                        <a:rPr lang="es-ES" sz="1000" b="1" i="0" u="none" strike="noStrike">
                          <a:solidFill>
                            <a:srgbClr val="000000"/>
                          </a:solidFill>
                          <a:effectLst/>
                          <a:latin typeface="Aptos Narrow" panose="020B0004020202020204" pitchFamily="34" charset="0"/>
                        </a:rPr>
                        <a:t>Memoria fotográfica sobre el material acopiado.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114989135"/>
                  </a:ext>
                </a:extLst>
              </a:tr>
              <a:tr h="187919">
                <a:tc>
                  <a:txBody>
                    <a:bodyPr/>
                    <a:lstStyle/>
                    <a:p>
                      <a:pPr algn="l" fontAlgn="b">
                        <a:buNone/>
                      </a:pPr>
                      <a:r>
                        <a:rPr lang="es-ES" sz="1000" b="1" i="0" u="none" strike="noStrike" dirty="0">
                          <a:solidFill>
                            <a:srgbClr val="000000"/>
                          </a:solidFill>
                          <a:effectLst/>
                          <a:latin typeface="Aptos Narrow" panose="020B0004020202020204" pitchFamily="34" charset="0"/>
                        </a:rPr>
                        <a:t>Seguros sobre el material acopiado.</a:t>
                      </a:r>
                    </a:p>
                  </a:txBody>
                  <a:tcPr marL="8164" marR="8164" marT="816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0" i="0" u="none" strike="noStrike" dirty="0">
                          <a:solidFill>
                            <a:srgbClr val="000000"/>
                          </a:solidFill>
                          <a:effectLst/>
                          <a:latin typeface="Aptos Narrow" panose="020B0004020202020204" pitchFamily="34" charset="0"/>
                        </a:rPr>
                        <a:t> </a:t>
                      </a:r>
                    </a:p>
                  </a:txBody>
                  <a:tcPr marL="8164" marR="8164" marT="816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2981522699"/>
                  </a:ext>
                </a:extLst>
              </a:tr>
            </a:tbl>
          </a:graphicData>
        </a:graphic>
      </p:graphicFrame>
      <p:sp>
        <p:nvSpPr>
          <p:cNvPr id="5" name="Rectángulo 4">
            <a:extLst>
              <a:ext uri="{FF2B5EF4-FFF2-40B4-BE49-F238E27FC236}">
                <a16:creationId xmlns:a16="http://schemas.microsoft.com/office/drawing/2014/main" id="{9F618E81-11E6-B489-F00A-3AC608CCCE70}"/>
              </a:ext>
            </a:extLst>
          </p:cNvPr>
          <p:cNvSpPr/>
          <p:nvPr/>
        </p:nvSpPr>
        <p:spPr>
          <a:xfrm>
            <a:off x="3199369" y="732907"/>
            <a:ext cx="6504455" cy="470000"/>
          </a:xfrm>
          <a:prstGeom prst="rect">
            <a:avLst/>
          </a:prstGeom>
        </p:spPr>
        <p:txBody>
          <a:bodyPr wrap="square">
            <a:spAutoFit/>
          </a:bodyPr>
          <a:lstStyle/>
          <a:p>
            <a:pPr algn="ctr">
              <a:lnSpc>
                <a:spcPct val="107000"/>
              </a:lnSpc>
              <a:spcAft>
                <a:spcPts val="800"/>
              </a:spcAft>
            </a:pPr>
            <a:r>
              <a:rPr lang="es-MX" sz="2400" b="1"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CHECK LIST LEGAJO DE OBRA/EXPEDIENTE</a:t>
            </a:r>
            <a:endParaRPr lang="es-AR" sz="2400"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1074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D660DCF8-B1A0-9BA3-CD11-41FBAEF56764}"/>
              </a:ext>
            </a:extLst>
          </p:cNvPr>
          <p:cNvGraphicFramePr>
            <a:graphicFrameLocks noGrp="1"/>
          </p:cNvGraphicFramePr>
          <p:nvPr>
            <p:extLst>
              <p:ext uri="{D42A27DB-BD31-4B8C-83A1-F6EECF244321}">
                <p14:modId xmlns:p14="http://schemas.microsoft.com/office/powerpoint/2010/main" val="3930763263"/>
              </p:ext>
            </p:extLst>
          </p:nvPr>
        </p:nvGraphicFramePr>
        <p:xfrm>
          <a:off x="1527858" y="1359144"/>
          <a:ext cx="9132120" cy="4335599"/>
        </p:xfrm>
        <a:graphic>
          <a:graphicData uri="http://schemas.openxmlformats.org/drawingml/2006/table">
            <a:tbl>
              <a:tblPr/>
              <a:tblGrid>
                <a:gridCol w="6021178">
                  <a:extLst>
                    <a:ext uri="{9D8B030D-6E8A-4147-A177-3AD203B41FA5}">
                      <a16:colId xmlns:a16="http://schemas.microsoft.com/office/drawing/2014/main" val="1455963728"/>
                    </a:ext>
                  </a:extLst>
                </a:gridCol>
                <a:gridCol w="669020">
                  <a:extLst>
                    <a:ext uri="{9D8B030D-6E8A-4147-A177-3AD203B41FA5}">
                      <a16:colId xmlns:a16="http://schemas.microsoft.com/office/drawing/2014/main" val="1866141998"/>
                    </a:ext>
                  </a:extLst>
                </a:gridCol>
                <a:gridCol w="669020">
                  <a:extLst>
                    <a:ext uri="{9D8B030D-6E8A-4147-A177-3AD203B41FA5}">
                      <a16:colId xmlns:a16="http://schemas.microsoft.com/office/drawing/2014/main" val="336697999"/>
                    </a:ext>
                  </a:extLst>
                </a:gridCol>
                <a:gridCol w="669020">
                  <a:extLst>
                    <a:ext uri="{9D8B030D-6E8A-4147-A177-3AD203B41FA5}">
                      <a16:colId xmlns:a16="http://schemas.microsoft.com/office/drawing/2014/main" val="1954812063"/>
                    </a:ext>
                  </a:extLst>
                </a:gridCol>
                <a:gridCol w="1103882">
                  <a:extLst>
                    <a:ext uri="{9D8B030D-6E8A-4147-A177-3AD203B41FA5}">
                      <a16:colId xmlns:a16="http://schemas.microsoft.com/office/drawing/2014/main" val="1939958618"/>
                    </a:ext>
                  </a:extLst>
                </a:gridCol>
              </a:tblGrid>
              <a:tr h="167349">
                <a:tc>
                  <a:txBody>
                    <a:bodyPr/>
                    <a:lstStyle/>
                    <a:p>
                      <a:pPr algn="l" fontAlgn="b">
                        <a:buNone/>
                      </a:pPr>
                      <a:r>
                        <a:rPr lang="es-AR" sz="1000" b="1" i="0" u="none" strike="noStrike" dirty="0">
                          <a:solidFill>
                            <a:srgbClr val="000000"/>
                          </a:solidFill>
                          <a:effectLst/>
                          <a:latin typeface="Aptos Narrow" panose="020B0004020202020204" pitchFamily="34" charset="0"/>
                        </a:rPr>
                        <a:t>3.3.   Certificados de obra</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SI</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NO</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PARCIAL</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rgbClr val="000000"/>
                          </a:solidFill>
                          <a:effectLst/>
                          <a:latin typeface="Aptos Narrow" panose="020B0004020202020204" pitchFamily="34" charset="0"/>
                        </a:rPr>
                        <a:t>OBSERVACIONES</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392757090"/>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Resumen certificado – con firma de los responsables.</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dirty="0">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3107048483"/>
                  </a:ext>
                </a:extLst>
              </a:tr>
              <a:tr h="486572">
                <a:tc>
                  <a:txBody>
                    <a:bodyPr/>
                    <a:lstStyle/>
                    <a:p>
                      <a:pPr algn="l" fontAlgn="b">
                        <a:buNone/>
                      </a:pPr>
                      <a:r>
                        <a:rPr lang="es-ES" sz="1000" b="1" i="0" u="none" strike="noStrike">
                          <a:solidFill>
                            <a:srgbClr val="000000"/>
                          </a:solidFill>
                          <a:effectLst/>
                          <a:latin typeface="Aptos Narrow" panose="020B0004020202020204" pitchFamily="34" charset="0"/>
                        </a:rPr>
                        <a:t>Informe de avance – Memoria de avance con descripción de los rubros certificados y fotografías en particular de los rubros certificados que quedan ocultos. Ideal: Enlace de acceso a un drive con la compilación de las fotografías de avance por obra.</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dirty="0">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288767273"/>
                  </a:ext>
                </a:extLst>
              </a:tr>
              <a:tr h="167349">
                <a:tc>
                  <a:txBody>
                    <a:bodyPr/>
                    <a:lstStyle/>
                    <a:p>
                      <a:pPr algn="l" fontAlgn="b">
                        <a:buNone/>
                      </a:pPr>
                      <a:r>
                        <a:rPr lang="es-AR" sz="1000" b="1" i="0" u="none" strike="noStrike">
                          <a:solidFill>
                            <a:srgbClr val="000000"/>
                          </a:solidFill>
                          <a:effectLst/>
                          <a:latin typeface="Aptos Narrow" panose="020B0004020202020204" pitchFamily="34" charset="0"/>
                        </a:rPr>
                        <a:t>Curva de avance de obra actualizada.</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239419989"/>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Póliza del Fondo de Reparo, si es esta se realiza por certificado.</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042227283"/>
                  </a:ext>
                </a:extLst>
              </a:tr>
              <a:tr h="167349">
                <a:tc>
                  <a:txBody>
                    <a:bodyPr/>
                    <a:lstStyle/>
                    <a:p>
                      <a:pPr algn="l" fontAlgn="b">
                        <a:buNone/>
                      </a:pPr>
                      <a:r>
                        <a:rPr lang="es-AR" sz="1000" b="1" i="0" u="none" strike="noStrike">
                          <a:solidFill>
                            <a:srgbClr val="000000"/>
                          </a:solidFill>
                          <a:effectLst/>
                          <a:latin typeface="Aptos Narrow" panose="020B0004020202020204" pitchFamily="34" charset="0"/>
                        </a:rPr>
                        <a:t>Monto del certificado</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ctr"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ctr"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ctr"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ctr"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493904862"/>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Monto total de trabajos ejecutados </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875289581"/>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Descuento por Anticipo Financiero proporcional al porcentaje anticipado</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4224929236"/>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Descuento por Acopio en función al certificado de desacopio si corresponde.</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467450028"/>
                  </a:ext>
                </a:extLst>
              </a:tr>
              <a:tr h="167349">
                <a:tc>
                  <a:txBody>
                    <a:bodyPr/>
                    <a:lstStyle/>
                    <a:p>
                      <a:pPr algn="l" fontAlgn="b">
                        <a:buNone/>
                      </a:pPr>
                      <a:r>
                        <a:rPr lang="es-AR" sz="1000" b="1" i="0" u="none" strike="noStrike">
                          <a:solidFill>
                            <a:srgbClr val="000000"/>
                          </a:solidFill>
                          <a:effectLst/>
                          <a:latin typeface="Aptos Narrow" panose="020B0004020202020204" pitchFamily="34" charset="0"/>
                        </a:rPr>
                        <a:t>Importe bruto del certificado</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926216726"/>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Descuento por Fondo de Reparo, si esta sustituido por póliza el importe será $0</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687942733"/>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Importe neto por certificar, este es el importe que se debe cargar como monto del certificado en Sitrared</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dirty="0">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2300652024"/>
                  </a:ext>
                </a:extLst>
              </a:tr>
              <a:tr h="167349">
                <a:tc>
                  <a:txBody>
                    <a:bodyPr/>
                    <a:lstStyle/>
                    <a:p>
                      <a:pPr algn="l" fontAlgn="b">
                        <a:buNone/>
                      </a:pPr>
                      <a:r>
                        <a:rPr lang="es-AR" sz="1000" b="1" i="0" u="none" strike="noStrike">
                          <a:solidFill>
                            <a:srgbClr val="000000"/>
                          </a:solidFill>
                          <a:effectLst/>
                          <a:latin typeface="Aptos Narrow" panose="020B0004020202020204" pitchFamily="34" charset="0"/>
                        </a:rPr>
                        <a:t>3.4.   Certificados adecuaciones / redeterminaciones</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SI</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NO</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PARCIAL</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rgbClr val="000000"/>
                          </a:solidFill>
                          <a:effectLst/>
                          <a:latin typeface="Aptos Narrow" panose="020B0004020202020204" pitchFamily="34" charset="0"/>
                        </a:rPr>
                        <a:t>OBSERVACIONES</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3490643605"/>
                  </a:ext>
                </a:extLst>
              </a:tr>
              <a:tr h="167349">
                <a:tc>
                  <a:txBody>
                    <a:bodyPr/>
                    <a:lstStyle/>
                    <a:p>
                      <a:pPr algn="l" fontAlgn="b">
                        <a:buNone/>
                      </a:pPr>
                      <a:r>
                        <a:rPr lang="es-AR" sz="1000" b="1" i="0" u="none" strike="noStrike">
                          <a:solidFill>
                            <a:srgbClr val="000000"/>
                          </a:solidFill>
                          <a:effectLst/>
                          <a:latin typeface="Aptos Narrow" panose="020B0004020202020204" pitchFamily="34" charset="0"/>
                        </a:rPr>
                        <a:t>Certificado de la adecuación.</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dirty="0">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3832920125"/>
                  </a:ext>
                </a:extLst>
              </a:tr>
              <a:tr h="167349">
                <a:tc>
                  <a:txBody>
                    <a:bodyPr/>
                    <a:lstStyle/>
                    <a:p>
                      <a:pPr algn="l" fontAlgn="b">
                        <a:buNone/>
                      </a:pPr>
                      <a:r>
                        <a:rPr lang="es-AR" sz="1000" b="1" i="0" u="none" strike="noStrike">
                          <a:solidFill>
                            <a:srgbClr val="000000"/>
                          </a:solidFill>
                          <a:effectLst/>
                          <a:latin typeface="Aptos Narrow" panose="020B0004020202020204" pitchFamily="34" charset="0"/>
                        </a:rPr>
                        <a:t>Póliza de Fondo de Reparo, si es esta se realiza por certificado.</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955423345"/>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3.5.   Certificado devolución o sustitución del Fondo de Reparo</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SI</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NO</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PARCIAL</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rgbClr val="000000"/>
                          </a:solidFill>
                          <a:effectLst/>
                          <a:latin typeface="Aptos Narrow" panose="020B0004020202020204" pitchFamily="34" charset="0"/>
                        </a:rPr>
                        <a:t>OBSERVACIONES</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204310205"/>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Certificado sobre los montos de devolución de los Fondos de Reparo retenidos</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dirty="0">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52065850"/>
                  </a:ext>
                </a:extLst>
              </a:tr>
              <a:tr h="167349">
                <a:tc>
                  <a:txBody>
                    <a:bodyPr/>
                    <a:lstStyle/>
                    <a:p>
                      <a:pPr algn="l" fontAlgn="b">
                        <a:buNone/>
                      </a:pPr>
                      <a:r>
                        <a:rPr lang="es-ES" sz="1000" b="1" i="0" u="none" strike="noStrike">
                          <a:solidFill>
                            <a:srgbClr val="000000"/>
                          </a:solidFill>
                          <a:effectLst/>
                          <a:latin typeface="Aptos Narrow" panose="020B0004020202020204" pitchFamily="34" charset="0"/>
                        </a:rPr>
                        <a:t>4.     Adecuaciones o Redeterminaciones de precios de obra</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SI</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NO</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PARCIAL</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rgbClr val="000000"/>
                          </a:solidFill>
                          <a:effectLst/>
                          <a:latin typeface="Aptos Narrow" panose="020B0004020202020204" pitchFamily="34" charset="0"/>
                        </a:rPr>
                        <a:t>OBSERVACIONES</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3854316343"/>
                  </a:ext>
                </a:extLst>
              </a:tr>
              <a:tr h="167349">
                <a:tc>
                  <a:txBody>
                    <a:bodyPr/>
                    <a:lstStyle/>
                    <a:p>
                      <a:pPr algn="l" fontAlgn="b">
                        <a:buNone/>
                      </a:pPr>
                      <a:r>
                        <a:rPr lang="es-AR" sz="1000" b="1" i="0" u="none" strike="noStrike">
                          <a:solidFill>
                            <a:srgbClr val="000000"/>
                          </a:solidFill>
                          <a:effectLst/>
                          <a:latin typeface="Aptos Narrow" panose="020B0004020202020204" pitchFamily="34" charset="0"/>
                        </a:rPr>
                        <a:t>Cálculo de la redeterminación.</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dirty="0">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3142459360"/>
                  </a:ext>
                </a:extLst>
              </a:tr>
              <a:tr h="167349">
                <a:tc>
                  <a:txBody>
                    <a:bodyPr/>
                    <a:lstStyle/>
                    <a:p>
                      <a:pPr algn="l" fontAlgn="b">
                        <a:buNone/>
                      </a:pPr>
                      <a:r>
                        <a:rPr lang="es-AR" sz="1000" b="1" i="0" u="none" strike="noStrike">
                          <a:solidFill>
                            <a:srgbClr val="000000"/>
                          </a:solidFill>
                          <a:effectLst/>
                          <a:latin typeface="Aptos Narrow" panose="020B0004020202020204" pitchFamily="34" charset="0"/>
                        </a:rPr>
                        <a:t> Aprobación de la Comisión.</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438731565"/>
                  </a:ext>
                </a:extLst>
              </a:tr>
              <a:tr h="167349">
                <a:tc>
                  <a:txBody>
                    <a:bodyPr/>
                    <a:lstStyle/>
                    <a:p>
                      <a:pPr algn="l" fontAlgn="b">
                        <a:buNone/>
                      </a:pPr>
                      <a:r>
                        <a:rPr lang="es-AR" sz="1000" b="1" i="0" u="none" strike="noStrike" dirty="0">
                          <a:solidFill>
                            <a:srgbClr val="000000"/>
                          </a:solidFill>
                          <a:effectLst/>
                          <a:latin typeface="Aptos Narrow" panose="020B0004020202020204" pitchFamily="34" charset="0"/>
                        </a:rPr>
                        <a:t>Acta de </a:t>
                      </a:r>
                      <a:r>
                        <a:rPr lang="es-AR" sz="1000" b="1" i="0" u="none" strike="noStrike" dirty="0" err="1">
                          <a:solidFill>
                            <a:srgbClr val="000000"/>
                          </a:solidFill>
                          <a:effectLst/>
                          <a:latin typeface="Aptos Narrow" panose="020B0004020202020204" pitchFamily="34" charset="0"/>
                        </a:rPr>
                        <a:t>redeterminación</a:t>
                      </a:r>
                      <a:r>
                        <a:rPr lang="es-AR" sz="1000" b="1" i="0" u="none" strike="noStrike" dirty="0">
                          <a:solidFill>
                            <a:srgbClr val="000000"/>
                          </a:solidFill>
                          <a:effectLst/>
                          <a:latin typeface="Aptos Narrow" panose="020B0004020202020204" pitchFamily="34" charset="0"/>
                        </a:rPr>
                        <a:t>.</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3720776854"/>
                  </a:ext>
                </a:extLst>
              </a:tr>
              <a:tr h="167349">
                <a:tc>
                  <a:txBody>
                    <a:bodyPr/>
                    <a:lstStyle/>
                    <a:p>
                      <a:pPr algn="l" fontAlgn="b">
                        <a:buNone/>
                      </a:pPr>
                      <a:r>
                        <a:rPr lang="es-AR" sz="1000" b="1" i="0" u="none" strike="noStrike" dirty="0">
                          <a:solidFill>
                            <a:srgbClr val="000000"/>
                          </a:solidFill>
                          <a:effectLst/>
                          <a:latin typeface="Aptos Narrow" panose="020B0004020202020204" pitchFamily="34" charset="0"/>
                        </a:rPr>
                        <a:t>5.     Final de obra</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SI</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NO</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a:solidFill>
                            <a:srgbClr val="000000"/>
                          </a:solidFill>
                          <a:effectLst/>
                          <a:latin typeface="Aptos Narrow" panose="020B0004020202020204" pitchFamily="34" charset="0"/>
                        </a:rPr>
                        <a:t>PARCIAL</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buNone/>
                      </a:pPr>
                      <a:r>
                        <a:rPr lang="es-AR" sz="1000" b="1" i="0" u="none" strike="noStrike" dirty="0">
                          <a:solidFill>
                            <a:srgbClr val="000000"/>
                          </a:solidFill>
                          <a:effectLst/>
                          <a:latin typeface="Aptos Narrow" panose="020B0004020202020204" pitchFamily="34" charset="0"/>
                        </a:rPr>
                        <a:t>OBSERVACIONES</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4221418395"/>
                  </a:ext>
                </a:extLst>
              </a:tr>
              <a:tr h="167349">
                <a:tc>
                  <a:txBody>
                    <a:bodyPr/>
                    <a:lstStyle/>
                    <a:p>
                      <a:pPr algn="l" fontAlgn="b">
                        <a:buNone/>
                      </a:pPr>
                      <a:r>
                        <a:rPr lang="es-AR" sz="1000" b="1" i="0" u="none" strike="noStrike" dirty="0">
                          <a:solidFill>
                            <a:srgbClr val="000000"/>
                          </a:solidFill>
                          <a:effectLst/>
                          <a:latin typeface="Aptos Narrow" panose="020B0004020202020204" pitchFamily="34" charset="0"/>
                        </a:rPr>
                        <a:t>Acta de recepción provisoria.</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dirty="0">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2059933199"/>
                  </a:ext>
                </a:extLst>
              </a:tr>
              <a:tr h="167349">
                <a:tc>
                  <a:txBody>
                    <a:bodyPr/>
                    <a:lstStyle/>
                    <a:p>
                      <a:pPr algn="l" fontAlgn="b">
                        <a:buNone/>
                      </a:pPr>
                      <a:r>
                        <a:rPr lang="es-AR" sz="1000" b="1" i="0" u="none" strike="noStrike" dirty="0">
                          <a:solidFill>
                            <a:srgbClr val="000000"/>
                          </a:solidFill>
                          <a:effectLst/>
                          <a:latin typeface="Aptos Narrow" panose="020B0004020202020204" pitchFamily="34" charset="0"/>
                        </a:rPr>
                        <a:t>Acta de recepción definitiva.</a:t>
                      </a:r>
                    </a:p>
                  </a:txBody>
                  <a:tcPr marL="7388" marR="7388" marT="738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dirty="0">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tint val="20000"/>
                      </a:schemeClr>
                    </a:solidFill>
                  </a:tcPr>
                </a:tc>
                <a:tc>
                  <a:txBody>
                    <a:bodyPr/>
                    <a:lstStyle/>
                    <a:p>
                      <a:pPr algn="l" fontAlgn="b">
                        <a:buNone/>
                      </a:pPr>
                      <a:r>
                        <a:rPr lang="es-AR" sz="1000" b="1" i="0" u="none" strike="noStrike" dirty="0">
                          <a:solidFill>
                            <a:srgbClr val="000000"/>
                          </a:solidFill>
                          <a:effectLst/>
                          <a:latin typeface="Aptos Narrow" panose="020B0004020202020204" pitchFamily="34" charset="0"/>
                        </a:rPr>
                        <a:t> </a:t>
                      </a:r>
                    </a:p>
                  </a:txBody>
                  <a:tcPr marL="7388" marR="7388" marT="738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tint val="20000"/>
                      </a:schemeClr>
                    </a:solidFill>
                  </a:tcPr>
                </a:tc>
                <a:extLst>
                  <a:ext uri="{0D108BD9-81ED-4DB2-BD59-A6C34878D82A}">
                    <a16:rowId xmlns:a16="http://schemas.microsoft.com/office/drawing/2014/main" val="1796171722"/>
                  </a:ext>
                </a:extLst>
              </a:tr>
            </a:tbl>
          </a:graphicData>
        </a:graphic>
      </p:graphicFrame>
    </p:spTree>
    <p:extLst>
      <p:ext uri="{BB962C8B-B14F-4D97-AF65-F5344CB8AC3E}">
        <p14:creationId xmlns:p14="http://schemas.microsoft.com/office/powerpoint/2010/main" val="513412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030D27A1-11C8-A016-7486-0A0056024270}"/>
              </a:ext>
            </a:extLst>
          </p:cNvPr>
          <p:cNvSpPr txBox="1"/>
          <p:nvPr/>
        </p:nvSpPr>
        <p:spPr>
          <a:xfrm>
            <a:off x="1019029" y="731230"/>
            <a:ext cx="9889957" cy="6228885"/>
          </a:xfrm>
          <a:prstGeom prst="rect">
            <a:avLst/>
          </a:prstGeom>
          <a:noFill/>
        </p:spPr>
        <p:txBody>
          <a:bodyPr wrap="square">
            <a:spAutoFit/>
          </a:bodyPr>
          <a:lstStyle/>
          <a:p>
            <a:pPr marL="342900" lvl="0" indent="-342900" algn="just">
              <a:spcBef>
                <a:spcPts val="900"/>
              </a:spcBef>
              <a:spcAft>
                <a:spcPts val="900"/>
              </a:spcAft>
              <a:buFont typeface="+mj-lt"/>
              <a:buAutoNum type="romanUcPeriod"/>
              <a:tabLst>
                <a:tab pos="342900" algn="l"/>
                <a:tab pos="637540" algn="l"/>
              </a:tabLst>
            </a:pPr>
            <a:r>
              <a:rPr lang="es-ES" sz="2000" b="1" u="sng"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RESULTADOS ESPERADOS:</a:t>
            </a:r>
            <a:endParaRPr lang="es-AR" sz="2000" b="1" u="sng"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lnSpc>
                <a:spcPct val="115000"/>
              </a:lnSpc>
              <a:buFont typeface="Wingdings" panose="05000000000000000000" pitchFamily="2" charset="2"/>
              <a:buChar char=""/>
            </a:pPr>
            <a:r>
              <a:rPr lang="es-A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Demora en la ejecución de las obras: Dejar constancia en el informe de dicha situación, exponiendo sus causas. </a:t>
            </a:r>
            <a:endParaRPr lang="es-A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678815" algn="just">
              <a:lnSpc>
                <a:spcPct val="115000"/>
              </a:lnSpc>
              <a:buNone/>
            </a:pPr>
            <a:r>
              <a:rPr lang="es-A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A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s-A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Documentación que respalde la inversión de los fondos, verificando no solo el aspecto formal, contable y financiero sino además constatar la correspondencia de la certificación de las obras con el avance informado en los libros de obra.</a:t>
            </a:r>
            <a:endParaRPr lang="es-A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buNone/>
            </a:pPr>
            <a:r>
              <a:rPr lang="es-A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A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s-A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Dejar constancia del Cumplimento de los plazos de la obra y prorrogas otorgadas.</a:t>
            </a:r>
            <a:endParaRPr lang="es-A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678815" algn="just">
              <a:lnSpc>
                <a:spcPct val="115000"/>
              </a:lnSpc>
              <a:buNone/>
            </a:pPr>
            <a:r>
              <a:rPr lang="es-A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A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s-A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Informar de corresponder el cumplimiento de la emisión de del acta de recepción provisoria y/ o definitivo de obra; devolución del fondo del reparo de corresponder una vez cumplidos los plazos de garantía de las pólizas pertinentes.</a:t>
            </a:r>
          </a:p>
          <a:p>
            <a:pPr marL="342900" lvl="0" indent="-342900" algn="just">
              <a:lnSpc>
                <a:spcPct val="115000"/>
              </a:lnSpc>
              <a:buFont typeface="Wingdings" panose="05000000000000000000" pitchFamily="2" charset="2"/>
              <a:buChar char=""/>
            </a:pPr>
            <a:endParaRPr lang="es-A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indent="-342900" algn="just">
              <a:lnSpc>
                <a:spcPct val="115000"/>
              </a:lnSpc>
              <a:buFont typeface="Wingdings" panose="05000000000000000000" pitchFamily="2" charset="2"/>
              <a:buChar char=""/>
            </a:pPr>
            <a:r>
              <a:rPr lang="es-AR" dirty="0">
                <a:solidFill>
                  <a:schemeClr val="bg1"/>
                </a:solidFill>
                <a:latin typeface="Arial" panose="020B0604020202020204" pitchFamily="34" charset="0"/>
                <a:cs typeface="Times New Roman" panose="02020603050405020304" pitchFamily="18" charset="0"/>
              </a:rPr>
              <a:t>Conclusión del informe: Es importante que refleje claramente la situación resultante de los procedimientos realizados en un todo de acuerdo con el objeto planteado para el desarrollo de la auditoría.</a:t>
            </a:r>
          </a:p>
          <a:p>
            <a:pPr marL="342900" lvl="0" indent="-342900" algn="just">
              <a:lnSpc>
                <a:spcPct val="115000"/>
              </a:lnSpc>
              <a:buFont typeface="Wingdings" panose="05000000000000000000" pitchFamily="2" charset="2"/>
              <a:buChar char=""/>
            </a:pPr>
            <a:endParaRPr lang="es-A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buNone/>
            </a:pPr>
            <a:r>
              <a:rPr lang="es-AR"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A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3069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ángulo 1"/>
          <p:cNvSpPr/>
          <p:nvPr/>
        </p:nvSpPr>
        <p:spPr>
          <a:xfrm>
            <a:off x="6641432" y="4788567"/>
            <a:ext cx="4199021" cy="1667444"/>
          </a:xfrm>
          <a:prstGeom prst="rect">
            <a:avLst/>
          </a:prstGeom>
        </p:spPr>
        <p:txBody>
          <a:bodyPr wrap="square">
            <a:spAutoFit/>
          </a:bodyPr>
          <a:lstStyle/>
          <a:p>
            <a:pPr algn="ctr">
              <a:lnSpc>
                <a:spcPct val="107000"/>
              </a:lnSpc>
              <a:spcAft>
                <a:spcPts val="800"/>
              </a:spcAft>
            </a:pPr>
            <a:r>
              <a:rPr lang="es-MX" sz="48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Muchas Gracias</a:t>
            </a:r>
            <a:endParaRPr lang="es-AR" sz="4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MX"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ASE-SE</a:t>
            </a:r>
            <a:r>
              <a:rPr lang="es-MX" b="1" dirty="0">
                <a:solidFill>
                  <a:schemeClr val="bg1"/>
                </a:solidFill>
                <a:latin typeface="Calibri" panose="020F0502020204030204" pitchFamily="34" charset="0"/>
                <a:ea typeface="Calibri" panose="020F0502020204030204" pitchFamily="34" charset="0"/>
                <a:cs typeface="Times New Roman" panose="02020603050405020304" pitchFamily="18" charset="0"/>
              </a:rPr>
              <a:t>-</a:t>
            </a:r>
            <a:r>
              <a:rPr lang="es-MX"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MCH</a:t>
            </a:r>
          </a:p>
          <a:p>
            <a:pPr algn="ctr">
              <a:lnSpc>
                <a:spcPct val="107000"/>
              </a:lnSpc>
              <a:spcAft>
                <a:spcPts val="800"/>
              </a:spcAft>
            </a:pPr>
            <a:r>
              <a:rPr lang="es-MX"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Dici</a:t>
            </a:r>
            <a:r>
              <a:rPr lang="es-MX" b="1" dirty="0">
                <a:solidFill>
                  <a:schemeClr val="bg1"/>
                </a:solidFill>
                <a:latin typeface="Calibri" panose="020F0502020204030204" pitchFamily="34" charset="0"/>
                <a:ea typeface="Calibri" panose="020F0502020204030204" pitchFamily="34" charset="0"/>
                <a:cs typeface="Times New Roman" panose="02020603050405020304" pitchFamily="18" charset="0"/>
              </a:rPr>
              <a:t>embre </a:t>
            </a:r>
            <a:r>
              <a:rPr lang="es-MX"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2025</a:t>
            </a:r>
            <a:endParaRPr lang="es-AR"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41F4F440-D2B7-437C-3699-5FD9C3CD7A2C}"/>
              </a:ext>
            </a:extLst>
          </p:cNvPr>
          <p:cNvSpPr txBox="1"/>
          <p:nvPr/>
        </p:nvSpPr>
        <p:spPr>
          <a:xfrm>
            <a:off x="1479884" y="1380207"/>
            <a:ext cx="8398042" cy="3244991"/>
          </a:xfrm>
          <a:prstGeom prst="rect">
            <a:avLst/>
          </a:prstGeom>
          <a:noFill/>
        </p:spPr>
        <p:txBody>
          <a:bodyPr wrap="square">
            <a:spAutoFit/>
          </a:bodyPr>
          <a:lstStyle/>
          <a:p>
            <a:pPr lvl="0" algn="just">
              <a:lnSpc>
                <a:spcPct val="115000"/>
              </a:lnSpc>
            </a:pPr>
            <a:r>
              <a:rPr lang="es-AR"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Comentario final</a:t>
            </a:r>
            <a:endParaRPr lang="es-A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678815" algn="just">
              <a:lnSpc>
                <a:spcPct val="115000"/>
              </a:lnSpc>
              <a:spcAft>
                <a:spcPts val="1000"/>
              </a:spcAft>
              <a:buNone/>
            </a:pPr>
            <a:endParaRPr lang="es-AR" b="1"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pPr marL="678815" algn="just">
              <a:lnSpc>
                <a:spcPct val="115000"/>
              </a:lnSpc>
              <a:spcAft>
                <a:spcPts val="1000"/>
              </a:spcAft>
              <a:buNone/>
            </a:pPr>
            <a:r>
              <a:rPr lang="es-ES" sz="1800" dirty="0">
                <a:solidFill>
                  <a:schemeClr val="bg1"/>
                </a:solidFill>
                <a:effectLst/>
                <a:latin typeface="Arial" panose="020B0604020202020204" pitchFamily="34" charset="0"/>
                <a:ea typeface="Times New Roman" panose="02020603050405020304" pitchFamily="18" charset="0"/>
              </a:rPr>
              <a:t>Resulta de importancia la comunicación vía correo electrónico con la ASE, a fin de ratificar la fecha de inicio de las tareas y su adecuación a la Planificación aprobada con la SIGEN o, de proceder, informar los motivos de su modificación a los siguientes mails:</a:t>
            </a:r>
          </a:p>
          <a:p>
            <a:pPr marL="645750" indent="-285750" algn="just">
              <a:spcAft>
                <a:spcPts val="600"/>
              </a:spcAft>
              <a:buFont typeface="Arial" panose="020B0604020202020204" pitchFamily="34" charset="0"/>
              <a:buChar char="•"/>
            </a:pPr>
            <a:r>
              <a:rPr lang="es-ES" sz="1800" dirty="0">
                <a:solidFill>
                  <a:schemeClr val="bg1"/>
                </a:solidFill>
                <a:effectLst/>
                <a:latin typeface="Arial" panose="020B0604020202020204" pitchFamily="34" charset="0"/>
                <a:ea typeface="Times New Roman" panose="02020603050405020304" pitchFamily="18" charset="0"/>
              </a:rPr>
              <a:t>liliana.farina</a:t>
            </a:r>
            <a:r>
              <a:rPr lang="es-ES" dirty="0">
                <a:solidFill>
                  <a:schemeClr val="bg1"/>
                </a:solidFill>
                <a:latin typeface="Arial" panose="020B0604020202020204" pitchFamily="34" charset="0"/>
                <a:ea typeface="Times New Roman" panose="02020603050405020304" pitchFamily="18" charset="0"/>
              </a:rPr>
              <a:t>@educacion.gob.ar</a:t>
            </a:r>
          </a:p>
          <a:p>
            <a:pPr marL="645750" indent="-285750" algn="just">
              <a:spcAft>
                <a:spcPts val="600"/>
              </a:spcAft>
              <a:buFont typeface="Arial" panose="020B0604020202020204" pitchFamily="34" charset="0"/>
              <a:buChar char="•"/>
            </a:pPr>
            <a:r>
              <a:rPr lang="es-ES" sz="1800" dirty="0">
                <a:solidFill>
                  <a:schemeClr val="bg1"/>
                </a:solidFill>
                <a:effectLst/>
                <a:latin typeface="Arial" panose="020B0604020202020204" pitchFamily="34" charset="0"/>
                <a:ea typeface="Times New Roman" panose="02020603050405020304" pitchFamily="18" charset="0"/>
              </a:rPr>
              <a:t>raul.abaca</a:t>
            </a:r>
            <a:r>
              <a:rPr lang="es-ES" dirty="0">
                <a:solidFill>
                  <a:schemeClr val="bg1"/>
                </a:solidFill>
                <a:latin typeface="Arial" panose="020B0604020202020204" pitchFamily="34" charset="0"/>
                <a:ea typeface="Times New Roman" panose="02020603050405020304" pitchFamily="18" charset="0"/>
              </a:rPr>
              <a:t>@educacion.gob.ar</a:t>
            </a:r>
          </a:p>
          <a:p>
            <a:pPr marL="645750" indent="-285750" algn="just">
              <a:spcAft>
                <a:spcPts val="600"/>
              </a:spcAft>
              <a:buFont typeface="Arial" panose="020B0604020202020204" pitchFamily="34" charset="0"/>
              <a:buChar char="•"/>
            </a:pPr>
            <a:r>
              <a:rPr lang="es-ES" sz="1800" dirty="0">
                <a:solidFill>
                  <a:schemeClr val="bg1"/>
                </a:solidFill>
                <a:effectLst/>
                <a:latin typeface="Arial" panose="020B0604020202020204" pitchFamily="34" charset="0"/>
                <a:ea typeface="Times New Roman" panose="02020603050405020304" pitchFamily="18" charset="0"/>
              </a:rPr>
              <a:t>maria.canullo@educacion.gob.ar</a:t>
            </a:r>
            <a:endParaRPr lang="es-AR" sz="18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56159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0B74AD0-88A3-1DF0-5CE5-DC0556781BBC}"/>
              </a:ext>
            </a:extLst>
          </p:cNvPr>
          <p:cNvSpPr txBox="1"/>
          <p:nvPr/>
        </p:nvSpPr>
        <p:spPr>
          <a:xfrm>
            <a:off x="859163" y="2143702"/>
            <a:ext cx="10171510" cy="2339102"/>
          </a:xfrm>
          <a:prstGeom prst="rect">
            <a:avLst/>
          </a:prstGeom>
          <a:noFill/>
        </p:spPr>
        <p:txBody>
          <a:bodyPr wrap="square">
            <a:spAutoFit/>
          </a:bodyPr>
          <a:lstStyle/>
          <a:p>
            <a:pPr marL="342900" algn="ctr">
              <a:buNone/>
            </a:pPr>
            <a:r>
              <a:rPr lang="es-ES" b="1" dirty="0">
                <a:solidFill>
                  <a:schemeClr val="bg1"/>
                </a:solidFill>
                <a:latin typeface="Arial" panose="020B0604020202020204" pitchFamily="34" charset="0"/>
                <a:ea typeface="Times New Roman" panose="02020603050405020304" pitchFamily="18" charset="0"/>
              </a:rPr>
              <a:t>FONDO NACIONAL PARA LA EDUCACION TECNICO PROFESIONAL – LEY 26.058</a:t>
            </a:r>
          </a:p>
          <a:p>
            <a:pPr marL="342900" algn="ctr">
              <a:buNone/>
            </a:pPr>
            <a:endParaRPr lang="es-ES" sz="1800" b="1" dirty="0">
              <a:solidFill>
                <a:schemeClr val="bg1"/>
              </a:solidFill>
              <a:effectLst/>
              <a:latin typeface="Arial" panose="020B0604020202020204" pitchFamily="34" charset="0"/>
              <a:ea typeface="Times New Roman" panose="02020603050405020304" pitchFamily="18" charset="0"/>
            </a:endParaRPr>
          </a:p>
          <a:p>
            <a:pPr marL="342900" algn="ctr">
              <a:buNone/>
            </a:pPr>
            <a:r>
              <a:rPr lang="es-ES" b="1" dirty="0">
                <a:solidFill>
                  <a:schemeClr val="bg1"/>
                </a:solidFill>
                <a:latin typeface="Arial" panose="020B0604020202020204" pitchFamily="34" charset="0"/>
                <a:ea typeface="Times New Roman" panose="02020603050405020304" pitchFamily="18" charset="0"/>
              </a:rPr>
              <a:t>PROGRAMA N°39 – INNOVACION Y DESARROLLO DE LA FORMACION TECNOLOGICA</a:t>
            </a:r>
          </a:p>
          <a:p>
            <a:pPr marL="342900" algn="ctr">
              <a:buNone/>
            </a:pPr>
            <a:endParaRPr lang="es-ES" sz="1800" b="1" dirty="0">
              <a:solidFill>
                <a:schemeClr val="bg1"/>
              </a:solidFill>
              <a:effectLst/>
              <a:latin typeface="Arial" panose="020B0604020202020204" pitchFamily="34" charset="0"/>
              <a:ea typeface="Times New Roman" panose="02020603050405020304" pitchFamily="18" charset="0"/>
            </a:endParaRPr>
          </a:p>
          <a:p>
            <a:pPr marL="342900" algn="ctr">
              <a:buNone/>
            </a:pPr>
            <a:r>
              <a:rPr lang="es-ES" b="1" dirty="0">
                <a:solidFill>
                  <a:schemeClr val="bg1"/>
                </a:solidFill>
                <a:latin typeface="Arial" panose="020B0604020202020204" pitchFamily="34" charset="0"/>
                <a:ea typeface="Times New Roman" panose="02020603050405020304" pitchFamily="18" charset="0"/>
              </a:rPr>
              <a:t>INFRASTRUCTURA FISICA EDUCATIVA DE LAS INSTITUCIONES DE EDUCACION TECNICO PROFESIONAL</a:t>
            </a:r>
          </a:p>
          <a:p>
            <a:pPr marL="342900" algn="ctr">
              <a:buNone/>
            </a:pPr>
            <a:r>
              <a:rPr lang="es-ES" sz="1800" b="1" dirty="0">
                <a:solidFill>
                  <a:schemeClr val="bg1"/>
                </a:solidFill>
                <a:effectLst/>
                <a:latin typeface="Arial" panose="020B0604020202020204" pitchFamily="34" charset="0"/>
                <a:ea typeface="Times New Roman" panose="02020603050405020304" pitchFamily="18" charset="0"/>
              </a:rPr>
              <a:t>RESOLUCION CONSEJO FEDERAL DE EDUCACION N°279/2016</a:t>
            </a:r>
            <a:endParaRPr lang="es-ES" sz="1800" dirty="0">
              <a:solidFill>
                <a:schemeClr val="bg1"/>
              </a:solidFill>
              <a:effectLst/>
              <a:latin typeface="Arial" panose="020B0604020202020204" pitchFamily="34" charset="0"/>
              <a:ea typeface="Times New Roman" panose="02020603050405020304" pitchFamily="18" charset="0"/>
            </a:endParaRPr>
          </a:p>
          <a:p>
            <a:pPr marL="342900" algn="just">
              <a:buNone/>
            </a:pPr>
            <a:endParaRPr lang="es-AR" sz="20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04456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ángulo 5"/>
          <p:cNvSpPr/>
          <p:nvPr/>
        </p:nvSpPr>
        <p:spPr>
          <a:xfrm>
            <a:off x="854971" y="1619250"/>
            <a:ext cx="5846771" cy="923330"/>
          </a:xfrm>
          <a:prstGeom prst="rect">
            <a:avLst/>
          </a:prstGeom>
          <a:solidFill>
            <a:schemeClr val="accent3">
              <a:lumMod val="20000"/>
              <a:lumOff val="80000"/>
            </a:schemeClr>
          </a:solidFill>
        </p:spPr>
        <p:txBody>
          <a:bodyPr wrap="square">
            <a:spAutoFit/>
          </a:bodyPr>
          <a:lstStyle/>
          <a:p>
            <a:pPr algn="just"/>
            <a:r>
              <a:rPr lang="es-ES" b="1" dirty="0"/>
              <a:t>CONVENIOS MARCO DE COLABORACIÓN EN MATERIA DE OBRAS DE INFRAESTRUCTURA EDUCATIVA - RESOL-SE-2025-427</a:t>
            </a:r>
          </a:p>
        </p:txBody>
      </p:sp>
      <p:sp>
        <p:nvSpPr>
          <p:cNvPr id="8" name="Rectángulo 7"/>
          <p:cNvSpPr/>
          <p:nvPr/>
        </p:nvSpPr>
        <p:spPr>
          <a:xfrm>
            <a:off x="6459509" y="2900979"/>
            <a:ext cx="5140036" cy="923330"/>
          </a:xfrm>
          <a:prstGeom prst="rect">
            <a:avLst/>
          </a:prstGeom>
          <a:solidFill>
            <a:schemeClr val="accent1">
              <a:lumMod val="20000"/>
              <a:lumOff val="80000"/>
            </a:schemeClr>
          </a:solidFill>
        </p:spPr>
        <p:txBody>
          <a:bodyPr wrap="square">
            <a:spAutoFit/>
          </a:bodyPr>
          <a:lstStyle/>
          <a:p>
            <a:pPr algn="just"/>
            <a:r>
              <a:rPr lang="es-ES" b="1" dirty="0"/>
              <a:t>PROYECTOS Y OBRAS ESTRATEGIA DE REFACCIÓN E INTERVENCIÓN MENOR EDILICIA – RESOL-SE-2025-387.</a:t>
            </a:r>
          </a:p>
        </p:txBody>
      </p:sp>
      <p:sp>
        <p:nvSpPr>
          <p:cNvPr id="11" name="Rectángulo 10"/>
          <p:cNvSpPr/>
          <p:nvPr/>
        </p:nvSpPr>
        <p:spPr>
          <a:xfrm>
            <a:off x="7406905" y="4642106"/>
            <a:ext cx="2964012" cy="1186607"/>
          </a:xfrm>
          <a:prstGeom prst="rect">
            <a:avLst/>
          </a:prstGeom>
        </p:spPr>
        <p:txBody>
          <a:bodyPr wrap="square">
            <a:spAutoFit/>
          </a:bodyPr>
          <a:lstStyle/>
          <a:p>
            <a:pPr algn="ctr">
              <a:lnSpc>
                <a:spcPct val="107000"/>
              </a:lnSpc>
              <a:spcAft>
                <a:spcPts val="800"/>
              </a:spcAft>
            </a:pPr>
            <a:r>
              <a:rPr lang="es-MX" b="1" dirty="0">
                <a:solidFill>
                  <a:schemeClr val="bg1"/>
                </a:solidFill>
                <a:latin typeface="Calibri" panose="020F0502020204030204" pitchFamily="34" charset="0"/>
                <a:ea typeface="Calibri" panose="020F0502020204030204" pitchFamily="34" charset="0"/>
                <a:cs typeface="Times New Roman" panose="02020603050405020304" pitchFamily="18" charset="0"/>
              </a:rPr>
              <a:t>22 PROVINCIAS </a:t>
            </a:r>
            <a:endParaRPr lang="es-AR" sz="11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MX" b="1" dirty="0">
                <a:solidFill>
                  <a:schemeClr val="bg1"/>
                </a:solidFill>
                <a:latin typeface="Calibri" panose="020F0502020204030204" pitchFamily="34" charset="0"/>
                <a:ea typeface="Calibri" panose="020F0502020204030204" pitchFamily="34" charset="0"/>
                <a:cs typeface="Times New Roman" panose="02020603050405020304" pitchFamily="18" charset="0"/>
              </a:rPr>
              <a:t>171 OBRAS Y PROYECTOS</a:t>
            </a:r>
            <a:endParaRPr lang="es-AR" sz="11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MX"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$ 8.386.540.017</a:t>
            </a:r>
            <a:endParaRPr lang="es-AR" sz="1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Flecha abajo 11"/>
          <p:cNvSpPr/>
          <p:nvPr/>
        </p:nvSpPr>
        <p:spPr>
          <a:xfrm>
            <a:off x="3077105" y="2821912"/>
            <a:ext cx="501804" cy="4017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Flecha abajo 12"/>
          <p:cNvSpPr/>
          <p:nvPr/>
        </p:nvSpPr>
        <p:spPr>
          <a:xfrm>
            <a:off x="8682372" y="4083913"/>
            <a:ext cx="501804" cy="4017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graphicFrame>
        <p:nvGraphicFramePr>
          <p:cNvPr id="17" name="Tabla 16">
            <a:extLst>
              <a:ext uri="{FF2B5EF4-FFF2-40B4-BE49-F238E27FC236}">
                <a16:creationId xmlns:a16="http://schemas.microsoft.com/office/drawing/2014/main" id="{6A3033B8-461E-F48D-B9C8-B6FD88D50823}"/>
              </a:ext>
            </a:extLst>
          </p:cNvPr>
          <p:cNvGraphicFramePr>
            <a:graphicFrameLocks noGrp="1"/>
          </p:cNvGraphicFramePr>
          <p:nvPr>
            <p:extLst>
              <p:ext uri="{D42A27DB-BD31-4B8C-83A1-F6EECF244321}">
                <p14:modId xmlns:p14="http://schemas.microsoft.com/office/powerpoint/2010/main" val="4239212288"/>
              </p:ext>
            </p:extLst>
          </p:nvPr>
        </p:nvGraphicFramePr>
        <p:xfrm>
          <a:off x="1984481" y="3445132"/>
          <a:ext cx="2687052" cy="1293498"/>
        </p:xfrm>
        <a:graphic>
          <a:graphicData uri="http://schemas.openxmlformats.org/drawingml/2006/table">
            <a:tbl>
              <a:tblPr>
                <a:tableStyleId>{5C22544A-7EE6-4342-B048-85BDC9FD1C3A}</a:tableStyleId>
              </a:tblPr>
              <a:tblGrid>
                <a:gridCol w="2687052">
                  <a:extLst>
                    <a:ext uri="{9D8B030D-6E8A-4147-A177-3AD203B41FA5}">
                      <a16:colId xmlns:a16="http://schemas.microsoft.com/office/drawing/2014/main" val="3718609595"/>
                    </a:ext>
                  </a:extLst>
                </a:gridCol>
              </a:tblGrid>
              <a:tr h="431166">
                <a:tc>
                  <a:txBody>
                    <a:bodyPr/>
                    <a:lstStyle/>
                    <a:p>
                      <a:pPr algn="ctr" fontAlgn="ctr">
                        <a:buNone/>
                      </a:pPr>
                      <a:r>
                        <a:rPr lang="es-AR" sz="1800" b="1" u="none" strike="noStrike" dirty="0">
                          <a:effectLst/>
                          <a:latin typeface="Calibri" panose="020F0502020204030204" pitchFamily="34" charset="0"/>
                          <a:cs typeface="Calibri" panose="020F0502020204030204" pitchFamily="34" charset="0"/>
                        </a:rPr>
                        <a:t>15 CONVENIOS FIRMADOS </a:t>
                      </a:r>
                      <a:endParaRPr lang="es-AR" sz="18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tc>
                <a:extLst>
                  <a:ext uri="{0D108BD9-81ED-4DB2-BD59-A6C34878D82A}">
                    <a16:rowId xmlns:a16="http://schemas.microsoft.com/office/drawing/2014/main" val="3534239780"/>
                  </a:ext>
                </a:extLst>
              </a:tr>
              <a:tr h="431166">
                <a:tc>
                  <a:txBody>
                    <a:bodyPr/>
                    <a:lstStyle/>
                    <a:p>
                      <a:pPr algn="ctr" fontAlgn="ctr">
                        <a:buNone/>
                      </a:pPr>
                      <a:r>
                        <a:rPr lang="es-AR" sz="1800" b="1" u="none" strike="noStrike" dirty="0">
                          <a:effectLst/>
                          <a:latin typeface="Calibri" panose="020F0502020204030204" pitchFamily="34" charset="0"/>
                          <a:cs typeface="Calibri" panose="020F0502020204030204" pitchFamily="34" charset="0"/>
                        </a:rPr>
                        <a:t>45 OBRAS</a:t>
                      </a:r>
                      <a:endParaRPr lang="es-AR" sz="18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tc>
                <a:extLst>
                  <a:ext uri="{0D108BD9-81ED-4DB2-BD59-A6C34878D82A}">
                    <a16:rowId xmlns:a16="http://schemas.microsoft.com/office/drawing/2014/main" val="536654742"/>
                  </a:ext>
                </a:extLst>
              </a:tr>
              <a:tr h="431166">
                <a:tc>
                  <a:txBody>
                    <a:bodyPr/>
                    <a:lstStyle/>
                    <a:p>
                      <a:pPr algn="ctr" fontAlgn="ctr">
                        <a:buNone/>
                      </a:pPr>
                      <a:r>
                        <a:rPr lang="es-AR" sz="1800" b="1" u="none" strike="noStrike" dirty="0">
                          <a:effectLst/>
                          <a:latin typeface="Calibri" panose="020F0502020204030204" pitchFamily="34" charset="0"/>
                          <a:cs typeface="Calibri" panose="020F0502020204030204" pitchFamily="34" charset="0"/>
                        </a:rPr>
                        <a:t> $98.293.129.591 </a:t>
                      </a:r>
                      <a:endParaRPr lang="es-AR" sz="1800" b="1"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nchor="ctr"/>
                </a:tc>
                <a:extLst>
                  <a:ext uri="{0D108BD9-81ED-4DB2-BD59-A6C34878D82A}">
                    <a16:rowId xmlns:a16="http://schemas.microsoft.com/office/drawing/2014/main" val="2365636310"/>
                  </a:ext>
                </a:extLst>
              </a:tr>
            </a:tbl>
          </a:graphicData>
        </a:graphic>
      </p:graphicFrame>
    </p:spTree>
    <p:extLst>
      <p:ext uri="{BB962C8B-B14F-4D97-AF65-F5344CB8AC3E}">
        <p14:creationId xmlns:p14="http://schemas.microsoft.com/office/powerpoint/2010/main" val="986622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973F7756-5BE1-263B-6915-B7CE20886839}"/>
              </a:ext>
            </a:extLst>
          </p:cNvPr>
          <p:cNvSpPr/>
          <p:nvPr/>
        </p:nvSpPr>
        <p:spPr>
          <a:xfrm>
            <a:off x="2803663" y="643885"/>
            <a:ext cx="6504455" cy="470000"/>
          </a:xfrm>
          <a:prstGeom prst="rect">
            <a:avLst/>
          </a:prstGeom>
          <a:noFill/>
        </p:spPr>
        <p:txBody>
          <a:bodyPr wrap="square">
            <a:spAutoFit/>
          </a:bodyPr>
          <a:lstStyle/>
          <a:p>
            <a:pPr algn="ctr">
              <a:lnSpc>
                <a:spcPct val="107000"/>
              </a:lnSpc>
              <a:spcAft>
                <a:spcPts val="800"/>
              </a:spcAft>
            </a:pPr>
            <a:r>
              <a:rPr lang="es-MX" sz="2400" b="1"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Proyecto Auditado Programa 39/INET</a:t>
            </a:r>
            <a:endParaRPr lang="es-AR" sz="2400"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3AF06B69-248D-3E40-31A4-CD8417EA6E80}"/>
              </a:ext>
            </a:extLst>
          </p:cNvPr>
          <p:cNvSpPr txBox="1"/>
          <p:nvPr/>
        </p:nvSpPr>
        <p:spPr>
          <a:xfrm>
            <a:off x="1796713" y="1606095"/>
            <a:ext cx="8518357" cy="1231106"/>
          </a:xfrm>
          <a:prstGeom prst="rect">
            <a:avLst/>
          </a:prstGeom>
          <a:noFill/>
        </p:spPr>
        <p:txBody>
          <a:bodyPr wrap="square">
            <a:spAutoFit/>
          </a:bodyPr>
          <a:lstStyle/>
          <a:p>
            <a:pPr marL="342900" algn="just">
              <a:buNone/>
            </a:pPr>
            <a:r>
              <a:rPr lang="es-ES" sz="1800" b="1" dirty="0">
                <a:solidFill>
                  <a:schemeClr val="bg1"/>
                </a:solidFill>
                <a:effectLst/>
                <a:latin typeface="Arial" panose="020B0604020202020204" pitchFamily="34" charset="0"/>
                <a:ea typeface="Times New Roman" panose="02020603050405020304" pitchFamily="18" charset="0"/>
              </a:rPr>
              <a:t>OBJETIVO: </a:t>
            </a:r>
            <a:r>
              <a:rPr lang="es-ES" sz="1800" dirty="0">
                <a:solidFill>
                  <a:schemeClr val="bg1"/>
                </a:solidFill>
                <a:effectLst/>
                <a:latin typeface="Arial" panose="020B0604020202020204" pitchFamily="34" charset="0"/>
                <a:ea typeface="Times New Roman" panose="02020603050405020304" pitchFamily="18" charset="0"/>
              </a:rPr>
              <a:t>Evaluar el estado de las obras ejecutadas en las jurisdicciones provinciales según lo establecido en los convenios suscritos, como así también las obras menores financiadas por el INET.</a:t>
            </a:r>
          </a:p>
          <a:p>
            <a:pPr marL="342900" algn="just">
              <a:buNone/>
            </a:pPr>
            <a:endParaRPr lang="es-AR" sz="2000" dirty="0">
              <a:effectLst/>
              <a:latin typeface="Times New Roman" panose="02020603050405020304" pitchFamily="18" charset="0"/>
              <a:ea typeface="Times New Roman" panose="02020603050405020304" pitchFamily="18" charset="0"/>
            </a:endParaRPr>
          </a:p>
        </p:txBody>
      </p:sp>
      <p:sp>
        <p:nvSpPr>
          <p:cNvPr id="8" name="CuadroTexto 7">
            <a:extLst>
              <a:ext uri="{FF2B5EF4-FFF2-40B4-BE49-F238E27FC236}">
                <a16:creationId xmlns:a16="http://schemas.microsoft.com/office/drawing/2014/main" id="{134E3C45-DD35-191D-BE6E-0E939CF703FC}"/>
              </a:ext>
            </a:extLst>
          </p:cNvPr>
          <p:cNvSpPr txBox="1"/>
          <p:nvPr/>
        </p:nvSpPr>
        <p:spPr>
          <a:xfrm>
            <a:off x="1756611" y="3000948"/>
            <a:ext cx="8598563" cy="2978167"/>
          </a:xfrm>
          <a:prstGeom prst="rect">
            <a:avLst/>
          </a:prstGeom>
          <a:noFill/>
        </p:spPr>
        <p:txBody>
          <a:bodyPr wrap="square">
            <a:spAutoFit/>
          </a:bodyPr>
          <a:lstStyle/>
          <a:p>
            <a:pPr lvl="0" algn="just">
              <a:spcBef>
                <a:spcPts val="900"/>
              </a:spcBef>
              <a:spcAft>
                <a:spcPts val="900"/>
              </a:spcAft>
              <a:tabLst>
                <a:tab pos="342900" algn="l"/>
                <a:tab pos="637540" algn="l"/>
              </a:tabLst>
            </a:pPr>
            <a:r>
              <a:rPr lang="es-ES" sz="2000" b="1" dirty="0">
                <a:latin typeface="Arial" panose="020B0604020202020204" pitchFamily="34" charset="0"/>
                <a:ea typeface="Times New Roman" panose="02020603050405020304" pitchFamily="18" charset="0"/>
                <a:cs typeface="Times New Roman" panose="02020603050405020304" pitchFamily="18" charset="0"/>
              </a:rPr>
              <a:t>	</a:t>
            </a:r>
            <a:r>
              <a:rPr lang="es-ES" sz="2000" b="1" u="sng"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ALCANCE:</a:t>
            </a:r>
            <a:endParaRPr lang="es-AR" sz="2000" b="1" u="sng" dirty="0">
              <a:solidFill>
                <a:schemeClr val="bg1"/>
              </a:solidFill>
              <a:effectLst/>
              <a:latin typeface="Times New Roman" panose="02020603050405020304" pitchFamily="18" charset="0"/>
              <a:ea typeface="Times New Roman" panose="02020603050405020304" pitchFamily="18" charset="0"/>
            </a:endParaRPr>
          </a:p>
          <a:p>
            <a:pPr marL="342900" algn="just">
              <a:spcBef>
                <a:spcPts val="900"/>
              </a:spcBef>
              <a:spcAft>
                <a:spcPts val="900"/>
              </a:spcAft>
              <a:buNone/>
            </a:pPr>
            <a:r>
              <a:rPr lang="es-ES" sz="1800" b="0" u="none" strike="noStrike"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La realización de la auditoría está prevista en primer lugar para aquellas Jurisdicciones que ejecuten obras de acuerdo con los Convenios suscriptos y alternativamente se considerarán las obras menores desarrolladas en el ámbito provincial.</a:t>
            </a:r>
            <a:endParaRPr lang="es-AR" sz="2000" b="1" u="sng" dirty="0">
              <a:solidFill>
                <a:schemeClr val="bg1"/>
              </a:solidFill>
              <a:effectLst/>
              <a:latin typeface="Times New Roman" panose="02020603050405020304" pitchFamily="18" charset="0"/>
              <a:ea typeface="Times New Roman" panose="02020603050405020304" pitchFamily="18" charset="0"/>
            </a:endParaRPr>
          </a:p>
          <a:p>
            <a:pPr marL="342900" algn="just">
              <a:buNone/>
            </a:pPr>
            <a:r>
              <a:rPr lang="es-ES" sz="1800" dirty="0">
                <a:solidFill>
                  <a:schemeClr val="bg1"/>
                </a:solidFill>
                <a:effectLst/>
                <a:latin typeface="Arial" panose="020B0604020202020204" pitchFamily="34" charset="0"/>
                <a:ea typeface="Times New Roman" panose="02020603050405020304" pitchFamily="18" charset="0"/>
              </a:rPr>
              <a:t>Es de destacar que para seleccionar la cantidad de escuelas técnicas a visitar, la ASE tendrá en consideración la cantidad de obras y la ubicación geográfica de estas y  el volumen de tareas que demande desarrollar la auditoría en función de los fondos transferidos al Fondo Provincial. </a:t>
            </a:r>
            <a:endParaRPr lang="es-AR" sz="20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4942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1C1EAC20-966E-4875-10E1-0BA089B388C0}"/>
              </a:ext>
            </a:extLst>
          </p:cNvPr>
          <p:cNvSpPr txBox="1"/>
          <p:nvPr/>
        </p:nvSpPr>
        <p:spPr>
          <a:xfrm>
            <a:off x="457200" y="1540043"/>
            <a:ext cx="11603619" cy="3600986"/>
          </a:xfrm>
          <a:prstGeom prst="rect">
            <a:avLst/>
          </a:prstGeom>
          <a:noFill/>
        </p:spPr>
        <p:txBody>
          <a:bodyPr wrap="square">
            <a:spAutoFit/>
          </a:bodyPr>
          <a:lstStyle/>
          <a:p>
            <a:pPr algn="ctr"/>
            <a:r>
              <a:rPr lang="es-ES" sz="1600" b="1" dirty="0">
                <a:solidFill>
                  <a:schemeClr val="bg1"/>
                </a:solidFill>
              </a:rPr>
              <a:t>CONVENIOS MARCO DE COLABORACIÓN EN MATERIA DE OBRAS DE INFRAESTRUCTURA EDUCATIVA</a:t>
            </a:r>
          </a:p>
          <a:p>
            <a:pPr algn="ctr"/>
            <a:r>
              <a:rPr lang="es-ES" sz="1600" b="1" dirty="0">
                <a:solidFill>
                  <a:schemeClr val="bg1"/>
                </a:solidFill>
              </a:rPr>
              <a:t>RESOL-SE-2025-427</a:t>
            </a:r>
          </a:p>
          <a:p>
            <a:pPr algn="just"/>
            <a:endParaRPr lang="es-ES" sz="1600" dirty="0">
              <a:solidFill>
                <a:schemeClr val="bg1"/>
              </a:solidFill>
            </a:endParaRPr>
          </a:p>
          <a:p>
            <a:pPr algn="just"/>
            <a:r>
              <a:rPr lang="es-ES" dirty="0">
                <a:solidFill>
                  <a:schemeClr val="bg1"/>
                </a:solidFill>
                <a:latin typeface="Arial" panose="020B0604020202020204" pitchFamily="34" charset="0"/>
                <a:cs typeface="Arial" panose="020B0604020202020204" pitchFamily="34" charset="0"/>
              </a:rPr>
              <a:t>Comprende la realización de obras nuevas, ampliación y refacción. Se considerará obra nueva cuando en virtud del precario estado de conservación, funcionamiento u obsolescencia de la infraestructura educativa, se debe proceder a la sustitución de edificios existentes y/o cuando existan razones de desarrollo territorial y/o sectorial que demanden la creación de nuevos establecimientos de Educación Técnico Profesional. Además, contempla los proyectos de refacción y/o ampliación integral de los edificios existentes, para dotarlos con las condiciones necesarias para el desarrollo de las ofertas de formación técnica.</a:t>
            </a:r>
          </a:p>
          <a:p>
            <a:pPr algn="just"/>
            <a:r>
              <a:rPr lang="es-ES" dirty="0">
                <a:solidFill>
                  <a:schemeClr val="bg1"/>
                </a:solidFill>
                <a:latin typeface="Arial" panose="020B0604020202020204" pitchFamily="34" charset="0"/>
                <a:cs typeface="Arial" panose="020B0604020202020204" pitchFamily="34" charset="0"/>
              </a:rPr>
              <a:t>Permitiendo asegurar las condiciones de habitabilidad de los estudiantes que residen en albergues escolares (mobiliario, ropa de cama, electrodomésticos, iluminación, climatización, vajilla, y accesorios de dormitorio) y las condiciones ambientales, funcionales y de salubridad de los servicios de alimentación que se prestan en las instituciones de ETP</a:t>
            </a:r>
          </a:p>
        </p:txBody>
      </p:sp>
    </p:spTree>
    <p:extLst>
      <p:ext uri="{BB962C8B-B14F-4D97-AF65-F5344CB8AC3E}">
        <p14:creationId xmlns:p14="http://schemas.microsoft.com/office/powerpoint/2010/main" val="1047345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 name="Tabla 9">
            <a:extLst>
              <a:ext uri="{FF2B5EF4-FFF2-40B4-BE49-F238E27FC236}">
                <a16:creationId xmlns:a16="http://schemas.microsoft.com/office/drawing/2014/main" id="{EFC0E07B-C661-B769-7308-C5DF7D821FEB}"/>
              </a:ext>
            </a:extLst>
          </p:cNvPr>
          <p:cNvGraphicFramePr>
            <a:graphicFrameLocks noGrp="1"/>
          </p:cNvGraphicFramePr>
          <p:nvPr>
            <p:extLst>
              <p:ext uri="{D42A27DB-BD31-4B8C-83A1-F6EECF244321}">
                <p14:modId xmlns:p14="http://schemas.microsoft.com/office/powerpoint/2010/main" val="3397015722"/>
              </p:ext>
            </p:extLst>
          </p:nvPr>
        </p:nvGraphicFramePr>
        <p:xfrm>
          <a:off x="1755649" y="1238432"/>
          <a:ext cx="4340351" cy="3537275"/>
        </p:xfrm>
        <a:graphic>
          <a:graphicData uri="http://schemas.openxmlformats.org/drawingml/2006/table">
            <a:tbl>
              <a:tblPr/>
              <a:tblGrid>
                <a:gridCol w="1289329">
                  <a:extLst>
                    <a:ext uri="{9D8B030D-6E8A-4147-A177-3AD203B41FA5}">
                      <a16:colId xmlns:a16="http://schemas.microsoft.com/office/drawing/2014/main" val="370274506"/>
                    </a:ext>
                  </a:extLst>
                </a:gridCol>
                <a:gridCol w="3051022">
                  <a:extLst>
                    <a:ext uri="{9D8B030D-6E8A-4147-A177-3AD203B41FA5}">
                      <a16:colId xmlns:a16="http://schemas.microsoft.com/office/drawing/2014/main" val="3943579967"/>
                    </a:ext>
                  </a:extLst>
                </a:gridCol>
              </a:tblGrid>
              <a:tr h="205357">
                <a:tc>
                  <a:txBody>
                    <a:bodyPr/>
                    <a:lstStyle/>
                    <a:p>
                      <a:pPr algn="ctr" fontAlgn="ctr">
                        <a:buNone/>
                      </a:pPr>
                      <a:r>
                        <a:rPr lang="es-AR" sz="1100" b="1" i="0" u="none" strike="noStrike">
                          <a:solidFill>
                            <a:srgbClr val="000000"/>
                          </a:solidFill>
                          <a:effectLst/>
                          <a:latin typeface="Arial" panose="020B0604020202020204" pitchFamily="34" charset="0"/>
                        </a:rPr>
                        <a:t>Provincia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tc>
                  <a:txBody>
                    <a:bodyPr/>
                    <a:lstStyle/>
                    <a:p>
                      <a:pPr algn="ctr" fontAlgn="ctr">
                        <a:buNone/>
                      </a:pPr>
                      <a:r>
                        <a:rPr lang="es-AR" sz="1100" b="1" i="0" u="none" strike="noStrike" dirty="0">
                          <a:solidFill>
                            <a:srgbClr val="000000"/>
                          </a:solidFill>
                          <a:effectLst/>
                          <a:latin typeface="Arial" panose="020B0604020202020204" pitchFamily="34" charset="0"/>
                        </a:rPr>
                        <a:t>Convenio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3E5A1"/>
                    </a:solidFill>
                  </a:tcPr>
                </a:tc>
                <a:extLst>
                  <a:ext uri="{0D108BD9-81ED-4DB2-BD59-A6C34878D82A}">
                    <a16:rowId xmlns:a16="http://schemas.microsoft.com/office/drawing/2014/main" val="2141946989"/>
                  </a:ext>
                </a:extLst>
              </a:tr>
              <a:tr h="206067">
                <a:tc>
                  <a:txBody>
                    <a:bodyPr/>
                    <a:lstStyle/>
                    <a:p>
                      <a:pPr algn="ctr" fontAlgn="ctr">
                        <a:buNone/>
                      </a:pPr>
                      <a:r>
                        <a:rPr lang="es-AR" sz="1100" b="1" i="0" u="none" strike="noStrike" dirty="0">
                          <a:solidFill>
                            <a:schemeClr val="bg1"/>
                          </a:solidFill>
                          <a:effectLst/>
                          <a:latin typeface="Arial" panose="020B0604020202020204" pitchFamily="34" charset="0"/>
                        </a:rPr>
                        <a:t>Chaco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RE-2024-76053075-APN-DD#ME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96966663"/>
                  </a:ext>
                </a:extLst>
              </a:tr>
              <a:tr h="230808">
                <a:tc>
                  <a:txBody>
                    <a:bodyPr/>
                    <a:lstStyle/>
                    <a:p>
                      <a:pPr algn="ctr" fontAlgn="ctr">
                        <a:buNone/>
                      </a:pPr>
                      <a:r>
                        <a:rPr lang="es-AR" sz="1100" b="1" i="0" u="none" strike="noStrike" dirty="0">
                          <a:solidFill>
                            <a:schemeClr val="bg1"/>
                          </a:solidFill>
                          <a:effectLst/>
                          <a:latin typeface="Arial" panose="020B0604020202020204" pitchFamily="34" charset="0"/>
                        </a:rPr>
                        <a:t>Corrientes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a:solidFill>
                            <a:schemeClr val="bg1"/>
                          </a:solidFill>
                          <a:effectLst/>
                          <a:latin typeface="Arial" panose="020B0604020202020204" pitchFamily="34" charset="0"/>
                        </a:rPr>
                        <a:t>RE-2024-73225160-APN-DD#ME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1816377"/>
                  </a:ext>
                </a:extLst>
              </a:tr>
              <a:tr h="159296">
                <a:tc>
                  <a:txBody>
                    <a:bodyPr/>
                    <a:lstStyle/>
                    <a:p>
                      <a:pPr algn="ctr" fontAlgn="ctr">
                        <a:buNone/>
                      </a:pPr>
                      <a:r>
                        <a:rPr lang="es-AR" sz="1100" b="1" i="0" u="none" strike="noStrike" dirty="0">
                          <a:solidFill>
                            <a:schemeClr val="bg1"/>
                          </a:solidFill>
                          <a:effectLst/>
                          <a:latin typeface="Arial" panose="020B0604020202020204" pitchFamily="34" charset="0"/>
                        </a:rPr>
                        <a:t>Entre Ríos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RE-2024-73263965-APN-DD#ME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2930451"/>
                  </a:ext>
                </a:extLst>
              </a:tr>
              <a:tr h="208100">
                <a:tc>
                  <a:txBody>
                    <a:bodyPr/>
                    <a:lstStyle/>
                    <a:p>
                      <a:pPr algn="ctr" fontAlgn="ctr">
                        <a:buNone/>
                      </a:pPr>
                      <a:r>
                        <a:rPr lang="es-AR" sz="1100" b="1" i="0" u="none" strike="noStrike" dirty="0">
                          <a:solidFill>
                            <a:schemeClr val="bg1"/>
                          </a:solidFill>
                          <a:effectLst/>
                          <a:latin typeface="Arial" panose="020B0604020202020204" pitchFamily="34" charset="0"/>
                        </a:rPr>
                        <a:t>Formosa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RE-2024-90680027-APN-DD#ME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35743823"/>
                  </a:ext>
                </a:extLst>
              </a:tr>
              <a:tr h="264017">
                <a:tc>
                  <a:txBody>
                    <a:bodyPr/>
                    <a:lstStyle/>
                    <a:p>
                      <a:pPr algn="ctr" fontAlgn="ctr">
                        <a:buNone/>
                      </a:pPr>
                      <a:r>
                        <a:rPr lang="es-AR" sz="1100" b="1" i="0" u="none" strike="noStrike" dirty="0">
                          <a:solidFill>
                            <a:schemeClr val="bg1"/>
                          </a:solidFill>
                          <a:effectLst/>
                          <a:latin typeface="Arial" panose="020B0604020202020204" pitchFamily="34" charset="0"/>
                        </a:rPr>
                        <a:t>Jujuy</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RE-2024-77716897-APN-DD#ME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6064450"/>
                  </a:ext>
                </a:extLst>
              </a:tr>
              <a:tr h="161329">
                <a:tc>
                  <a:txBody>
                    <a:bodyPr/>
                    <a:lstStyle/>
                    <a:p>
                      <a:pPr algn="ctr" fontAlgn="ctr">
                        <a:buNone/>
                      </a:pPr>
                      <a:r>
                        <a:rPr lang="es-AR" sz="1100" b="1" i="0" u="none" strike="noStrike" dirty="0">
                          <a:solidFill>
                            <a:schemeClr val="bg1"/>
                          </a:solidFill>
                          <a:effectLst/>
                          <a:latin typeface="Arial" panose="020B0604020202020204" pitchFamily="34" charset="0"/>
                        </a:rPr>
                        <a:t>Misiones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RE-2024-66419762-APN-DD#ME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1528661"/>
                  </a:ext>
                </a:extLst>
              </a:tr>
              <a:tr h="264017">
                <a:tc>
                  <a:txBody>
                    <a:bodyPr/>
                    <a:lstStyle/>
                    <a:p>
                      <a:pPr algn="ctr" fontAlgn="ctr">
                        <a:buNone/>
                      </a:pPr>
                      <a:r>
                        <a:rPr lang="es-AR" sz="1100" b="1" i="0" u="none" strike="noStrike">
                          <a:solidFill>
                            <a:schemeClr val="bg1"/>
                          </a:solidFill>
                          <a:effectLst/>
                          <a:latin typeface="Arial" panose="020B0604020202020204" pitchFamily="34" charset="0"/>
                        </a:rPr>
                        <a:t>Neuquén</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RE-2024-85879715-APN-DD#ME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2680137"/>
                  </a:ext>
                </a:extLst>
              </a:tr>
              <a:tr h="138621">
                <a:tc>
                  <a:txBody>
                    <a:bodyPr/>
                    <a:lstStyle/>
                    <a:p>
                      <a:pPr algn="ctr" fontAlgn="ctr">
                        <a:buNone/>
                      </a:pPr>
                      <a:r>
                        <a:rPr lang="es-AR" sz="1100" b="1" i="0" u="none" strike="noStrike" dirty="0">
                          <a:solidFill>
                            <a:schemeClr val="bg1"/>
                          </a:solidFill>
                          <a:effectLst/>
                          <a:latin typeface="Arial" panose="020B0604020202020204" pitchFamily="34" charset="0"/>
                        </a:rPr>
                        <a:t>Río Negro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 RE-2024-71588872-APN-DD#ME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8724363"/>
                  </a:ext>
                </a:extLst>
              </a:tr>
              <a:tr h="264017">
                <a:tc>
                  <a:txBody>
                    <a:bodyPr/>
                    <a:lstStyle/>
                    <a:p>
                      <a:pPr algn="ctr" fontAlgn="ctr">
                        <a:buNone/>
                      </a:pPr>
                      <a:r>
                        <a:rPr lang="es-AR" sz="1100" b="1" i="0" u="none" strike="noStrike" dirty="0">
                          <a:solidFill>
                            <a:schemeClr val="bg1"/>
                          </a:solidFill>
                          <a:effectLst/>
                          <a:latin typeface="Arial" panose="020B0604020202020204" pitchFamily="34" charset="0"/>
                        </a:rPr>
                        <a:t>Salta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a:solidFill>
                            <a:schemeClr val="bg1"/>
                          </a:solidFill>
                          <a:effectLst/>
                          <a:latin typeface="Arial" panose="020B0604020202020204" pitchFamily="34" charset="0"/>
                        </a:rPr>
                        <a:t>RE-2024-62091163-APN-DD#ME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6394847"/>
                  </a:ext>
                </a:extLst>
              </a:tr>
              <a:tr h="264017">
                <a:tc>
                  <a:txBody>
                    <a:bodyPr/>
                    <a:lstStyle/>
                    <a:p>
                      <a:pPr algn="ctr" fontAlgn="ctr">
                        <a:buNone/>
                      </a:pPr>
                      <a:r>
                        <a:rPr lang="es-AR" sz="1100" b="1" i="0" u="none" strike="noStrike" dirty="0">
                          <a:solidFill>
                            <a:schemeClr val="bg1"/>
                          </a:solidFill>
                          <a:effectLst/>
                          <a:latin typeface="Arial" panose="020B0604020202020204" pitchFamily="34" charset="0"/>
                        </a:rPr>
                        <a:t>San Juan</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RE-2024-70930724-APN-DD#ME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0786484"/>
                  </a:ext>
                </a:extLst>
              </a:tr>
              <a:tr h="264017">
                <a:tc>
                  <a:txBody>
                    <a:bodyPr/>
                    <a:lstStyle/>
                    <a:p>
                      <a:pPr algn="ctr" fontAlgn="ctr">
                        <a:buNone/>
                      </a:pPr>
                      <a:r>
                        <a:rPr lang="es-AR" sz="1100" b="1" i="0" u="none" strike="noStrike" dirty="0">
                          <a:solidFill>
                            <a:schemeClr val="bg1"/>
                          </a:solidFill>
                          <a:effectLst/>
                          <a:latin typeface="Arial" panose="020B0604020202020204" pitchFamily="34" charset="0"/>
                        </a:rPr>
                        <a:t>Santa Cruz</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RE-2025-02285414-APN-DDE#MCH</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6663509"/>
                  </a:ext>
                </a:extLst>
              </a:tr>
              <a:tr h="202168">
                <a:tc>
                  <a:txBody>
                    <a:bodyPr/>
                    <a:lstStyle/>
                    <a:p>
                      <a:pPr algn="ctr" fontAlgn="ctr">
                        <a:buNone/>
                      </a:pPr>
                      <a:r>
                        <a:rPr lang="es-AR" sz="1100" b="1" i="0" u="none" strike="noStrike" dirty="0">
                          <a:solidFill>
                            <a:schemeClr val="bg1"/>
                          </a:solidFill>
                          <a:effectLst/>
                          <a:latin typeface="Arial" panose="020B0604020202020204" pitchFamily="34" charset="0"/>
                        </a:rPr>
                        <a:t>Santa Fe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RE-2024-74615556-APN-DD_ME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4693237"/>
                  </a:ext>
                </a:extLst>
              </a:tr>
              <a:tr h="456030">
                <a:tc>
                  <a:txBody>
                    <a:bodyPr/>
                    <a:lstStyle/>
                    <a:p>
                      <a:pPr algn="ctr" fontAlgn="ctr">
                        <a:buNone/>
                      </a:pPr>
                      <a:r>
                        <a:rPr lang="es-AR" sz="1100" b="1" i="0" u="none" strike="noStrike" dirty="0">
                          <a:solidFill>
                            <a:schemeClr val="bg1"/>
                          </a:solidFill>
                          <a:effectLst/>
                          <a:latin typeface="Arial" panose="020B0604020202020204" pitchFamily="34" charset="0"/>
                        </a:rPr>
                        <a:t>Santiago del Estero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RE-2024-69874159-APN-DD#ME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7411428"/>
                  </a:ext>
                </a:extLst>
              </a:tr>
              <a:tr h="59637">
                <a:tc>
                  <a:txBody>
                    <a:bodyPr/>
                    <a:lstStyle/>
                    <a:p>
                      <a:pPr algn="ctr" fontAlgn="ctr">
                        <a:buNone/>
                      </a:pPr>
                      <a:r>
                        <a:rPr lang="es-AR" sz="1100" b="1" i="0" u="none" strike="noStrike" dirty="0">
                          <a:solidFill>
                            <a:schemeClr val="bg1"/>
                          </a:solidFill>
                          <a:effectLst/>
                          <a:latin typeface="Arial" panose="020B0604020202020204" pitchFamily="34" charset="0"/>
                        </a:rPr>
                        <a:t>Tierra del Fuego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s-AR" sz="1100" b="1" i="0" u="none" strike="noStrike" dirty="0">
                          <a:solidFill>
                            <a:schemeClr val="bg1"/>
                          </a:solidFill>
                          <a:effectLst/>
                          <a:latin typeface="Arial" panose="020B0604020202020204" pitchFamily="34" charset="0"/>
                        </a:rPr>
                        <a:t>RE-2024-74548339-APN-DD#ME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4174754"/>
                  </a:ext>
                </a:extLst>
              </a:tr>
            </a:tbl>
          </a:graphicData>
        </a:graphic>
      </p:graphicFrame>
      <p:pic>
        <p:nvPicPr>
          <p:cNvPr id="6" name="Imagen 5" descr="Mapa&#10;&#10;El contenido generado por IA puede ser incorrecto.">
            <a:extLst>
              <a:ext uri="{FF2B5EF4-FFF2-40B4-BE49-F238E27FC236}">
                <a16:creationId xmlns:a16="http://schemas.microsoft.com/office/drawing/2014/main" id="{8055A638-034B-43EF-0A6E-0F2ECC222C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81903" y="1021522"/>
            <a:ext cx="4265754" cy="5066115"/>
          </a:xfrm>
          <a:prstGeom prst="rect">
            <a:avLst/>
          </a:prstGeom>
        </p:spPr>
      </p:pic>
      <p:sp>
        <p:nvSpPr>
          <p:cNvPr id="12" name="Rectángulo 11">
            <a:extLst>
              <a:ext uri="{FF2B5EF4-FFF2-40B4-BE49-F238E27FC236}">
                <a16:creationId xmlns:a16="http://schemas.microsoft.com/office/drawing/2014/main" id="{7A061464-5D28-BA45-CE1E-FE2C418B5609}"/>
              </a:ext>
            </a:extLst>
          </p:cNvPr>
          <p:cNvSpPr/>
          <p:nvPr/>
        </p:nvSpPr>
        <p:spPr>
          <a:xfrm>
            <a:off x="2843772" y="407025"/>
            <a:ext cx="6504455" cy="470000"/>
          </a:xfrm>
          <a:prstGeom prst="rect">
            <a:avLst/>
          </a:prstGeom>
        </p:spPr>
        <p:txBody>
          <a:bodyPr wrap="square">
            <a:spAutoFit/>
          </a:bodyPr>
          <a:lstStyle/>
          <a:p>
            <a:pPr algn="ctr">
              <a:lnSpc>
                <a:spcPct val="107000"/>
              </a:lnSpc>
              <a:spcAft>
                <a:spcPts val="800"/>
              </a:spcAft>
            </a:pPr>
            <a:r>
              <a:rPr lang="es-MX" sz="2400" b="1"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Convenios Marco Firmados con las Jurisdicciones</a:t>
            </a:r>
            <a:endParaRPr lang="es-AR" sz="2400"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3" name="Tabla 12">
            <a:extLst>
              <a:ext uri="{FF2B5EF4-FFF2-40B4-BE49-F238E27FC236}">
                <a16:creationId xmlns:a16="http://schemas.microsoft.com/office/drawing/2014/main" id="{51F45B22-A037-8107-1C6E-888F9C9F465C}"/>
              </a:ext>
            </a:extLst>
          </p:cNvPr>
          <p:cNvGraphicFramePr>
            <a:graphicFrameLocks noGrp="1"/>
          </p:cNvGraphicFramePr>
          <p:nvPr>
            <p:extLst>
              <p:ext uri="{D42A27DB-BD31-4B8C-83A1-F6EECF244321}">
                <p14:modId xmlns:p14="http://schemas.microsoft.com/office/powerpoint/2010/main" val="3915014721"/>
              </p:ext>
            </p:extLst>
          </p:nvPr>
        </p:nvGraphicFramePr>
        <p:xfrm>
          <a:off x="1418452" y="5299531"/>
          <a:ext cx="5270500" cy="1047915"/>
        </p:xfrm>
        <a:graphic>
          <a:graphicData uri="http://schemas.openxmlformats.org/drawingml/2006/table">
            <a:tbl>
              <a:tblPr>
                <a:tableStyleId>{5C22544A-7EE6-4342-B048-85BDC9FD1C3A}</a:tableStyleId>
              </a:tblPr>
              <a:tblGrid>
                <a:gridCol w="2096763">
                  <a:extLst>
                    <a:ext uri="{9D8B030D-6E8A-4147-A177-3AD203B41FA5}">
                      <a16:colId xmlns:a16="http://schemas.microsoft.com/office/drawing/2014/main" val="701418652"/>
                    </a:ext>
                  </a:extLst>
                </a:gridCol>
                <a:gridCol w="1277119">
                  <a:extLst>
                    <a:ext uri="{9D8B030D-6E8A-4147-A177-3AD203B41FA5}">
                      <a16:colId xmlns:a16="http://schemas.microsoft.com/office/drawing/2014/main" val="126322591"/>
                    </a:ext>
                  </a:extLst>
                </a:gridCol>
                <a:gridCol w="1896618">
                  <a:extLst>
                    <a:ext uri="{9D8B030D-6E8A-4147-A177-3AD203B41FA5}">
                      <a16:colId xmlns:a16="http://schemas.microsoft.com/office/drawing/2014/main" val="436493398"/>
                    </a:ext>
                  </a:extLst>
                </a:gridCol>
              </a:tblGrid>
              <a:tr h="265548">
                <a:tc gridSpan="3">
                  <a:txBody>
                    <a:bodyPr/>
                    <a:lstStyle/>
                    <a:p>
                      <a:pPr algn="ctr" fontAlgn="b">
                        <a:buNone/>
                      </a:pPr>
                      <a:r>
                        <a:rPr lang="pt-BR" sz="1100" u="none" strike="noStrike" dirty="0">
                          <a:effectLst/>
                        </a:rPr>
                        <a:t>RES 427/25- CONVENIO OBRAS 2025</a:t>
                      </a:r>
                      <a:endParaRPr lang="pt-BR" sz="1100" b="0" i="0" u="none" strike="noStrike" dirty="0">
                        <a:effectLst/>
                        <a:latin typeface="Calibri" panose="020F0502020204030204" pitchFamily="34" charset="0"/>
                      </a:endParaRPr>
                    </a:p>
                  </a:txBody>
                  <a:tcPr marL="9525" marR="9525" marT="9525" marB="0" anchor="b"/>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2410976120"/>
                  </a:ext>
                </a:extLst>
              </a:tr>
              <a:tr h="265548">
                <a:tc>
                  <a:txBody>
                    <a:bodyPr/>
                    <a:lstStyle/>
                    <a:p>
                      <a:pPr algn="ctr" fontAlgn="b">
                        <a:buNone/>
                      </a:pPr>
                      <a:r>
                        <a:rPr lang="es-AR" sz="1100" u="none" strike="noStrike">
                          <a:effectLst/>
                        </a:rPr>
                        <a:t>MONTO ACREDITADO </a:t>
                      </a:r>
                      <a:endParaRPr lang="es-AR" sz="1100" b="0" i="0" u="none" strike="noStrike">
                        <a:effectLst/>
                        <a:latin typeface="Calibri" panose="020F0502020204030204" pitchFamily="34" charset="0"/>
                      </a:endParaRPr>
                    </a:p>
                  </a:txBody>
                  <a:tcPr marL="9525" marR="9525" marT="9525" marB="0" anchor="b"/>
                </a:tc>
                <a:tc>
                  <a:txBody>
                    <a:bodyPr/>
                    <a:lstStyle/>
                    <a:p>
                      <a:pPr algn="ctr" fontAlgn="b">
                        <a:buNone/>
                      </a:pPr>
                      <a:r>
                        <a:rPr lang="es-AR" sz="1100" u="none" strike="noStrike">
                          <a:effectLst/>
                        </a:rPr>
                        <a:t>EJECUTADO </a:t>
                      </a:r>
                      <a:endParaRPr lang="es-AR" sz="1100" b="0" i="0" u="none" strike="noStrike">
                        <a:effectLst/>
                        <a:latin typeface="Calibri" panose="020F0502020204030204" pitchFamily="34" charset="0"/>
                      </a:endParaRPr>
                    </a:p>
                  </a:txBody>
                  <a:tcPr marL="9525" marR="9525" marT="9525" marB="0" anchor="b"/>
                </a:tc>
                <a:tc>
                  <a:txBody>
                    <a:bodyPr/>
                    <a:lstStyle/>
                    <a:p>
                      <a:pPr algn="ctr" fontAlgn="b">
                        <a:buNone/>
                      </a:pPr>
                      <a:r>
                        <a:rPr lang="es-AR" sz="1100" u="none" strike="noStrike" dirty="0">
                          <a:effectLst/>
                        </a:rPr>
                        <a:t>PENDIENTE DE EJECUCION</a:t>
                      </a:r>
                      <a:endParaRPr lang="es-AR" sz="1100" b="0" i="0" u="none" strike="noStrike" dirty="0">
                        <a:effectLst/>
                        <a:latin typeface="Calibri" panose="020F0502020204030204" pitchFamily="34" charset="0"/>
                      </a:endParaRPr>
                    </a:p>
                  </a:txBody>
                  <a:tcPr marL="9525" marR="9525" marT="9525" marB="0" anchor="b"/>
                </a:tc>
                <a:extLst>
                  <a:ext uri="{0D108BD9-81ED-4DB2-BD59-A6C34878D82A}">
                    <a16:rowId xmlns:a16="http://schemas.microsoft.com/office/drawing/2014/main" val="2198648604"/>
                  </a:ext>
                </a:extLst>
              </a:tr>
              <a:tr h="516819">
                <a:tc>
                  <a:txBody>
                    <a:bodyPr/>
                    <a:lstStyle/>
                    <a:p>
                      <a:pPr algn="ctr" fontAlgn="b">
                        <a:buNone/>
                      </a:pPr>
                      <a:r>
                        <a:rPr lang="es-AR" sz="1100" u="none" strike="noStrike" dirty="0">
                          <a:effectLst/>
                        </a:rPr>
                        <a:t>$ 14.836.519.717,09</a:t>
                      </a:r>
                      <a:endParaRPr lang="es-AR" sz="1100" b="0" i="0" u="none" strike="noStrike" dirty="0">
                        <a:effectLst/>
                        <a:latin typeface="Calibri" panose="020F0502020204030204" pitchFamily="34" charset="0"/>
                      </a:endParaRPr>
                    </a:p>
                  </a:txBody>
                  <a:tcPr marL="9525" marR="9525" marT="9525" marB="0" anchor="b"/>
                </a:tc>
                <a:tc>
                  <a:txBody>
                    <a:bodyPr/>
                    <a:lstStyle/>
                    <a:p>
                      <a:pPr algn="ctr" fontAlgn="b">
                        <a:buNone/>
                      </a:pPr>
                      <a:r>
                        <a:rPr lang="es-AR" sz="1100" u="none" strike="noStrike">
                          <a:effectLst/>
                        </a:rPr>
                        <a:t>$ 12.640.136.617,90</a:t>
                      </a:r>
                      <a:endParaRPr lang="es-AR" sz="1100" b="0" i="0" u="none" strike="noStrike">
                        <a:effectLst/>
                        <a:latin typeface="Calibri" panose="020F0502020204030204" pitchFamily="34" charset="0"/>
                      </a:endParaRPr>
                    </a:p>
                  </a:txBody>
                  <a:tcPr marL="9525" marR="9525" marT="9525" marB="0" anchor="b"/>
                </a:tc>
                <a:tc>
                  <a:txBody>
                    <a:bodyPr/>
                    <a:lstStyle/>
                    <a:p>
                      <a:pPr algn="ctr" fontAlgn="b">
                        <a:buNone/>
                      </a:pPr>
                      <a:r>
                        <a:rPr lang="es-AR" sz="1100" u="none" strike="noStrike" dirty="0">
                          <a:effectLst/>
                        </a:rPr>
                        <a:t>$ 2.196.383.099,19</a:t>
                      </a:r>
                      <a:endParaRPr lang="es-AR" sz="1100" b="0" i="0" u="none" strike="noStrike" dirty="0">
                        <a:effectLst/>
                        <a:latin typeface="Calibri" panose="020F0502020204030204" pitchFamily="34" charset="0"/>
                      </a:endParaRPr>
                    </a:p>
                  </a:txBody>
                  <a:tcPr marL="9525" marR="9525" marT="9525" marB="0" anchor="b"/>
                </a:tc>
                <a:extLst>
                  <a:ext uri="{0D108BD9-81ED-4DB2-BD59-A6C34878D82A}">
                    <a16:rowId xmlns:a16="http://schemas.microsoft.com/office/drawing/2014/main" val="196304948"/>
                  </a:ext>
                </a:extLst>
              </a:tr>
            </a:tbl>
          </a:graphicData>
        </a:graphic>
      </p:graphicFrame>
      <p:graphicFrame>
        <p:nvGraphicFramePr>
          <p:cNvPr id="2" name="Tabla 1">
            <a:extLst>
              <a:ext uri="{FF2B5EF4-FFF2-40B4-BE49-F238E27FC236}">
                <a16:creationId xmlns:a16="http://schemas.microsoft.com/office/drawing/2014/main" id="{999DCC7F-7754-3839-327E-B2A10E372957}"/>
              </a:ext>
            </a:extLst>
          </p:cNvPr>
          <p:cNvGraphicFramePr>
            <a:graphicFrameLocks noGrp="1"/>
          </p:cNvGraphicFramePr>
          <p:nvPr>
            <p:extLst>
              <p:ext uri="{D42A27DB-BD31-4B8C-83A1-F6EECF244321}">
                <p14:modId xmlns:p14="http://schemas.microsoft.com/office/powerpoint/2010/main" val="2347796480"/>
              </p:ext>
            </p:extLst>
          </p:nvPr>
        </p:nvGraphicFramePr>
        <p:xfrm>
          <a:off x="6921500" y="5907345"/>
          <a:ext cx="4626157" cy="180292"/>
        </p:xfrm>
        <a:graphic>
          <a:graphicData uri="http://schemas.openxmlformats.org/drawingml/2006/table">
            <a:tbl>
              <a:tblPr>
                <a:tableStyleId>{5C22544A-7EE6-4342-B048-85BDC9FD1C3A}</a:tableStyleId>
              </a:tblPr>
              <a:tblGrid>
                <a:gridCol w="4626157">
                  <a:extLst>
                    <a:ext uri="{9D8B030D-6E8A-4147-A177-3AD203B41FA5}">
                      <a16:colId xmlns:a16="http://schemas.microsoft.com/office/drawing/2014/main" val="2561193031"/>
                    </a:ext>
                  </a:extLst>
                </a:gridCol>
              </a:tblGrid>
              <a:tr h="180292">
                <a:tc>
                  <a:txBody>
                    <a:bodyPr/>
                    <a:lstStyle/>
                    <a:p>
                      <a:pPr algn="l" fontAlgn="b">
                        <a:buNone/>
                      </a:pPr>
                      <a:r>
                        <a:rPr lang="es-ES" sz="900" u="none" strike="noStrike" dirty="0">
                          <a:effectLst>
                            <a:outerShdw blurRad="38100" dist="38100" dir="2700000" algn="tl">
                              <a:srgbClr val="000000">
                                <a:alpha val="43137"/>
                              </a:srgbClr>
                            </a:outerShdw>
                          </a:effectLst>
                        </a:rPr>
                        <a:t>*LAS PROVINCIAS SEÑALADAS EN GRIS EN EL MAPA NO PARTICIPAN DEL PROYECTO</a:t>
                      </a:r>
                      <a:endParaRPr lang="es-ES" sz="900" b="0" i="0" u="none" strike="noStrike" dirty="0">
                        <a:effectLst>
                          <a:outerShdw blurRad="38100" dist="38100" dir="2700000" algn="tl">
                            <a:srgbClr val="000000">
                              <a:alpha val="43137"/>
                            </a:srgbClr>
                          </a:outerShdw>
                        </a:effectLst>
                        <a:latin typeface="Calibri" panose="020F0502020204030204" pitchFamily="34" charset="0"/>
                      </a:endParaRPr>
                    </a:p>
                  </a:txBody>
                  <a:tcPr marL="9525" marR="9525" marT="9525" marB="0" anchor="b"/>
                </a:tc>
                <a:extLst>
                  <a:ext uri="{0D108BD9-81ED-4DB2-BD59-A6C34878D82A}">
                    <a16:rowId xmlns:a16="http://schemas.microsoft.com/office/drawing/2014/main" val="274603643"/>
                  </a:ext>
                </a:extLst>
              </a:tr>
            </a:tbl>
          </a:graphicData>
        </a:graphic>
      </p:graphicFrame>
    </p:spTree>
    <p:extLst>
      <p:ext uri="{BB962C8B-B14F-4D97-AF65-F5344CB8AC3E}">
        <p14:creationId xmlns:p14="http://schemas.microsoft.com/office/powerpoint/2010/main" val="2506469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D1D2BD-469E-F843-9F01-5CB5348AFFA2}"/>
              </a:ext>
            </a:extLst>
          </p:cNvPr>
          <p:cNvSpPr txBox="1"/>
          <p:nvPr/>
        </p:nvSpPr>
        <p:spPr>
          <a:xfrm>
            <a:off x="1022684" y="2017203"/>
            <a:ext cx="10744200" cy="2900538"/>
          </a:xfrm>
          <a:prstGeom prst="rect">
            <a:avLst/>
          </a:prstGeom>
          <a:noFill/>
        </p:spPr>
        <p:txBody>
          <a:bodyPr wrap="square">
            <a:spAutoFit/>
          </a:bodyPr>
          <a:lstStyle/>
          <a:p>
            <a:pPr lvl="0" algn="ctr">
              <a:lnSpc>
                <a:spcPct val="107000"/>
              </a:lnSpc>
              <a:spcBef>
                <a:spcPts val="300"/>
              </a:spcBef>
              <a:spcAft>
                <a:spcPts val="300"/>
              </a:spcAft>
            </a:pPr>
            <a:r>
              <a:rPr lang="es-AR" sz="1800" b="1" kern="100" dirty="0">
                <a:solidFill>
                  <a:schemeClr val="bg1"/>
                </a:solidFill>
                <a:effectLst/>
                <a:latin typeface="Century Gothic" panose="020B0502020202020204" pitchFamily="34" charset="0"/>
                <a:ea typeface="Aptos" panose="020B0004020202020204" pitchFamily="34" charset="0"/>
                <a:cs typeface="Times New Roman" panose="02020603050405020304" pitchFamily="18" charset="0"/>
              </a:rPr>
              <a:t>   PROYECTOS Y OBRAS ESTRATEGIA DE REFACCIÓN E INTERVENCIÓN MENOR EDILICIA </a:t>
            </a:r>
            <a:endParaRPr lang="es-AR" b="1" kern="100" dirty="0">
              <a:solidFill>
                <a:schemeClr val="bg1"/>
              </a:solidFill>
              <a:latin typeface="Century Gothic" panose="020B0502020202020204" pitchFamily="34" charset="0"/>
              <a:ea typeface="Aptos" panose="020B0004020202020204" pitchFamily="34" charset="0"/>
              <a:cs typeface="Times New Roman" panose="02020603050405020304" pitchFamily="18" charset="0"/>
            </a:endParaRPr>
          </a:p>
          <a:p>
            <a:pPr lvl="0" algn="ctr">
              <a:lnSpc>
                <a:spcPct val="107000"/>
              </a:lnSpc>
              <a:spcBef>
                <a:spcPts val="300"/>
              </a:spcBef>
              <a:spcAft>
                <a:spcPts val="300"/>
              </a:spcAft>
            </a:pPr>
            <a:r>
              <a:rPr lang="es-AR" sz="1800" b="1" kern="100" dirty="0">
                <a:solidFill>
                  <a:schemeClr val="bg1"/>
                </a:solidFill>
                <a:effectLst/>
                <a:latin typeface="Century Gothic" panose="020B0502020202020204" pitchFamily="34" charset="0"/>
                <a:ea typeface="Aptos" panose="020B0004020202020204" pitchFamily="34" charset="0"/>
                <a:cs typeface="Times New Roman" panose="02020603050405020304" pitchFamily="18" charset="0"/>
              </a:rPr>
              <a:t>RESOL-SE-2025-387</a:t>
            </a:r>
            <a:endParaRPr lang="es-AR" sz="2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indent="228600" algn="just">
              <a:lnSpc>
                <a:spcPct val="107000"/>
              </a:lnSpc>
              <a:spcBef>
                <a:spcPts val="300"/>
              </a:spcBef>
              <a:spcAft>
                <a:spcPts val="300"/>
              </a:spcAft>
              <a:buNone/>
            </a:pPr>
            <a:r>
              <a:rPr lang="es-AR" sz="1800" kern="100" dirty="0">
                <a:solidFill>
                  <a:schemeClr val="bg1"/>
                </a:solidFill>
                <a:effectLst/>
                <a:latin typeface="Arial" panose="020B0604020202020204" pitchFamily="34" charset="0"/>
                <a:ea typeface="Aptos" panose="020B0004020202020204" pitchFamily="34" charset="0"/>
                <a:cs typeface="Arial" panose="020B0604020202020204" pitchFamily="34" charset="0"/>
              </a:rPr>
              <a:t>Comprende las acciones de refacción, mantenimiento y/o ampliación de la infraestructura física educativa. Estas intervenciones tienen como fin subsanar las deficiencias generadas por el uso, como así también mantener de manera eficaz los servicios que brinden con énfasis especial de aquellas partes que por su uso continuado o por su ubicación se encuentran más expuestos al deterioro. El mantenimiento se justifica cuando la infraestructura demande intervenciones con el objeto de garantizan la prolongación de su vida útil, evitando con ello su deterioro y recuperando su estado original</a:t>
            </a:r>
            <a:r>
              <a:rPr lang="es-AR" sz="1800" kern="100" dirty="0">
                <a:solidFill>
                  <a:schemeClr val="bg1"/>
                </a:solidFill>
                <a:effectLst/>
                <a:latin typeface="Century Gothic" panose="020B0502020202020204" pitchFamily="34" charset="0"/>
                <a:ea typeface="Aptos" panose="020B0004020202020204" pitchFamily="34" charset="0"/>
                <a:cs typeface="Times New Roman" panose="02020603050405020304" pitchFamily="18" charset="0"/>
              </a:rPr>
              <a:t>.</a:t>
            </a:r>
            <a:endParaRPr lang="es-AR" sz="2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59356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a 2">
            <a:extLst>
              <a:ext uri="{FF2B5EF4-FFF2-40B4-BE49-F238E27FC236}">
                <a16:creationId xmlns:a16="http://schemas.microsoft.com/office/drawing/2014/main" id="{83ADC7D6-695A-C0E1-E17C-87239F34A6BA}"/>
              </a:ext>
            </a:extLst>
          </p:cNvPr>
          <p:cNvGraphicFramePr>
            <a:graphicFrameLocks noGrp="1"/>
          </p:cNvGraphicFramePr>
          <p:nvPr>
            <p:extLst>
              <p:ext uri="{D42A27DB-BD31-4B8C-83A1-F6EECF244321}">
                <p14:modId xmlns:p14="http://schemas.microsoft.com/office/powerpoint/2010/main" val="3359010420"/>
              </p:ext>
            </p:extLst>
          </p:nvPr>
        </p:nvGraphicFramePr>
        <p:xfrm>
          <a:off x="2526632" y="1723774"/>
          <a:ext cx="1900989" cy="2430854"/>
        </p:xfrm>
        <a:graphic>
          <a:graphicData uri="http://schemas.openxmlformats.org/drawingml/2006/table">
            <a:tbl>
              <a:tblPr/>
              <a:tblGrid>
                <a:gridCol w="1900989">
                  <a:extLst>
                    <a:ext uri="{9D8B030D-6E8A-4147-A177-3AD203B41FA5}">
                      <a16:colId xmlns:a16="http://schemas.microsoft.com/office/drawing/2014/main" val="923342029"/>
                    </a:ext>
                  </a:extLst>
                </a:gridCol>
              </a:tblGrid>
              <a:tr h="253970">
                <a:tc>
                  <a:txBody>
                    <a:bodyPr/>
                    <a:lstStyle/>
                    <a:p>
                      <a:pPr algn="ctr" fontAlgn="b">
                        <a:buNone/>
                      </a:pPr>
                      <a:r>
                        <a:rPr lang="es-AR" sz="1100" b="1" i="0" u="none" strike="noStrike" dirty="0">
                          <a:solidFill>
                            <a:srgbClr val="000000"/>
                          </a:solidFill>
                          <a:effectLst/>
                          <a:latin typeface="Aptos Narrow" panose="020B0004020202020204" pitchFamily="34" charset="0"/>
                        </a:rPr>
                        <a:t>Provincias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623231930"/>
                  </a:ext>
                </a:extLst>
              </a:tr>
              <a:tr h="241876">
                <a:tc>
                  <a:txBody>
                    <a:bodyPr/>
                    <a:lstStyle/>
                    <a:p>
                      <a:pPr algn="ctr" fontAlgn="b">
                        <a:buNone/>
                      </a:pPr>
                      <a:r>
                        <a:rPr lang="es-ES" sz="1200" b="1" i="0" u="none" strike="noStrike" dirty="0">
                          <a:solidFill>
                            <a:schemeClr val="bg1"/>
                          </a:solidFill>
                          <a:effectLst/>
                          <a:latin typeface="Aptos Narrow" panose="020B0004020202020204" pitchFamily="34" charset="0"/>
                        </a:rPr>
                        <a:t>Jujuy</a:t>
                      </a:r>
                      <a:endParaRPr lang="es-AR" sz="1200" b="1" i="0" u="none" strike="noStrike" dirty="0">
                        <a:solidFill>
                          <a:schemeClr val="bg1"/>
                        </a:solidFill>
                        <a:effectLst/>
                        <a:latin typeface="Aptos Narrow" panose="020B0004020202020204" pitchFamily="34"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9473507"/>
                  </a:ext>
                </a:extLst>
              </a:tr>
              <a:tr h="241876">
                <a:tc>
                  <a:txBody>
                    <a:bodyPr/>
                    <a:lstStyle/>
                    <a:p>
                      <a:pPr algn="ctr" fontAlgn="b">
                        <a:buNone/>
                      </a:pPr>
                      <a:r>
                        <a:rPr lang="es-AR" sz="1200" b="1" i="0" u="none" strike="noStrike" dirty="0">
                          <a:solidFill>
                            <a:schemeClr val="bg1"/>
                          </a:solidFill>
                          <a:effectLst/>
                          <a:latin typeface="Aptos Narrow" panose="020B0004020202020204" pitchFamily="34" charset="0"/>
                        </a:rPr>
                        <a:t>Chaco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457526"/>
                  </a:ext>
                </a:extLst>
              </a:tr>
              <a:tr h="241876">
                <a:tc>
                  <a:txBody>
                    <a:bodyPr/>
                    <a:lstStyle/>
                    <a:p>
                      <a:pPr algn="ctr" fontAlgn="b">
                        <a:buNone/>
                      </a:pPr>
                      <a:r>
                        <a:rPr lang="es-AR" sz="1200" b="1" i="0" u="none" strike="noStrike">
                          <a:solidFill>
                            <a:schemeClr val="bg1"/>
                          </a:solidFill>
                          <a:effectLst/>
                          <a:latin typeface="Aptos Narrow" panose="020B0004020202020204" pitchFamily="34" charset="0"/>
                        </a:rPr>
                        <a:t>Corrientes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86773255"/>
                  </a:ext>
                </a:extLst>
              </a:tr>
              <a:tr h="241876">
                <a:tc>
                  <a:txBody>
                    <a:bodyPr/>
                    <a:lstStyle/>
                    <a:p>
                      <a:pPr algn="ctr" fontAlgn="b">
                        <a:buNone/>
                      </a:pPr>
                      <a:r>
                        <a:rPr lang="es-AR" sz="1200" b="1" i="0" u="none" strike="noStrike" dirty="0">
                          <a:solidFill>
                            <a:schemeClr val="bg1"/>
                          </a:solidFill>
                          <a:effectLst/>
                          <a:latin typeface="Aptos Narrow" panose="020B0004020202020204" pitchFamily="34" charset="0"/>
                        </a:rPr>
                        <a:t>Misiones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33405843"/>
                  </a:ext>
                </a:extLst>
              </a:tr>
              <a:tr h="241876">
                <a:tc>
                  <a:txBody>
                    <a:bodyPr/>
                    <a:lstStyle/>
                    <a:p>
                      <a:pPr algn="ctr" fontAlgn="b">
                        <a:buNone/>
                      </a:pPr>
                      <a:r>
                        <a:rPr lang="es-AR" sz="1200" b="1" i="0" u="none" strike="noStrike" dirty="0">
                          <a:solidFill>
                            <a:schemeClr val="bg1"/>
                          </a:solidFill>
                          <a:effectLst/>
                          <a:latin typeface="Aptos Narrow" panose="020B0004020202020204" pitchFamily="34" charset="0"/>
                        </a:rPr>
                        <a:t>Salta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21546581"/>
                  </a:ext>
                </a:extLst>
              </a:tr>
              <a:tr h="241876">
                <a:tc>
                  <a:txBody>
                    <a:bodyPr/>
                    <a:lstStyle/>
                    <a:p>
                      <a:pPr algn="ctr" fontAlgn="b">
                        <a:buNone/>
                      </a:pPr>
                      <a:r>
                        <a:rPr lang="es-AR" sz="1200" b="1" i="0" u="none" strike="noStrike" dirty="0">
                          <a:solidFill>
                            <a:schemeClr val="bg1"/>
                          </a:solidFill>
                          <a:effectLst/>
                          <a:latin typeface="Aptos Narrow" panose="020B0004020202020204" pitchFamily="34" charset="0"/>
                        </a:rPr>
                        <a:t>San Juan</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8175967"/>
                  </a:ext>
                </a:extLst>
              </a:tr>
              <a:tr h="241876">
                <a:tc>
                  <a:txBody>
                    <a:bodyPr/>
                    <a:lstStyle/>
                    <a:p>
                      <a:pPr algn="ctr" fontAlgn="b">
                        <a:buNone/>
                      </a:pPr>
                      <a:r>
                        <a:rPr lang="es-AR" sz="1200" b="1" i="0" u="none" strike="noStrike" dirty="0">
                          <a:solidFill>
                            <a:schemeClr val="bg1"/>
                          </a:solidFill>
                          <a:effectLst/>
                          <a:latin typeface="Aptos Narrow" panose="020B0004020202020204" pitchFamily="34" charset="0"/>
                        </a:rPr>
                        <a:t>San Luis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1708313"/>
                  </a:ext>
                </a:extLst>
              </a:tr>
              <a:tr h="241876">
                <a:tc>
                  <a:txBody>
                    <a:bodyPr/>
                    <a:lstStyle/>
                    <a:p>
                      <a:pPr algn="ctr" fontAlgn="b">
                        <a:buNone/>
                      </a:pPr>
                      <a:r>
                        <a:rPr lang="es-AR" sz="1200" b="1" i="0" u="none" strike="noStrike" dirty="0">
                          <a:solidFill>
                            <a:schemeClr val="bg1"/>
                          </a:solidFill>
                          <a:effectLst/>
                          <a:latin typeface="Aptos Narrow" panose="020B0004020202020204" pitchFamily="34" charset="0"/>
                        </a:rPr>
                        <a:t>Santa Cruz</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1744824"/>
                  </a:ext>
                </a:extLst>
              </a:tr>
              <a:tr h="241876">
                <a:tc>
                  <a:txBody>
                    <a:bodyPr/>
                    <a:lstStyle/>
                    <a:p>
                      <a:pPr algn="ctr" fontAlgn="b">
                        <a:buNone/>
                      </a:pPr>
                      <a:r>
                        <a:rPr lang="es-AR" sz="1200" b="1" i="0" u="none" strike="noStrike" dirty="0">
                          <a:solidFill>
                            <a:schemeClr val="bg1"/>
                          </a:solidFill>
                          <a:effectLst/>
                          <a:latin typeface="Aptos Narrow" panose="020B0004020202020204" pitchFamily="34" charset="0"/>
                        </a:rPr>
                        <a:t>Santa Fe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8752059"/>
                  </a:ext>
                </a:extLst>
              </a:tr>
            </a:tbl>
          </a:graphicData>
        </a:graphic>
      </p:graphicFrame>
      <p:sp>
        <p:nvSpPr>
          <p:cNvPr id="6" name="Rectángulo 5">
            <a:extLst>
              <a:ext uri="{FF2B5EF4-FFF2-40B4-BE49-F238E27FC236}">
                <a16:creationId xmlns:a16="http://schemas.microsoft.com/office/drawing/2014/main" id="{C6C3ED06-A572-69A6-7A84-70FA94E04044}"/>
              </a:ext>
            </a:extLst>
          </p:cNvPr>
          <p:cNvSpPr/>
          <p:nvPr/>
        </p:nvSpPr>
        <p:spPr>
          <a:xfrm>
            <a:off x="2843769" y="174107"/>
            <a:ext cx="6504455" cy="470000"/>
          </a:xfrm>
          <a:prstGeom prst="rect">
            <a:avLst/>
          </a:prstGeom>
        </p:spPr>
        <p:txBody>
          <a:bodyPr wrap="square">
            <a:spAutoFit/>
          </a:bodyPr>
          <a:lstStyle/>
          <a:p>
            <a:pPr algn="ctr">
              <a:lnSpc>
                <a:spcPct val="107000"/>
              </a:lnSpc>
              <a:spcAft>
                <a:spcPts val="800"/>
              </a:spcAft>
            </a:pPr>
            <a:r>
              <a:rPr lang="es-MX" sz="2400" b="1"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Obras Estratégicas de Refacción y Obras Menores</a:t>
            </a:r>
            <a:endParaRPr lang="es-AR" sz="2400"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Tabla 7">
            <a:extLst>
              <a:ext uri="{FF2B5EF4-FFF2-40B4-BE49-F238E27FC236}">
                <a16:creationId xmlns:a16="http://schemas.microsoft.com/office/drawing/2014/main" id="{D6E88022-2E16-4A0B-4CD5-4A9DBB8B0876}"/>
              </a:ext>
            </a:extLst>
          </p:cNvPr>
          <p:cNvGraphicFramePr>
            <a:graphicFrameLocks noGrp="1"/>
          </p:cNvGraphicFramePr>
          <p:nvPr>
            <p:extLst>
              <p:ext uri="{D42A27DB-BD31-4B8C-83A1-F6EECF244321}">
                <p14:modId xmlns:p14="http://schemas.microsoft.com/office/powerpoint/2010/main" val="1440807782"/>
              </p:ext>
            </p:extLst>
          </p:nvPr>
        </p:nvGraphicFramePr>
        <p:xfrm>
          <a:off x="4576762" y="5504447"/>
          <a:ext cx="5257485" cy="980574"/>
        </p:xfrm>
        <a:graphic>
          <a:graphicData uri="http://schemas.openxmlformats.org/drawingml/2006/table">
            <a:tbl>
              <a:tblPr>
                <a:tableStyleId>{5C22544A-7EE6-4342-B048-85BDC9FD1C3A}</a:tableStyleId>
              </a:tblPr>
              <a:tblGrid>
                <a:gridCol w="1499244">
                  <a:extLst>
                    <a:ext uri="{9D8B030D-6E8A-4147-A177-3AD203B41FA5}">
                      <a16:colId xmlns:a16="http://schemas.microsoft.com/office/drawing/2014/main" val="2540128580"/>
                    </a:ext>
                  </a:extLst>
                </a:gridCol>
                <a:gridCol w="2015876">
                  <a:extLst>
                    <a:ext uri="{9D8B030D-6E8A-4147-A177-3AD203B41FA5}">
                      <a16:colId xmlns:a16="http://schemas.microsoft.com/office/drawing/2014/main" val="4126189147"/>
                    </a:ext>
                  </a:extLst>
                </a:gridCol>
                <a:gridCol w="1742365">
                  <a:extLst>
                    <a:ext uri="{9D8B030D-6E8A-4147-A177-3AD203B41FA5}">
                      <a16:colId xmlns:a16="http://schemas.microsoft.com/office/drawing/2014/main" val="3901600790"/>
                    </a:ext>
                  </a:extLst>
                </a:gridCol>
              </a:tblGrid>
              <a:tr h="257369">
                <a:tc gridSpan="3">
                  <a:txBody>
                    <a:bodyPr/>
                    <a:lstStyle/>
                    <a:p>
                      <a:pPr algn="ctr" fontAlgn="b">
                        <a:buNone/>
                      </a:pPr>
                      <a:r>
                        <a:rPr lang="es-AR" sz="1100" u="none" strike="noStrike">
                          <a:effectLst/>
                        </a:rPr>
                        <a:t>RES 387/25- REFACCION Y OBRAS MENORES 2025</a:t>
                      </a:r>
                      <a:endParaRPr lang="es-AR" sz="1100" b="0" i="0" u="none" strike="noStrike">
                        <a:effectLst/>
                        <a:latin typeface="Calibri" panose="020F0502020204030204" pitchFamily="34" charset="0"/>
                      </a:endParaRPr>
                    </a:p>
                  </a:txBody>
                  <a:tcPr marL="9525" marR="9525" marT="9525" marB="0" anchor="b"/>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4167993751"/>
                  </a:ext>
                </a:extLst>
              </a:tr>
              <a:tr h="465836">
                <a:tc>
                  <a:txBody>
                    <a:bodyPr/>
                    <a:lstStyle/>
                    <a:p>
                      <a:pPr algn="ctr" fontAlgn="b">
                        <a:buNone/>
                      </a:pPr>
                      <a:r>
                        <a:rPr lang="es-AR" sz="1100" u="none" strike="noStrike">
                          <a:effectLst/>
                        </a:rPr>
                        <a:t>MONTO ACREDITADO </a:t>
                      </a:r>
                      <a:endParaRPr lang="es-AR" sz="1100" b="0" i="0" u="none" strike="noStrike">
                        <a:effectLst/>
                        <a:latin typeface="Calibri" panose="020F0502020204030204" pitchFamily="34" charset="0"/>
                      </a:endParaRPr>
                    </a:p>
                  </a:txBody>
                  <a:tcPr marL="9525" marR="9525" marT="9525" marB="0" anchor="b"/>
                </a:tc>
                <a:tc>
                  <a:txBody>
                    <a:bodyPr/>
                    <a:lstStyle/>
                    <a:p>
                      <a:pPr algn="ctr" fontAlgn="b">
                        <a:buNone/>
                      </a:pPr>
                      <a:r>
                        <a:rPr lang="es-AR" sz="1100" u="none" strike="noStrike">
                          <a:effectLst/>
                        </a:rPr>
                        <a:t>EJECUTADO </a:t>
                      </a:r>
                      <a:endParaRPr lang="es-AR" sz="1100" b="0" i="0" u="none" strike="noStrike">
                        <a:effectLst/>
                        <a:latin typeface="Calibri" panose="020F0502020204030204" pitchFamily="34" charset="0"/>
                      </a:endParaRPr>
                    </a:p>
                  </a:txBody>
                  <a:tcPr marL="9525" marR="9525" marT="9525" marB="0" anchor="b"/>
                </a:tc>
                <a:tc>
                  <a:txBody>
                    <a:bodyPr/>
                    <a:lstStyle/>
                    <a:p>
                      <a:pPr algn="ctr" fontAlgn="b">
                        <a:buNone/>
                      </a:pPr>
                      <a:r>
                        <a:rPr lang="es-AR" sz="1100" u="none" strike="noStrike">
                          <a:effectLst/>
                        </a:rPr>
                        <a:t>PENDIENTE DE EJECUCION</a:t>
                      </a:r>
                      <a:endParaRPr lang="es-AR" sz="1100" b="0" i="0" u="none" strike="noStrike">
                        <a:effectLst/>
                        <a:latin typeface="Calibri" panose="020F0502020204030204" pitchFamily="34" charset="0"/>
                      </a:endParaRPr>
                    </a:p>
                  </a:txBody>
                  <a:tcPr marL="9525" marR="9525" marT="9525" marB="0" anchor="b"/>
                </a:tc>
                <a:extLst>
                  <a:ext uri="{0D108BD9-81ED-4DB2-BD59-A6C34878D82A}">
                    <a16:rowId xmlns:a16="http://schemas.microsoft.com/office/drawing/2014/main" val="894364848"/>
                  </a:ext>
                </a:extLst>
              </a:tr>
              <a:tr h="257369">
                <a:tc>
                  <a:txBody>
                    <a:bodyPr/>
                    <a:lstStyle/>
                    <a:p>
                      <a:pPr algn="ctr" fontAlgn="b">
                        <a:buNone/>
                      </a:pPr>
                      <a:r>
                        <a:rPr lang="es-AR" sz="1100" u="none" strike="noStrike">
                          <a:effectLst/>
                        </a:rPr>
                        <a:t>$ 1.953.785.312,79</a:t>
                      </a:r>
                      <a:endParaRPr lang="es-AR" sz="1100" b="0" i="0" u="none" strike="noStrike">
                        <a:effectLst/>
                        <a:latin typeface="Calibri" panose="020F0502020204030204" pitchFamily="34" charset="0"/>
                      </a:endParaRPr>
                    </a:p>
                  </a:txBody>
                  <a:tcPr marL="9525" marR="9525" marT="9525" marB="0" anchor="b"/>
                </a:tc>
                <a:tc>
                  <a:txBody>
                    <a:bodyPr/>
                    <a:lstStyle/>
                    <a:p>
                      <a:pPr algn="ctr" fontAlgn="b">
                        <a:buNone/>
                      </a:pPr>
                      <a:r>
                        <a:rPr lang="es-AR" sz="1100" u="none" strike="noStrike">
                          <a:effectLst/>
                        </a:rPr>
                        <a:t>$ 975.523.596,92</a:t>
                      </a:r>
                      <a:endParaRPr lang="es-AR" sz="1100" b="0" i="0" u="none" strike="noStrike">
                        <a:effectLst/>
                        <a:latin typeface="Calibri" panose="020F0502020204030204" pitchFamily="34" charset="0"/>
                      </a:endParaRPr>
                    </a:p>
                  </a:txBody>
                  <a:tcPr marL="9525" marR="9525" marT="9525" marB="0" anchor="b"/>
                </a:tc>
                <a:tc>
                  <a:txBody>
                    <a:bodyPr/>
                    <a:lstStyle/>
                    <a:p>
                      <a:pPr algn="ctr" fontAlgn="b">
                        <a:buNone/>
                      </a:pPr>
                      <a:r>
                        <a:rPr lang="es-AR" sz="1100" u="none" strike="noStrike" dirty="0">
                          <a:effectLst/>
                        </a:rPr>
                        <a:t>$ 978.261.715,87</a:t>
                      </a:r>
                      <a:endParaRPr lang="es-AR" sz="1100" b="0" i="0" u="none" strike="noStrike" dirty="0">
                        <a:effectLst/>
                        <a:latin typeface="Calibri" panose="020F0502020204030204" pitchFamily="34" charset="0"/>
                      </a:endParaRPr>
                    </a:p>
                  </a:txBody>
                  <a:tcPr marL="9525" marR="9525" marT="9525" marB="0" anchor="b"/>
                </a:tc>
                <a:extLst>
                  <a:ext uri="{0D108BD9-81ED-4DB2-BD59-A6C34878D82A}">
                    <a16:rowId xmlns:a16="http://schemas.microsoft.com/office/drawing/2014/main" val="2456024819"/>
                  </a:ext>
                </a:extLst>
              </a:tr>
            </a:tbl>
          </a:graphicData>
        </a:graphic>
      </p:graphicFrame>
      <p:graphicFrame>
        <p:nvGraphicFramePr>
          <p:cNvPr id="9" name="Tabla 8">
            <a:extLst>
              <a:ext uri="{FF2B5EF4-FFF2-40B4-BE49-F238E27FC236}">
                <a16:creationId xmlns:a16="http://schemas.microsoft.com/office/drawing/2014/main" id="{9EEF230A-7935-08C8-0F3D-C690790D428C}"/>
              </a:ext>
            </a:extLst>
          </p:cNvPr>
          <p:cNvGraphicFramePr>
            <a:graphicFrameLocks noGrp="1"/>
          </p:cNvGraphicFramePr>
          <p:nvPr>
            <p:extLst>
              <p:ext uri="{D42A27DB-BD31-4B8C-83A1-F6EECF244321}">
                <p14:modId xmlns:p14="http://schemas.microsoft.com/office/powerpoint/2010/main" val="929411989"/>
              </p:ext>
            </p:extLst>
          </p:nvPr>
        </p:nvGraphicFramePr>
        <p:xfrm>
          <a:off x="4563747" y="5234294"/>
          <a:ext cx="4669153" cy="180292"/>
        </p:xfrm>
        <a:graphic>
          <a:graphicData uri="http://schemas.openxmlformats.org/drawingml/2006/table">
            <a:tbl>
              <a:tblPr>
                <a:tableStyleId>{5C22544A-7EE6-4342-B048-85BDC9FD1C3A}</a:tableStyleId>
              </a:tblPr>
              <a:tblGrid>
                <a:gridCol w="4669153">
                  <a:extLst>
                    <a:ext uri="{9D8B030D-6E8A-4147-A177-3AD203B41FA5}">
                      <a16:colId xmlns:a16="http://schemas.microsoft.com/office/drawing/2014/main" val="2561193031"/>
                    </a:ext>
                  </a:extLst>
                </a:gridCol>
              </a:tblGrid>
              <a:tr h="180292">
                <a:tc>
                  <a:txBody>
                    <a:bodyPr/>
                    <a:lstStyle/>
                    <a:p>
                      <a:pPr algn="l" fontAlgn="b">
                        <a:buNone/>
                      </a:pPr>
                      <a:r>
                        <a:rPr lang="es-ES" sz="900" u="none" strike="noStrike" dirty="0">
                          <a:effectLst>
                            <a:outerShdw blurRad="38100" dist="38100" dir="2700000" algn="tl">
                              <a:srgbClr val="000000">
                                <a:alpha val="43137"/>
                              </a:srgbClr>
                            </a:outerShdw>
                          </a:effectLst>
                        </a:rPr>
                        <a:t>*LAS PROVINCIAS SEÑALADAS EN GRIS EN EL MAPA NO PARTICIPAN DEL PROYECTO</a:t>
                      </a:r>
                      <a:endParaRPr lang="es-ES" sz="900" b="0" i="0" u="none" strike="noStrike" dirty="0">
                        <a:effectLst>
                          <a:outerShdw blurRad="38100" dist="38100" dir="2700000" algn="tl">
                            <a:srgbClr val="000000">
                              <a:alpha val="43137"/>
                            </a:srgbClr>
                          </a:outerShdw>
                        </a:effectLst>
                        <a:latin typeface="Calibri" panose="020F0502020204030204" pitchFamily="34" charset="0"/>
                      </a:endParaRPr>
                    </a:p>
                  </a:txBody>
                  <a:tcPr marL="9525" marR="9525" marT="9525" marB="0" anchor="b"/>
                </a:tc>
                <a:extLst>
                  <a:ext uri="{0D108BD9-81ED-4DB2-BD59-A6C34878D82A}">
                    <a16:rowId xmlns:a16="http://schemas.microsoft.com/office/drawing/2014/main" val="274603643"/>
                  </a:ext>
                </a:extLst>
              </a:tr>
            </a:tbl>
          </a:graphicData>
        </a:graphic>
      </p:graphicFrame>
      <p:pic>
        <p:nvPicPr>
          <p:cNvPr id="10" name="Imagen 9" descr="Mapa&#10;&#10;El contenido generado por IA puede ser incorrecto.">
            <a:extLst>
              <a:ext uri="{FF2B5EF4-FFF2-40B4-BE49-F238E27FC236}">
                <a16:creationId xmlns:a16="http://schemas.microsoft.com/office/drawing/2014/main" id="{EAA72F24-E62B-C445-A3F5-AF891ADBC8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22900" y="1024574"/>
            <a:ext cx="2967037" cy="3829253"/>
          </a:xfrm>
          <a:prstGeom prst="rect">
            <a:avLst/>
          </a:prstGeom>
        </p:spPr>
      </p:pic>
    </p:spTree>
    <p:extLst>
      <p:ext uri="{BB962C8B-B14F-4D97-AF65-F5344CB8AC3E}">
        <p14:creationId xmlns:p14="http://schemas.microsoft.com/office/powerpoint/2010/main" val="2398028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B5080BE-7B9F-CBCF-61E3-012CD15994E6}"/>
              </a:ext>
            </a:extLst>
          </p:cNvPr>
          <p:cNvSpPr txBox="1"/>
          <p:nvPr/>
        </p:nvSpPr>
        <p:spPr>
          <a:xfrm>
            <a:off x="1275347" y="663484"/>
            <a:ext cx="10118558" cy="5640518"/>
          </a:xfrm>
          <a:prstGeom prst="rect">
            <a:avLst/>
          </a:prstGeom>
          <a:noFill/>
        </p:spPr>
        <p:txBody>
          <a:bodyPr wrap="square">
            <a:spAutoFit/>
          </a:bodyPr>
          <a:lstStyle/>
          <a:p>
            <a:pPr lvl="0" algn="just">
              <a:spcBef>
                <a:spcPts val="900"/>
              </a:spcBef>
              <a:spcAft>
                <a:spcPts val="900"/>
              </a:spcAft>
              <a:tabLst>
                <a:tab pos="342900" algn="l"/>
                <a:tab pos="637540" algn="l"/>
              </a:tabLst>
            </a:pPr>
            <a:r>
              <a:rPr lang="es-ES" sz="1800" b="1" u="sng"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PUNTOS DE CONTROL: </a:t>
            </a:r>
            <a:endParaRPr lang="es-AR" sz="1800" b="1" u="sng" dirty="0">
              <a:solidFill>
                <a:schemeClr val="bg1"/>
              </a:solidFill>
              <a:effectLst/>
              <a:latin typeface="Times New Roman" panose="02020603050405020304" pitchFamily="18" charset="0"/>
              <a:ea typeface="Times New Roman" panose="02020603050405020304" pitchFamily="18" charset="0"/>
            </a:endParaRPr>
          </a:p>
          <a:p>
            <a:pPr lvl="0" algn="just">
              <a:lnSpc>
                <a:spcPct val="115000"/>
              </a:lnSpc>
              <a:spcAft>
                <a:spcPts val="1000"/>
              </a:spcAft>
            </a:pPr>
            <a:r>
              <a:rPr lang="es-AR"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Procedimientos para realizar en el Ministerio de cada jurisdicción</a:t>
            </a:r>
            <a:endParaRPr lang="es-A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Wingdings" panose="05000000000000000000" pitchFamily="2" charset="2"/>
              <a:buChar char=""/>
            </a:pPr>
            <a:r>
              <a:rPr lang="es-ES" sz="1800" dirty="0">
                <a:solidFill>
                  <a:schemeClr val="bg1"/>
                </a:solidFill>
                <a:effectLst/>
                <a:latin typeface="Arial" panose="020B0604020202020204" pitchFamily="34" charset="0"/>
                <a:ea typeface="Times New Roman" panose="02020603050405020304" pitchFamily="18" charset="0"/>
              </a:rPr>
              <a:t>Se deberá contactar en sede del Ministerio Provincial con el responsable del Programa cuya auditoría se llevará a cabo.</a:t>
            </a:r>
            <a:endParaRPr lang="es-AR" sz="1800" dirty="0">
              <a:solidFill>
                <a:schemeClr val="bg1"/>
              </a:solidFill>
              <a:effectLst/>
              <a:latin typeface="Times New Roman" panose="02020603050405020304" pitchFamily="18" charset="0"/>
              <a:ea typeface="Times New Roman" panose="02020603050405020304" pitchFamily="18" charset="0"/>
            </a:endParaRPr>
          </a:p>
          <a:p>
            <a:pPr marL="457200" algn="just">
              <a:buNone/>
            </a:pPr>
            <a:r>
              <a:rPr lang="es-ES" sz="1800" dirty="0">
                <a:solidFill>
                  <a:schemeClr val="bg1"/>
                </a:solidFill>
                <a:effectLst/>
                <a:latin typeface="Arial" panose="020B0604020202020204" pitchFamily="34" charset="0"/>
                <a:ea typeface="Times New Roman" panose="02020603050405020304" pitchFamily="18" charset="0"/>
              </a:rPr>
              <a:t> </a:t>
            </a:r>
            <a:endParaRPr lang="es-A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s-ES" sz="1800" dirty="0">
                <a:solidFill>
                  <a:schemeClr val="bg1"/>
                </a:solidFill>
                <a:effectLst/>
                <a:latin typeface="Arial" panose="020B0604020202020204" pitchFamily="34" charset="0"/>
                <a:ea typeface="Times New Roman" panose="02020603050405020304" pitchFamily="18" charset="0"/>
              </a:rPr>
              <a:t>Las tareas deben desarrollarse teniendo en cuenta las pautas establecidas en el Acto Administrativo que crea el Fondo y en los Instructivos vigentes para cada línea de acción a verificar.</a:t>
            </a:r>
            <a:endParaRPr lang="es-AR" sz="1800" dirty="0">
              <a:solidFill>
                <a:schemeClr val="bg1"/>
              </a:solidFill>
              <a:effectLst/>
              <a:latin typeface="Times New Roman" panose="02020603050405020304" pitchFamily="18" charset="0"/>
              <a:ea typeface="Times New Roman" panose="02020603050405020304" pitchFamily="18" charset="0"/>
            </a:endParaRPr>
          </a:p>
          <a:p>
            <a:pPr marL="450215" algn="just">
              <a:buNone/>
            </a:pPr>
            <a:r>
              <a:rPr lang="es-ES" sz="1800" dirty="0">
                <a:solidFill>
                  <a:schemeClr val="bg1"/>
                </a:solidFill>
                <a:effectLst/>
                <a:latin typeface="Arial" panose="020B0604020202020204" pitchFamily="34" charset="0"/>
                <a:ea typeface="Times New Roman" panose="02020603050405020304" pitchFamily="18" charset="0"/>
              </a:rPr>
              <a:t> </a:t>
            </a:r>
            <a:endParaRPr lang="es-A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s-ES" sz="1800" dirty="0">
                <a:solidFill>
                  <a:schemeClr val="bg1"/>
                </a:solidFill>
                <a:effectLst/>
                <a:latin typeface="Arial" panose="020B0604020202020204" pitchFamily="34" charset="0"/>
                <a:ea typeface="Times New Roman" panose="02020603050405020304" pitchFamily="18" charset="0"/>
              </a:rPr>
              <a:t>La Resolución de creación del Fondo del Programa 39 determina la suma anual asignada para las Líneas de acción comprendidas en dicho Acto. Asimismo, se señala que el monto total incluye los saldos pendientes de ejecución obrantes en las cuentas provinciales, indicando para el Programa la fecha de corte que se tomará para aplicar al financiamiento de futuras reposiciones del Fondo y asignaciones del presupuesto del ejercicio.  </a:t>
            </a:r>
            <a:endParaRPr lang="es-AR" sz="1800" dirty="0">
              <a:solidFill>
                <a:schemeClr val="bg1"/>
              </a:solidFill>
              <a:effectLst/>
              <a:latin typeface="Times New Roman" panose="02020603050405020304" pitchFamily="18" charset="0"/>
              <a:ea typeface="Times New Roman" panose="02020603050405020304" pitchFamily="18" charset="0"/>
            </a:endParaRPr>
          </a:p>
          <a:p>
            <a:pPr marL="450215" algn="just">
              <a:buNone/>
            </a:pPr>
            <a:r>
              <a:rPr lang="es-ES" sz="1800" dirty="0">
                <a:solidFill>
                  <a:schemeClr val="bg1"/>
                </a:solidFill>
                <a:effectLst/>
                <a:latin typeface="Arial" panose="020B0604020202020204" pitchFamily="34" charset="0"/>
                <a:ea typeface="Times New Roman" panose="02020603050405020304" pitchFamily="18" charset="0"/>
              </a:rPr>
              <a:t> </a:t>
            </a:r>
            <a:endParaRPr lang="es-A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s-ES" sz="1800" dirty="0">
                <a:solidFill>
                  <a:schemeClr val="bg1"/>
                </a:solidFill>
                <a:effectLst/>
                <a:latin typeface="Arial" panose="020B0604020202020204" pitchFamily="34" charset="0"/>
                <a:ea typeface="Times New Roman" panose="02020603050405020304" pitchFamily="18" charset="0"/>
              </a:rPr>
              <a:t>Otro tema que reviste importancia es el vinculado a la ejecución de los fondos y su oportuna rendición. Debe tenerse en cuenta que la falta de rendición impide la restitución automática del Fondo hasta completar la suma anual asignada. El </a:t>
            </a:r>
            <a:r>
              <a:rPr lang="es-ES" sz="1800" dirty="0" err="1">
                <a:solidFill>
                  <a:schemeClr val="bg1"/>
                </a:solidFill>
                <a:effectLst/>
                <a:latin typeface="Arial" panose="020B0604020202020204" pitchFamily="34" charset="0"/>
                <a:ea typeface="Times New Roman" panose="02020603050405020304" pitchFamily="18" charset="0"/>
              </a:rPr>
              <a:t>SiTraRed</a:t>
            </a:r>
            <a:r>
              <a:rPr lang="es-ES" sz="1800" dirty="0">
                <a:solidFill>
                  <a:schemeClr val="bg1"/>
                </a:solidFill>
                <a:effectLst/>
                <a:latin typeface="Arial" panose="020B0604020202020204" pitchFamily="34" charset="0"/>
                <a:ea typeface="Times New Roman" panose="02020603050405020304" pitchFamily="18" charset="0"/>
              </a:rPr>
              <a:t> brinda la información necesaria sobre los montos transferidos y las rendiciones efectuadas por la jurisdicción.</a:t>
            </a:r>
            <a:endParaRPr lang="es-AR" sz="18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57111384"/>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1223</TotalTime>
  <Words>1698</Words>
  <Application>Microsoft Office PowerPoint</Application>
  <PresentationFormat>Panorámica</PresentationFormat>
  <Paragraphs>339</Paragraphs>
  <Slides>14</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14</vt:i4>
      </vt:variant>
    </vt:vector>
  </HeadingPairs>
  <TitlesOfParts>
    <vt:vector size="25" baseType="lpstr">
      <vt:lpstr>Aptos</vt:lpstr>
      <vt:lpstr>Aptos Narrow</vt:lpstr>
      <vt:lpstr>Arial</vt:lpstr>
      <vt:lpstr>Calibri</vt:lpstr>
      <vt:lpstr>Century Gothic</vt:lpstr>
      <vt:lpstr>Lora</vt:lpstr>
      <vt:lpstr>Lora SemiBold</vt:lpstr>
      <vt:lpstr>Times New Roman</vt:lpstr>
      <vt:lpstr>Wingdings</vt:lpstr>
      <vt:lpstr>Wingdings 3</vt:lpstr>
      <vt:lpstr>Espiral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Alejandra Olivarez</dc:creator>
  <cp:lastModifiedBy>Maria Fernanda Pedro</cp:lastModifiedBy>
  <cp:revision>38</cp:revision>
  <cp:lastPrinted>2025-12-04T17:19:05Z</cp:lastPrinted>
  <dcterms:created xsi:type="dcterms:W3CDTF">2025-10-21T20:42:11Z</dcterms:created>
  <dcterms:modified xsi:type="dcterms:W3CDTF">2025-12-05T18:54:08Z</dcterms:modified>
</cp:coreProperties>
</file>